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6" r:id="rId3"/>
    <p:sldId id="270" r:id="rId4"/>
    <p:sldId id="271" r:id="rId5"/>
    <p:sldId id="259" r:id="rId6"/>
    <p:sldId id="274" r:id="rId7"/>
    <p:sldId id="264" r:id="rId8"/>
    <p:sldId id="265" r:id="rId9"/>
    <p:sldId id="262" r:id="rId10"/>
    <p:sldId id="276" r:id="rId11"/>
    <p:sldId id="277" r:id="rId12"/>
    <p:sldId id="258" r:id="rId13"/>
    <p:sldId id="273" r:id="rId14"/>
  </p:sldIdLst>
  <p:sldSz cx="9144000" cy="6858000" type="screen4x3"/>
  <p:notesSz cx="6881813" cy="92964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0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3141" tIns="46570" rIns="93141" bIns="4657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98101" y="0"/>
            <a:ext cx="2982119" cy="466434"/>
          </a:xfrm>
          <a:prstGeom prst="rect">
            <a:avLst/>
          </a:prstGeom>
        </p:spPr>
        <p:txBody>
          <a:bodyPr vert="horz" lIns="93141" tIns="46570" rIns="93141" bIns="46570" rtlCol="0"/>
          <a:lstStyle>
            <a:lvl1pPr algn="r">
              <a:defRPr sz="1200"/>
            </a:lvl1pPr>
          </a:lstStyle>
          <a:p>
            <a:fld id="{C99D7261-39AC-415E-8579-F16A3C138489}" type="datetimeFigureOut">
              <a:rPr lang="es-UY" smtClean="0"/>
              <a:t>01/06/2016</a:t>
            </a:fld>
            <a:endParaRPr lang="es-UY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2982119" cy="466433"/>
          </a:xfrm>
          <a:prstGeom prst="rect">
            <a:avLst/>
          </a:prstGeom>
        </p:spPr>
        <p:txBody>
          <a:bodyPr vert="horz" lIns="93141" tIns="46570" rIns="93141" bIns="4657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98101" y="8829968"/>
            <a:ext cx="2982119" cy="466433"/>
          </a:xfrm>
          <a:prstGeom prst="rect">
            <a:avLst/>
          </a:prstGeom>
        </p:spPr>
        <p:txBody>
          <a:bodyPr vert="horz" lIns="93141" tIns="46570" rIns="93141" bIns="46570" rtlCol="0" anchor="b"/>
          <a:lstStyle>
            <a:lvl1pPr algn="r">
              <a:defRPr sz="1200"/>
            </a:lvl1pPr>
          </a:lstStyle>
          <a:p>
            <a:fld id="{517C484A-DA3C-4F92-9F64-0D4ADEFFF8C9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326238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32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7927" y="0"/>
            <a:ext cx="298232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800224-EED6-4B2C-AC54-16C0DC8018DD}" type="datetimeFigureOut">
              <a:rPr lang="es-UY" smtClean="0"/>
              <a:t>01/06/2016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6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7870" y="4416426"/>
            <a:ext cx="5506074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8232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7927" y="8829675"/>
            <a:ext cx="298232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066EDA-F201-4CCC-A8D9-C9542ADD972A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807159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66EDA-F201-4CCC-A8D9-C9542ADD972A}" type="slidenum">
              <a:rPr lang="es-UY" smtClean="0"/>
              <a:t>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551386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66EDA-F201-4CCC-A8D9-C9542ADD972A}" type="slidenum">
              <a:rPr lang="es-UY" smtClean="0"/>
              <a:t>10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242818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66EDA-F201-4CCC-A8D9-C9542ADD972A}" type="slidenum">
              <a:rPr lang="es-UY" smtClean="0"/>
              <a:t>11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615181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66EDA-F201-4CCC-A8D9-C9542ADD972A}" type="slidenum">
              <a:rPr lang="es-UY" smtClean="0"/>
              <a:t>12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621766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66EDA-F201-4CCC-A8D9-C9542ADD972A}" type="slidenum">
              <a:rPr lang="es-UY" smtClean="0"/>
              <a:t>13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788586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66EDA-F201-4CCC-A8D9-C9542ADD972A}" type="slidenum">
              <a:rPr lang="es-UY" smtClean="0"/>
              <a:t>2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83844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66EDA-F201-4CCC-A8D9-C9542ADD972A}" type="slidenum">
              <a:rPr lang="es-UY" smtClean="0"/>
              <a:t>3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925431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66EDA-F201-4CCC-A8D9-C9542ADD972A}" type="slidenum">
              <a:rPr lang="es-UY" smtClean="0"/>
              <a:t>4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822687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66EDA-F201-4CCC-A8D9-C9542ADD972A}" type="slidenum">
              <a:rPr lang="es-UY" smtClean="0"/>
              <a:t>5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66864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66EDA-F201-4CCC-A8D9-C9542ADD972A}" type="slidenum">
              <a:rPr lang="es-UY" smtClean="0"/>
              <a:t>6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96060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66EDA-F201-4CCC-A8D9-C9542ADD972A}" type="slidenum">
              <a:rPr lang="es-UY" smtClean="0"/>
              <a:t>7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803591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66EDA-F201-4CCC-A8D9-C9542ADD972A}" type="slidenum">
              <a:rPr lang="es-UY" smtClean="0"/>
              <a:t>8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501321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66EDA-F201-4CCC-A8D9-C9542ADD972A}" type="slidenum">
              <a:rPr lang="es-UY" smtClean="0"/>
              <a:t>9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264490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F381-53AB-4CFE-ACFE-2B9294108158}" type="datetimeFigureOut">
              <a:rPr lang="es-UY" smtClean="0"/>
              <a:t>01/06/2016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EBFF-F12E-4071-95F9-E5C024088FC2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68428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F381-53AB-4CFE-ACFE-2B9294108158}" type="datetimeFigureOut">
              <a:rPr lang="es-UY" smtClean="0"/>
              <a:t>01/06/2016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EBFF-F12E-4071-95F9-E5C024088FC2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970029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F381-53AB-4CFE-ACFE-2B9294108158}" type="datetimeFigureOut">
              <a:rPr lang="es-UY" smtClean="0"/>
              <a:t>01/06/2016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EBFF-F12E-4071-95F9-E5C024088FC2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1569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F381-53AB-4CFE-ACFE-2B9294108158}" type="datetimeFigureOut">
              <a:rPr lang="es-UY" smtClean="0"/>
              <a:t>01/06/2016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EBFF-F12E-4071-95F9-E5C024088FC2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309558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F381-53AB-4CFE-ACFE-2B9294108158}" type="datetimeFigureOut">
              <a:rPr lang="es-UY" smtClean="0"/>
              <a:t>01/06/2016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EBFF-F12E-4071-95F9-E5C024088FC2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64858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F381-53AB-4CFE-ACFE-2B9294108158}" type="datetimeFigureOut">
              <a:rPr lang="es-UY" smtClean="0"/>
              <a:t>01/06/2016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EBFF-F12E-4071-95F9-E5C024088FC2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572959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F381-53AB-4CFE-ACFE-2B9294108158}" type="datetimeFigureOut">
              <a:rPr lang="es-UY" smtClean="0"/>
              <a:t>01/06/2016</a:t>
            </a:fld>
            <a:endParaRPr lang="es-U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EBFF-F12E-4071-95F9-E5C024088FC2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50148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F381-53AB-4CFE-ACFE-2B9294108158}" type="datetimeFigureOut">
              <a:rPr lang="es-UY" smtClean="0"/>
              <a:t>01/06/2016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EBFF-F12E-4071-95F9-E5C024088FC2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73172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F381-53AB-4CFE-ACFE-2B9294108158}" type="datetimeFigureOut">
              <a:rPr lang="es-UY" smtClean="0"/>
              <a:t>01/06/2016</a:t>
            </a:fld>
            <a:endParaRPr lang="es-U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EBFF-F12E-4071-95F9-E5C024088FC2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559281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F381-53AB-4CFE-ACFE-2B9294108158}" type="datetimeFigureOut">
              <a:rPr lang="es-UY" smtClean="0"/>
              <a:t>01/06/2016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EBFF-F12E-4071-95F9-E5C024088FC2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520647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F381-53AB-4CFE-ACFE-2B9294108158}" type="datetimeFigureOut">
              <a:rPr lang="es-UY" smtClean="0"/>
              <a:t>01/06/2016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EBFF-F12E-4071-95F9-E5C024088FC2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756949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4F381-53AB-4CFE-ACFE-2B9294108158}" type="datetimeFigureOut">
              <a:rPr lang="es-UY" smtClean="0"/>
              <a:t>01/06/2016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5EBFF-F12E-4071-95F9-E5C024088FC2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867350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UY" dirty="0" smtClean="0">
                <a:solidFill>
                  <a:schemeClr val="bg1"/>
                </a:solidFill>
              </a:rPr>
              <a:t>Consejo Sectorial </a:t>
            </a:r>
            <a:br>
              <a:rPr lang="es-UY" dirty="0" smtClean="0">
                <a:solidFill>
                  <a:schemeClr val="bg1"/>
                </a:solidFill>
              </a:rPr>
            </a:br>
            <a:r>
              <a:rPr lang="es-UY" dirty="0" smtClean="0">
                <a:solidFill>
                  <a:schemeClr val="bg1"/>
                </a:solidFill>
              </a:rPr>
              <a:t>Industria Audiovisual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UY" dirty="0" smtClean="0">
                <a:solidFill>
                  <a:schemeClr val="bg1"/>
                </a:solidFill>
              </a:rPr>
              <a:t>Primera Reunión General</a:t>
            </a:r>
          </a:p>
          <a:p>
            <a:r>
              <a:rPr lang="es-UY" dirty="0" smtClean="0">
                <a:solidFill>
                  <a:schemeClr val="bg1"/>
                </a:solidFill>
              </a:rPr>
              <a:t>31 de Mayo 2016</a:t>
            </a:r>
            <a:endParaRPr lang="es-UY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08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UY" dirty="0" smtClean="0"/>
              <a:t>¿Qué oportunidades cree que tienen las empresas uruguayas en el actual contexto de la industria global?</a:t>
            </a:r>
          </a:p>
          <a:p>
            <a:pPr marL="0" indent="0">
              <a:buNone/>
            </a:pPr>
            <a:endParaRPr lang="es-UY" dirty="0" smtClean="0"/>
          </a:p>
          <a:p>
            <a:pPr marL="0" indent="0">
              <a:buNone/>
            </a:pPr>
            <a:r>
              <a:rPr lang="es-UY" dirty="0" smtClean="0"/>
              <a:t>¿Cuáles son las tecnologías que impactan más en la producción de contenidos? ¿Cuáles considera que lo harán en el futuro?</a:t>
            </a:r>
          </a:p>
          <a:p>
            <a:pPr marL="0" indent="0">
              <a:buNone/>
            </a:pPr>
            <a:endParaRPr lang="es-UY" dirty="0" smtClean="0"/>
          </a:p>
          <a:p>
            <a:pPr marL="0" indent="0">
              <a:buNone/>
            </a:pPr>
            <a:endParaRPr lang="es-UY" dirty="0" smtClean="0"/>
          </a:p>
          <a:p>
            <a:pPr marL="0" indent="0">
              <a:buNone/>
            </a:pPr>
            <a:endParaRPr lang="es-UY" dirty="0" smtClean="0"/>
          </a:p>
          <a:p>
            <a:pPr marL="0" indent="0">
              <a:buNone/>
            </a:pPr>
            <a:endParaRPr lang="es-UY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Preguntas para reflexionar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41075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UY" dirty="0" smtClean="0"/>
              <a:t>¿Qué necesidades de formación cree que no están siendo cubiertas?</a:t>
            </a:r>
          </a:p>
          <a:p>
            <a:pPr marL="0" indent="0">
              <a:buNone/>
            </a:pPr>
            <a:endParaRPr lang="es-UY" dirty="0" smtClean="0"/>
          </a:p>
          <a:p>
            <a:pPr marL="0" indent="0">
              <a:buNone/>
            </a:pPr>
            <a:r>
              <a:rPr lang="es-UY" dirty="0" smtClean="0"/>
              <a:t>¿Qué instrumentos de apoyo a la producción de contenidos considera necesarios definir? ¿Para qué etapa del proceso de producción? </a:t>
            </a:r>
          </a:p>
          <a:p>
            <a:pPr marL="0" indent="0">
              <a:buNone/>
            </a:pPr>
            <a:endParaRPr lang="es-UY" dirty="0" smtClean="0"/>
          </a:p>
          <a:p>
            <a:pPr marL="0" indent="0">
              <a:buNone/>
            </a:pPr>
            <a:endParaRPr lang="es-UY" dirty="0" smtClean="0"/>
          </a:p>
          <a:p>
            <a:pPr marL="0" indent="0">
              <a:buNone/>
            </a:pPr>
            <a:endParaRPr lang="es-UY" dirty="0" smtClean="0"/>
          </a:p>
          <a:p>
            <a:pPr marL="0" indent="0">
              <a:buNone/>
            </a:pPr>
            <a:endParaRPr lang="es-UY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Preguntas para reflexionar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61973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772400" cy="1470025"/>
          </a:xfrm>
        </p:spPr>
        <p:txBody>
          <a:bodyPr/>
          <a:lstStyle/>
          <a:p>
            <a:r>
              <a:rPr lang="es-UY" dirty="0" smtClean="0">
                <a:solidFill>
                  <a:schemeClr val="bg1"/>
                </a:solidFill>
              </a:rPr>
              <a:t>Equipo técnico facilitador: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13384" y="3047385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s-UY" dirty="0" smtClean="0">
                <a:solidFill>
                  <a:schemeClr val="bg1"/>
                </a:solidFill>
              </a:rPr>
              <a:t>MIEM: Adriana Bentancor, Florencia Ferrer, Florencia Gariazzo, Néstor Méndez, </a:t>
            </a:r>
            <a:r>
              <a:rPr lang="es-UY" dirty="0">
                <a:solidFill>
                  <a:schemeClr val="bg1"/>
                </a:solidFill>
              </a:rPr>
              <a:t>Graciela </a:t>
            </a:r>
            <a:r>
              <a:rPr lang="es-UY" dirty="0" smtClean="0">
                <a:solidFill>
                  <a:schemeClr val="bg1"/>
                </a:solidFill>
              </a:rPr>
              <a:t>Rego. </a:t>
            </a:r>
          </a:p>
          <a:p>
            <a:pPr algn="l"/>
            <a:r>
              <a:rPr lang="es-UY" dirty="0" smtClean="0">
                <a:solidFill>
                  <a:schemeClr val="bg1"/>
                </a:solidFill>
              </a:rPr>
              <a:t>MEC: Martín </a:t>
            </a:r>
            <a:r>
              <a:rPr lang="es-UY" dirty="0" err="1" smtClean="0">
                <a:solidFill>
                  <a:schemeClr val="bg1"/>
                </a:solidFill>
              </a:rPr>
              <a:t>Papich</a:t>
            </a:r>
            <a:r>
              <a:rPr lang="es-UY" dirty="0" smtClean="0">
                <a:solidFill>
                  <a:schemeClr val="bg1"/>
                </a:solidFill>
              </a:rPr>
              <a:t>.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513384" y="4941168"/>
            <a:ext cx="5866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Y" sz="3000" dirty="0">
                <a:solidFill>
                  <a:schemeClr val="bg1"/>
                </a:solidFill>
              </a:rPr>
              <a:t>Mail de Contacto: ConsejoAudiovisual@miem.gub.uy</a:t>
            </a:r>
          </a:p>
        </p:txBody>
      </p:sp>
    </p:spTree>
    <p:extLst>
      <p:ext uri="{BB962C8B-B14F-4D97-AF65-F5344CB8AC3E}">
        <p14:creationId xmlns:p14="http://schemas.microsoft.com/office/powerpoint/2010/main" val="362469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3009562"/>
            <a:ext cx="7772400" cy="1470025"/>
          </a:xfrm>
        </p:spPr>
        <p:txBody>
          <a:bodyPr/>
          <a:lstStyle/>
          <a:p>
            <a:r>
              <a:rPr lang="es-UY" dirty="0" smtClean="0">
                <a:solidFill>
                  <a:schemeClr val="bg1"/>
                </a:solidFill>
              </a:rPr>
              <a:t>¡Muchas gracias!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685800" y="15567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dirty="0" smtClean="0">
                <a:solidFill>
                  <a:schemeClr val="bg1"/>
                </a:solidFill>
              </a:rPr>
              <a:t>Esperamos vuestros aportes</a:t>
            </a:r>
            <a:endParaRPr lang="es-UY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13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UY" dirty="0"/>
              <a:t>Lineamientos estratégicos </a:t>
            </a:r>
            <a:r>
              <a:rPr lang="es-UY" dirty="0" smtClean="0"/>
              <a:t>MIEM</a:t>
            </a:r>
            <a:endParaRPr lang="es-UY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78539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UY" sz="2900" dirty="0" smtClean="0"/>
              <a:t>Fortalecer </a:t>
            </a:r>
            <a:r>
              <a:rPr lang="es-UY" sz="2900" dirty="0"/>
              <a:t>la industria nacional, apoyando su desarrollo y participando activamente en su promoción, actuando como articulador entre actores de </a:t>
            </a:r>
            <a:r>
              <a:rPr lang="es-UY" sz="2900" dirty="0" smtClean="0"/>
              <a:t>los </a:t>
            </a:r>
            <a:r>
              <a:rPr lang="es-UY" sz="2900" dirty="0"/>
              <a:t>diferentes sectores de las cadenas </a:t>
            </a:r>
            <a:r>
              <a:rPr lang="es-UY" sz="2900" dirty="0" smtClean="0"/>
              <a:t>productivas.</a:t>
            </a:r>
          </a:p>
          <a:p>
            <a:pPr marL="0" indent="0">
              <a:buNone/>
            </a:pPr>
            <a:endParaRPr lang="es-UY" sz="2900" dirty="0" smtClean="0"/>
          </a:p>
          <a:p>
            <a:pPr marL="0" indent="0">
              <a:buNone/>
            </a:pPr>
            <a:r>
              <a:rPr lang="es-UY" sz="2900" dirty="0" smtClean="0"/>
              <a:t>Promover </a:t>
            </a:r>
            <a:r>
              <a:rPr lang="es-UY" sz="2900" dirty="0"/>
              <a:t>y desarrollar empresas micro, pequeñas y medianas, con especial énfasis en lo territorial y en la promoción del emprendedurismo</a:t>
            </a:r>
            <a:r>
              <a:rPr lang="es-UY" sz="2900" dirty="0" smtClean="0"/>
              <a:t>.</a:t>
            </a:r>
          </a:p>
          <a:p>
            <a:pPr marL="0" indent="0">
              <a:buNone/>
            </a:pPr>
            <a:endParaRPr lang="es-UY" sz="2900" dirty="0"/>
          </a:p>
          <a:p>
            <a:pPr marL="0" indent="0">
              <a:buNone/>
            </a:pPr>
            <a:r>
              <a:rPr lang="es-UY" sz="2900" dirty="0" smtClean="0"/>
              <a:t>Ampliar </a:t>
            </a:r>
            <a:r>
              <a:rPr lang="es-UY" sz="2900" dirty="0"/>
              <a:t>la matriz productiva, avanzando hacia aumentar la proporción de  industrias intensivas en conocimiento o con contenido medio o alto de tecnología</a:t>
            </a:r>
            <a:r>
              <a:rPr lang="es-UY" sz="2900" dirty="0" smtClean="0"/>
              <a:t>.</a:t>
            </a:r>
          </a:p>
          <a:p>
            <a:pPr marL="0" indent="0">
              <a:buNone/>
            </a:pPr>
            <a:endParaRPr lang="es-UY" sz="2900" dirty="0" smtClean="0"/>
          </a:p>
          <a:p>
            <a:pPr marL="0" indent="0">
              <a:buNone/>
            </a:pPr>
            <a:r>
              <a:rPr lang="es-UY" sz="2900" dirty="0" smtClean="0"/>
              <a:t>Actuar </a:t>
            </a:r>
            <a:r>
              <a:rPr lang="es-UY" sz="2900" dirty="0"/>
              <a:t>como articulador en los esfuerzos para superar la brecha entre academia, industria y sector </a:t>
            </a:r>
            <a:r>
              <a:rPr lang="es-UY" sz="2900" dirty="0" smtClean="0"/>
              <a:t>público.</a:t>
            </a:r>
            <a:endParaRPr lang="es-UY" sz="2900" dirty="0"/>
          </a:p>
          <a:p>
            <a:endParaRPr lang="es-UY" dirty="0" smtClean="0"/>
          </a:p>
          <a:p>
            <a:endParaRPr lang="es-UY" dirty="0" smtClean="0"/>
          </a:p>
        </p:txBody>
      </p:sp>
    </p:spTree>
    <p:extLst>
      <p:ext uri="{BB962C8B-B14F-4D97-AF65-F5344CB8AC3E}">
        <p14:creationId xmlns:p14="http://schemas.microsoft.com/office/powerpoint/2010/main" val="268078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Consejo Sectorial: Definición</a:t>
            </a:r>
            <a:endParaRPr lang="es-UY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s-UY" sz="2800" dirty="0"/>
              <a:t>Los Consejo Sectoriales son ámbitos tripartitos de coordinación entre el gobierno, los trabajadores y los empresarios, con el propósito de </a:t>
            </a:r>
            <a:r>
              <a:rPr lang="es-UY" sz="2800" dirty="0" smtClean="0"/>
              <a:t>contribuir al desarrollo de </a:t>
            </a:r>
            <a:r>
              <a:rPr lang="es-UY" sz="2800" dirty="0"/>
              <a:t>políticas activas de especialización productiva de corte sectorial en cadenas de valor consideradas motores del crecimiento (CVMC).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s-UY" sz="2900" dirty="0" smtClean="0"/>
              <a:t>El  </a:t>
            </a:r>
            <a:r>
              <a:rPr lang="es-UY" sz="2900" b="1" dirty="0"/>
              <a:t>Consejo Sectorial </a:t>
            </a:r>
            <a:r>
              <a:rPr lang="es-UY" sz="2900" b="1" dirty="0" smtClean="0"/>
              <a:t>Audiovisual </a:t>
            </a:r>
            <a:r>
              <a:rPr lang="es-UY" sz="2900" dirty="0" smtClean="0"/>
              <a:t>tiene como fines:</a:t>
            </a:r>
          </a:p>
          <a:p>
            <a:pPr>
              <a:lnSpc>
                <a:spcPct val="120000"/>
              </a:lnSpc>
            </a:pPr>
            <a:r>
              <a:rPr lang="es-UY" sz="2900" dirty="0" smtClean="0"/>
              <a:t>Promover </a:t>
            </a:r>
            <a:r>
              <a:rPr lang="es-UY" sz="2900" dirty="0"/>
              <a:t>y apoyar el desarrollo de la industria nacional de contenidos y </a:t>
            </a:r>
            <a:r>
              <a:rPr lang="es-UY" sz="2900" dirty="0" smtClean="0"/>
              <a:t>aplicaciones.</a:t>
            </a:r>
          </a:p>
          <a:p>
            <a:pPr>
              <a:lnSpc>
                <a:spcPct val="120000"/>
              </a:lnSpc>
            </a:pPr>
            <a:r>
              <a:rPr lang="es-UY" sz="2900" dirty="0" smtClean="0"/>
              <a:t>Impulsar </a:t>
            </a:r>
            <a:r>
              <a:rPr lang="es-UY" sz="2900" dirty="0"/>
              <a:t>el fortalecimiento y creación de nuevas </a:t>
            </a:r>
            <a:r>
              <a:rPr lang="es-UY" sz="2900" dirty="0" smtClean="0"/>
              <a:t>oportunidades.</a:t>
            </a:r>
          </a:p>
          <a:p>
            <a:pPr>
              <a:lnSpc>
                <a:spcPct val="120000"/>
              </a:lnSpc>
            </a:pPr>
            <a:r>
              <a:rPr lang="es-UY" sz="2900" dirty="0" smtClean="0"/>
              <a:t>Fomentar </a:t>
            </a:r>
            <a:r>
              <a:rPr lang="es-UY" sz="2900" dirty="0"/>
              <a:t>la creación, desarrollo e incorporación de procesos </a:t>
            </a:r>
            <a:r>
              <a:rPr lang="es-UY" sz="2900" dirty="0" smtClean="0"/>
              <a:t>de innovación en la cadena de valor.</a:t>
            </a:r>
          </a:p>
          <a:p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05834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Ejes de trabajo propuestos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UY" dirty="0" smtClean="0"/>
          </a:p>
          <a:p>
            <a:pPr marL="0" indent="0">
              <a:buNone/>
            </a:pPr>
            <a:r>
              <a:rPr lang="es-UY" dirty="0" smtClean="0"/>
              <a:t>1) Fortalecimiento del Sector</a:t>
            </a:r>
          </a:p>
          <a:p>
            <a:pPr marL="0" indent="0">
              <a:buNone/>
            </a:pPr>
            <a:r>
              <a:rPr lang="es-UY" dirty="0" smtClean="0"/>
              <a:t>2) Nuevos Negocios y Transversalización</a:t>
            </a:r>
          </a:p>
          <a:p>
            <a:pPr marL="0" indent="0">
              <a:buNone/>
            </a:pPr>
            <a:r>
              <a:rPr lang="es-UY" dirty="0"/>
              <a:t>3) </a:t>
            </a:r>
            <a:r>
              <a:rPr lang="es-UY" dirty="0" smtClean="0"/>
              <a:t>Formación y capacitación</a:t>
            </a:r>
          </a:p>
          <a:p>
            <a:pPr marL="0" indent="0">
              <a:buNone/>
            </a:pPr>
            <a:endParaRPr lang="es-UY" dirty="0" smtClean="0"/>
          </a:p>
        </p:txBody>
      </p:sp>
    </p:spTree>
    <p:extLst>
      <p:ext uri="{BB962C8B-B14F-4D97-AF65-F5344CB8AC3E}">
        <p14:creationId xmlns:p14="http://schemas.microsoft.com/office/powerpoint/2010/main" val="415697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UY" sz="3200" dirty="0" smtClean="0"/>
              <a:t>Eje I: Fortalecimiento del Sector</a:t>
            </a:r>
            <a:endParaRPr lang="es-UY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UY" sz="2200" b="1" dirty="0"/>
              <a:t>Actores: </a:t>
            </a:r>
            <a:r>
              <a:rPr lang="es-UY" sz="2200" dirty="0"/>
              <a:t>MIEM, ICAU, MEF, </a:t>
            </a:r>
            <a:r>
              <a:rPr lang="es-UY" sz="2200" dirty="0" smtClean="0"/>
              <a:t>MTSS, </a:t>
            </a:r>
            <a:r>
              <a:rPr lang="es-UY" sz="2200" dirty="0" err="1" smtClean="0"/>
              <a:t>Dicrea</a:t>
            </a:r>
            <a:r>
              <a:rPr lang="es-UY" sz="2200" dirty="0" smtClean="0"/>
              <a:t>, </a:t>
            </a:r>
            <a:r>
              <a:rPr lang="es-UY" sz="2200" dirty="0"/>
              <a:t>ANII, Uruguay XXI, </a:t>
            </a:r>
            <a:r>
              <a:rPr lang="es-UY" sz="2200" dirty="0" err="1"/>
              <a:t>Antel</a:t>
            </a:r>
            <a:r>
              <a:rPr lang="es-UY" sz="2200" dirty="0"/>
              <a:t>, </a:t>
            </a:r>
            <a:r>
              <a:rPr lang="es-UY" sz="2200" dirty="0" err="1"/>
              <a:t>Inefop</a:t>
            </a:r>
            <a:r>
              <a:rPr lang="es-UY" sz="2200" dirty="0" smtClean="0"/>
              <a:t>, TNU, </a:t>
            </a:r>
            <a:r>
              <a:rPr lang="es-UY" sz="2200" dirty="0" err="1" smtClean="0"/>
              <a:t>TVCiudad</a:t>
            </a:r>
            <a:r>
              <a:rPr lang="es-UY" sz="2200" dirty="0" smtClean="0"/>
              <a:t>, </a:t>
            </a:r>
            <a:r>
              <a:rPr lang="es-UY" sz="2200" dirty="0"/>
              <a:t>UTU, </a:t>
            </a:r>
            <a:r>
              <a:rPr lang="es-UY" sz="2200" dirty="0" smtClean="0"/>
              <a:t>Universidades, Asociaciones Empresariales, Gremios de Trabajadores.  </a:t>
            </a:r>
            <a:endParaRPr lang="es-UY" sz="2200" dirty="0"/>
          </a:p>
          <a:p>
            <a:pPr marL="0" lvl="0" indent="0">
              <a:buNone/>
            </a:pPr>
            <a:r>
              <a:rPr lang="es-UY" sz="2200" b="1" dirty="0"/>
              <a:t>Objetivos</a:t>
            </a:r>
            <a:r>
              <a:rPr lang="es-UY" sz="2200" b="1" dirty="0" smtClean="0"/>
              <a:t>:</a:t>
            </a:r>
            <a:endParaRPr lang="es-UY" sz="2200" dirty="0" smtClean="0"/>
          </a:p>
          <a:p>
            <a:r>
              <a:rPr lang="es-UY" sz="2200" dirty="0" smtClean="0"/>
              <a:t>Coordinación interinstitucional de políticas e instrumentos de fomento a la actividad.</a:t>
            </a:r>
          </a:p>
          <a:p>
            <a:r>
              <a:rPr lang="es-UY" sz="2200" dirty="0" smtClean="0"/>
              <a:t>Observatorio del nivel de actividad económica y del mercado de trabajo.</a:t>
            </a:r>
          </a:p>
          <a:p>
            <a:r>
              <a:rPr lang="es-UY" sz="2200" dirty="0" smtClean="0"/>
              <a:t>Estrategia para la internacionalización del sector.</a:t>
            </a:r>
          </a:p>
          <a:p>
            <a:r>
              <a:rPr lang="es-UY" sz="2200" dirty="0" smtClean="0"/>
              <a:t>Formulación, implementación, </a:t>
            </a:r>
            <a:r>
              <a:rPr lang="es-UY" sz="2200" dirty="0"/>
              <a:t>ejecución </a:t>
            </a:r>
            <a:r>
              <a:rPr lang="es-UY" sz="2200" dirty="0" smtClean="0"/>
              <a:t>y seguimiento de un plan sectorial.</a:t>
            </a:r>
          </a:p>
          <a:p>
            <a:pPr marL="0" indent="0">
              <a:buNone/>
            </a:pPr>
            <a:endParaRPr lang="es-UY" dirty="0"/>
          </a:p>
          <a:p>
            <a:endParaRPr lang="es-UY" dirty="0" smtClean="0"/>
          </a:p>
        </p:txBody>
      </p:sp>
    </p:spTree>
    <p:extLst>
      <p:ext uri="{BB962C8B-B14F-4D97-AF65-F5344CB8AC3E}">
        <p14:creationId xmlns:p14="http://schemas.microsoft.com/office/powerpoint/2010/main" val="429045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UY" sz="3200" dirty="0" smtClean="0"/>
              <a:t>Eje II: Nuevos Negocios y Transversalización</a:t>
            </a:r>
            <a:endParaRPr lang="es-UY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124744"/>
            <a:ext cx="8352928" cy="482453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s-UY" sz="8000" b="1" dirty="0" smtClean="0"/>
              <a:t>Mesa Promoción de la Producción de Contenidos</a:t>
            </a:r>
          </a:p>
          <a:p>
            <a:pPr marL="0" indent="0">
              <a:buNone/>
            </a:pPr>
            <a:r>
              <a:rPr lang="es-UY" sz="8000" b="1" dirty="0" smtClean="0"/>
              <a:t>  </a:t>
            </a:r>
            <a:endParaRPr lang="es-UY" sz="8000" dirty="0"/>
          </a:p>
          <a:p>
            <a:pPr marL="0" lvl="0" indent="0">
              <a:buNone/>
            </a:pPr>
            <a:r>
              <a:rPr lang="es-UY" sz="8000" b="1" dirty="0"/>
              <a:t>Actores: </a:t>
            </a:r>
            <a:r>
              <a:rPr lang="es-UY" sz="8000" dirty="0"/>
              <a:t>MIEM, ICAU, </a:t>
            </a:r>
            <a:r>
              <a:rPr lang="es-UY" sz="8000" dirty="0" err="1" smtClean="0"/>
              <a:t>Dicrea</a:t>
            </a:r>
            <a:r>
              <a:rPr lang="es-UY" sz="8000" dirty="0" smtClean="0"/>
              <a:t>, </a:t>
            </a:r>
            <a:r>
              <a:rPr lang="es-UY" sz="8000" dirty="0" err="1" smtClean="0"/>
              <a:t>Antel</a:t>
            </a:r>
            <a:r>
              <a:rPr lang="es-UY" sz="8000" dirty="0"/>
              <a:t>, Productoras de Contenido, Creadores, Incubadoras, TNU, </a:t>
            </a:r>
            <a:r>
              <a:rPr lang="es-UY" sz="8000" dirty="0" err="1"/>
              <a:t>TVCiudad</a:t>
            </a:r>
            <a:r>
              <a:rPr lang="es-UY" sz="8000" dirty="0"/>
              <a:t>, Universidades, </a:t>
            </a:r>
            <a:r>
              <a:rPr lang="es-UY" sz="8000" dirty="0" smtClean="0"/>
              <a:t>UTU, </a:t>
            </a:r>
            <a:r>
              <a:rPr lang="es-UY" sz="8000" dirty="0"/>
              <a:t>Asociaciones Empresariales, Gremios de trabajadores del </a:t>
            </a:r>
            <a:r>
              <a:rPr lang="es-UY" sz="8000" dirty="0" smtClean="0"/>
              <a:t>sector, radiodifusores. </a:t>
            </a:r>
            <a:endParaRPr lang="es-UY" sz="8000" dirty="0"/>
          </a:p>
          <a:p>
            <a:pPr marL="0" lvl="0" indent="0">
              <a:buNone/>
            </a:pPr>
            <a:r>
              <a:rPr lang="es-UY" sz="8000" b="1" dirty="0"/>
              <a:t>Objetivos: </a:t>
            </a:r>
          </a:p>
          <a:p>
            <a:pPr lvl="0"/>
            <a:r>
              <a:rPr lang="es-UY" sz="8000" dirty="0"/>
              <a:t>Promover la creación de contenidos </a:t>
            </a:r>
            <a:r>
              <a:rPr lang="es-UY" sz="8000" dirty="0" smtClean="0"/>
              <a:t>audiovisuales en todo el territorio. </a:t>
            </a:r>
            <a:endParaRPr lang="es-UY" sz="8000" dirty="0"/>
          </a:p>
          <a:p>
            <a:r>
              <a:rPr lang="es-UY" sz="8000" dirty="0"/>
              <a:t>Relevar y difundir los instrumentos de apoyo a la producción de contenidos </a:t>
            </a:r>
            <a:r>
              <a:rPr lang="es-UY" sz="8000" dirty="0" smtClean="0"/>
              <a:t>existentes en todo el territorio.</a:t>
            </a:r>
            <a:endParaRPr lang="es-UY" sz="8000" dirty="0"/>
          </a:p>
          <a:p>
            <a:r>
              <a:rPr lang="es-UY" sz="8000" dirty="0"/>
              <a:t>Estudiar oferta y demanda de incentivos a la producción de contenidos audiovisuales para coordinar los instrumentos ofrecidos.</a:t>
            </a:r>
          </a:p>
          <a:p>
            <a:r>
              <a:rPr lang="es-UY" sz="8000" dirty="0"/>
              <a:t>Diseñar instrumentos de apoyo específicos adecuados a las necesidades y distintas etapas de crecimiento y/o desarrollo de las empresas con el fin de mejorar la competitividad del sector. </a:t>
            </a:r>
          </a:p>
          <a:p>
            <a:r>
              <a:rPr lang="es-UY" sz="8000" dirty="0"/>
              <a:t>Apoyar la difusión de contenidos en plataformas nacionales.</a:t>
            </a:r>
          </a:p>
          <a:p>
            <a:pPr lvl="0"/>
            <a:r>
              <a:rPr lang="es-UY" sz="8000" dirty="0"/>
              <a:t>Promover la creación de una red/ banco de contenidos audiovisuales nacionales. </a:t>
            </a:r>
          </a:p>
          <a:p>
            <a:endParaRPr lang="es-UY" dirty="0" smtClean="0"/>
          </a:p>
        </p:txBody>
      </p:sp>
    </p:spTree>
    <p:extLst>
      <p:ext uri="{BB962C8B-B14F-4D97-AF65-F5344CB8AC3E}">
        <p14:creationId xmlns:p14="http://schemas.microsoft.com/office/powerpoint/2010/main" val="412919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UY" sz="3200" dirty="0" smtClean="0"/>
              <a:t>Eje II: Nuevos Negocios y Transversalización</a:t>
            </a:r>
            <a:endParaRPr lang="es-UY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24745"/>
            <a:ext cx="8229600" cy="48245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UY" b="1" dirty="0"/>
              <a:t>Mesa Innovación:  </a:t>
            </a:r>
            <a:endParaRPr lang="es-UY" b="1" dirty="0" smtClean="0"/>
          </a:p>
          <a:p>
            <a:pPr marL="0" indent="0">
              <a:buNone/>
            </a:pPr>
            <a:endParaRPr lang="es-UY" b="1" dirty="0"/>
          </a:p>
          <a:p>
            <a:pPr marL="0" indent="0">
              <a:buNone/>
            </a:pPr>
            <a:r>
              <a:rPr lang="es-UY" b="1" dirty="0" smtClean="0"/>
              <a:t>Actores</a:t>
            </a:r>
            <a:r>
              <a:rPr lang="es-UY" dirty="0"/>
              <a:t>: MIEM, ICAU, </a:t>
            </a:r>
            <a:r>
              <a:rPr lang="es-UY" dirty="0" err="1" smtClean="0"/>
              <a:t>Dicrea</a:t>
            </a:r>
            <a:r>
              <a:rPr lang="es-UY" dirty="0" smtClean="0"/>
              <a:t>, </a:t>
            </a:r>
            <a:r>
              <a:rPr lang="es-UY" dirty="0" err="1" smtClean="0"/>
              <a:t>Antel</a:t>
            </a:r>
            <a:r>
              <a:rPr lang="es-UY" dirty="0"/>
              <a:t>, ANII, Uruguay XXI, Universidades, UTU, TNU, </a:t>
            </a:r>
            <a:r>
              <a:rPr lang="es-UY" dirty="0" err="1"/>
              <a:t>TVCiudad</a:t>
            </a:r>
            <a:r>
              <a:rPr lang="es-UY" dirty="0"/>
              <a:t>, Incubadoras, Asociaciones </a:t>
            </a:r>
            <a:r>
              <a:rPr lang="es-UY" dirty="0" smtClean="0"/>
              <a:t>Empresariales, Gremios de trabajadores del sector, radiodifusores.</a:t>
            </a:r>
            <a:endParaRPr lang="es-UY" dirty="0"/>
          </a:p>
          <a:p>
            <a:pPr marL="0" indent="0">
              <a:buNone/>
            </a:pPr>
            <a:r>
              <a:rPr lang="es-UY" b="1" dirty="0"/>
              <a:t>Objetivos:</a:t>
            </a:r>
            <a:r>
              <a:rPr lang="es-UY" dirty="0"/>
              <a:t> </a:t>
            </a:r>
            <a:endParaRPr lang="es-UY" dirty="0" smtClean="0"/>
          </a:p>
          <a:p>
            <a:r>
              <a:rPr lang="es-UY" dirty="0" smtClean="0"/>
              <a:t>Asesorar</a:t>
            </a:r>
            <a:r>
              <a:rPr lang="es-UY" dirty="0"/>
              <a:t>, articular y apoyar la generación de nuevos emprendimientos y adquisición de nuevas </a:t>
            </a:r>
            <a:r>
              <a:rPr lang="es-UY" dirty="0" smtClean="0"/>
              <a:t>capacidades empresariales. </a:t>
            </a:r>
          </a:p>
          <a:p>
            <a:r>
              <a:rPr lang="es-UY" dirty="0" smtClean="0"/>
              <a:t>Promover </a:t>
            </a:r>
            <a:r>
              <a:rPr lang="es-UY" dirty="0"/>
              <a:t>alianzas de producción y generación de </a:t>
            </a:r>
            <a:r>
              <a:rPr lang="es-UY" dirty="0" smtClean="0"/>
              <a:t>contenidos entre actores del sector. </a:t>
            </a:r>
          </a:p>
          <a:p>
            <a:r>
              <a:rPr lang="es-UY" dirty="0" smtClean="0"/>
              <a:t>Incorporar </a:t>
            </a:r>
            <a:r>
              <a:rPr lang="es-UY" dirty="0"/>
              <a:t>nuevas tecnologías a la producción de contenidos audiovisuales. </a:t>
            </a:r>
            <a:endParaRPr lang="es-UY" dirty="0" smtClean="0"/>
          </a:p>
          <a:p>
            <a:r>
              <a:rPr lang="es-UY" dirty="0" smtClean="0"/>
              <a:t>Promoción </a:t>
            </a:r>
            <a:r>
              <a:rPr lang="es-UY" dirty="0"/>
              <a:t>de distribución de contenidos nacionales por medio de diversas plataformas. </a:t>
            </a:r>
          </a:p>
          <a:p>
            <a:endParaRPr lang="es-UY" dirty="0" smtClean="0"/>
          </a:p>
        </p:txBody>
      </p:sp>
    </p:spTree>
    <p:extLst>
      <p:ext uri="{BB962C8B-B14F-4D97-AF65-F5344CB8AC3E}">
        <p14:creationId xmlns:p14="http://schemas.microsoft.com/office/powerpoint/2010/main" val="128120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UY" sz="3200" dirty="0" smtClean="0"/>
              <a:t>Eje III: Formación y Capacitación</a:t>
            </a:r>
            <a:endParaRPr lang="es-UY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UY" sz="2200" b="1" dirty="0"/>
              <a:t>Actores:</a:t>
            </a:r>
            <a:r>
              <a:rPr lang="es-UY" sz="2200" dirty="0"/>
              <a:t> MIEM, ICAU, A</a:t>
            </a:r>
            <a:r>
              <a:rPr lang="es-UY" sz="2200" dirty="0" smtClean="0"/>
              <a:t>sociaciones </a:t>
            </a:r>
            <a:r>
              <a:rPr lang="es-UY" sz="2200" dirty="0"/>
              <a:t>E</a:t>
            </a:r>
            <a:r>
              <a:rPr lang="es-UY" sz="2200" dirty="0" smtClean="0"/>
              <a:t>mpresariales, Gremios de Trabajadores, </a:t>
            </a:r>
            <a:r>
              <a:rPr lang="es-UY" sz="2200" dirty="0" err="1"/>
              <a:t>Inefop</a:t>
            </a:r>
            <a:r>
              <a:rPr lang="es-UY" sz="2200" dirty="0"/>
              <a:t>, UTU, Universidades, </a:t>
            </a:r>
            <a:r>
              <a:rPr lang="es-UY" sz="2200" dirty="0" smtClean="0"/>
              <a:t>radiodifusores.</a:t>
            </a:r>
            <a:endParaRPr lang="es-UY" sz="2200" dirty="0"/>
          </a:p>
          <a:p>
            <a:pPr marL="0" indent="0">
              <a:buNone/>
            </a:pPr>
            <a:r>
              <a:rPr lang="es-UY" sz="2200" b="1" dirty="0"/>
              <a:t>Objetivos</a:t>
            </a:r>
            <a:r>
              <a:rPr lang="es-UY" sz="2200" dirty="0"/>
              <a:t>: </a:t>
            </a:r>
            <a:endParaRPr lang="es-UY" sz="2200" dirty="0" smtClean="0"/>
          </a:p>
          <a:p>
            <a:r>
              <a:rPr lang="es-UY" sz="2200" dirty="0" smtClean="0"/>
              <a:t>Relevar </a:t>
            </a:r>
            <a:r>
              <a:rPr lang="es-UY" sz="2200" dirty="0"/>
              <a:t>las necesidades y prioridades del sector en temas de capacitación</a:t>
            </a:r>
            <a:r>
              <a:rPr lang="es-UY" sz="2200" dirty="0" smtClean="0"/>
              <a:t>.</a:t>
            </a:r>
          </a:p>
          <a:p>
            <a:r>
              <a:rPr lang="es-UY" sz="2200" dirty="0" smtClean="0"/>
              <a:t>Planificar, implementar y coordinar programas de formación necesarias para el </a:t>
            </a:r>
            <a:r>
              <a:rPr lang="es-UY" sz="2200" dirty="0"/>
              <a:t>sector. </a:t>
            </a:r>
            <a:endParaRPr lang="es-UY" sz="2200" dirty="0" smtClean="0"/>
          </a:p>
          <a:p>
            <a:r>
              <a:rPr lang="es-UY" sz="2200" dirty="0" smtClean="0"/>
              <a:t>Realizar actividades de capacitación específicas.</a:t>
            </a:r>
          </a:p>
          <a:p>
            <a:r>
              <a:rPr lang="es-UY" sz="2200" dirty="0" smtClean="0"/>
              <a:t>Incorporar </a:t>
            </a:r>
            <a:r>
              <a:rPr lang="es-UY" sz="2200" dirty="0"/>
              <a:t>la perspectiva de género en las instancias de cursos y talleres. </a:t>
            </a:r>
          </a:p>
          <a:p>
            <a:endParaRPr lang="es-UY" dirty="0" smtClean="0"/>
          </a:p>
        </p:txBody>
      </p:sp>
    </p:spTree>
    <p:extLst>
      <p:ext uri="{BB962C8B-B14F-4D97-AF65-F5344CB8AC3E}">
        <p14:creationId xmlns:p14="http://schemas.microsoft.com/office/powerpoint/2010/main" val="330617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UY" dirty="0" smtClean="0"/>
              <a:t>¿Está de acuerdo con los Ejes de trabajo propuestos? ¿Cuáles agregaría y por qué?</a:t>
            </a:r>
          </a:p>
          <a:p>
            <a:pPr marL="0" indent="0">
              <a:buNone/>
            </a:pPr>
            <a:endParaRPr lang="es-UY" dirty="0" smtClean="0"/>
          </a:p>
          <a:p>
            <a:pPr marL="0" indent="0">
              <a:buNone/>
            </a:pPr>
            <a:r>
              <a:rPr lang="es-UY" dirty="0" smtClean="0"/>
              <a:t>¿Cuál es el Eje que identifica como más relevante para su participación?</a:t>
            </a:r>
          </a:p>
          <a:p>
            <a:pPr marL="0" indent="0">
              <a:buNone/>
            </a:pPr>
            <a:endParaRPr lang="es-UY" dirty="0" smtClean="0"/>
          </a:p>
          <a:p>
            <a:pPr marL="0" indent="0">
              <a:buNone/>
            </a:pPr>
            <a:r>
              <a:rPr lang="es-UY" dirty="0"/>
              <a:t>¿Detecta algún actor clave que debería participar en alguno de los ejes</a:t>
            </a:r>
            <a:r>
              <a:rPr lang="es-UY" dirty="0" smtClean="0"/>
              <a:t>?</a:t>
            </a:r>
            <a:endParaRPr lang="es-UY" dirty="0"/>
          </a:p>
          <a:p>
            <a:pPr marL="0" indent="0">
              <a:buNone/>
            </a:pPr>
            <a:endParaRPr lang="es-UY" dirty="0" smtClean="0"/>
          </a:p>
          <a:p>
            <a:pPr marL="0" indent="0">
              <a:buNone/>
            </a:pPr>
            <a:endParaRPr lang="es-UY" dirty="0" smtClean="0"/>
          </a:p>
          <a:p>
            <a:pPr marL="0" indent="0">
              <a:buNone/>
            </a:pPr>
            <a:endParaRPr lang="es-UY" dirty="0" smtClean="0"/>
          </a:p>
          <a:p>
            <a:pPr marL="0" indent="0">
              <a:buNone/>
            </a:pPr>
            <a:endParaRPr lang="es-UY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Preguntas para reflexionar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93492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787</Words>
  <Application>Microsoft Office PowerPoint</Application>
  <PresentationFormat>Presentación en pantalla (4:3)</PresentationFormat>
  <Paragraphs>95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Consejo Sectorial  Industria Audiovisual</vt:lpstr>
      <vt:lpstr>Lineamientos estratégicos MIEM</vt:lpstr>
      <vt:lpstr>Consejo Sectorial: Definición</vt:lpstr>
      <vt:lpstr>Ejes de trabajo propuestos</vt:lpstr>
      <vt:lpstr>Eje I: Fortalecimiento del Sector</vt:lpstr>
      <vt:lpstr>Eje II: Nuevos Negocios y Transversalización</vt:lpstr>
      <vt:lpstr>Eje II: Nuevos Negocios y Transversalización</vt:lpstr>
      <vt:lpstr>Eje III: Formación y Capacitación</vt:lpstr>
      <vt:lpstr>Preguntas para reflexionar</vt:lpstr>
      <vt:lpstr>Preguntas para reflexionar</vt:lpstr>
      <vt:lpstr>Preguntas para reflexionar</vt:lpstr>
      <vt:lpstr>Equipo técnico facilitador:</vt:lpstr>
      <vt:lpstr>¡Muchas gracias!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Lucas Malcuori</dc:creator>
  <cp:lastModifiedBy>Carlos Pereyra</cp:lastModifiedBy>
  <cp:revision>52</cp:revision>
  <cp:lastPrinted>2016-05-30T19:30:35Z</cp:lastPrinted>
  <dcterms:created xsi:type="dcterms:W3CDTF">2012-11-29T12:36:31Z</dcterms:created>
  <dcterms:modified xsi:type="dcterms:W3CDTF">2016-06-01T18:13:32Z</dcterms:modified>
</cp:coreProperties>
</file>