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9" r:id="rId1"/>
  </p:sldMasterIdLst>
  <p:notesMasterIdLst>
    <p:notesMasterId r:id="rId36"/>
  </p:notesMasterIdLst>
  <p:handoutMasterIdLst>
    <p:handoutMasterId r:id="rId37"/>
  </p:handoutMasterIdLst>
  <p:sldIdLst>
    <p:sldId id="303" r:id="rId2"/>
    <p:sldId id="385" r:id="rId3"/>
    <p:sldId id="350" r:id="rId4"/>
    <p:sldId id="369" r:id="rId5"/>
    <p:sldId id="370" r:id="rId6"/>
    <p:sldId id="371" r:id="rId7"/>
    <p:sldId id="373" r:id="rId8"/>
    <p:sldId id="372" r:id="rId9"/>
    <p:sldId id="375" r:id="rId10"/>
    <p:sldId id="374" r:id="rId11"/>
    <p:sldId id="376" r:id="rId12"/>
    <p:sldId id="378" r:id="rId13"/>
    <p:sldId id="379" r:id="rId14"/>
    <p:sldId id="377" r:id="rId15"/>
    <p:sldId id="383" r:id="rId16"/>
    <p:sldId id="384" r:id="rId17"/>
    <p:sldId id="382" r:id="rId18"/>
    <p:sldId id="381" r:id="rId19"/>
    <p:sldId id="380" r:id="rId20"/>
    <p:sldId id="389" r:id="rId21"/>
    <p:sldId id="391" r:id="rId22"/>
    <p:sldId id="390" r:id="rId23"/>
    <p:sldId id="388" r:id="rId24"/>
    <p:sldId id="387" r:id="rId25"/>
    <p:sldId id="386" r:id="rId26"/>
    <p:sldId id="394" r:id="rId27"/>
    <p:sldId id="393" r:id="rId28"/>
    <p:sldId id="396" r:id="rId29"/>
    <p:sldId id="395" r:id="rId30"/>
    <p:sldId id="392" r:id="rId31"/>
    <p:sldId id="400" r:id="rId32"/>
    <p:sldId id="401" r:id="rId33"/>
    <p:sldId id="403" r:id="rId34"/>
    <p:sldId id="368" r:id="rId35"/>
  </p:sldIdLst>
  <p:sldSz cx="9144000" cy="6858000" type="screen4x3"/>
  <p:notesSz cx="6858000" cy="9144000"/>
  <p:defaultTextStyle>
    <a:defPPr>
      <a:defRPr lang="es-P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Sección predeterminada" id="{6D0A3488-83D2-42CC-B8F8-43D1C641F279}">
          <p14:sldIdLst>
            <p14:sldId id="303"/>
            <p14:sldId id="385"/>
            <p14:sldId id="350"/>
            <p14:sldId id="369"/>
            <p14:sldId id="370"/>
            <p14:sldId id="371"/>
            <p14:sldId id="373"/>
            <p14:sldId id="372"/>
            <p14:sldId id="375"/>
            <p14:sldId id="374"/>
            <p14:sldId id="376"/>
            <p14:sldId id="378"/>
            <p14:sldId id="379"/>
            <p14:sldId id="377"/>
            <p14:sldId id="383"/>
            <p14:sldId id="384"/>
            <p14:sldId id="382"/>
            <p14:sldId id="381"/>
            <p14:sldId id="380"/>
            <p14:sldId id="389"/>
            <p14:sldId id="391"/>
            <p14:sldId id="390"/>
            <p14:sldId id="388"/>
            <p14:sldId id="387"/>
            <p14:sldId id="386"/>
            <p14:sldId id="394"/>
            <p14:sldId id="393"/>
            <p14:sldId id="396"/>
            <p14:sldId id="395"/>
            <p14:sldId id="392"/>
            <p14:sldId id="400"/>
            <p14:sldId id="401"/>
            <p14:sldId id="403"/>
            <p14:sldId id="368"/>
          </p14:sldIdLst>
        </p14:section>
        <p14:section name="Sección sin título" id="{5680CAB5-7725-470F-9E23-346B2B1F6060}">
          <p14:sldIdLst/>
        </p14:section>
        <p14:section name="Sección sin título" id="{97CDDDEA-D56C-4D1B-A805-A71667F79C2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99" autoAdjust="0"/>
    <p:restoredTop sz="94584" autoAdjust="0"/>
  </p:normalViewPr>
  <p:slideViewPr>
    <p:cSldViewPr>
      <p:cViewPr>
        <p:scale>
          <a:sx n="77" d="100"/>
          <a:sy n="77" d="100"/>
        </p:scale>
        <p:origin x="-942" y="-42"/>
      </p:cViewPr>
      <p:guideLst>
        <p:guide orient="horz" pos="2160"/>
        <p:guide pos="2880"/>
      </p:guideLst>
    </p:cSldViewPr>
  </p:slideViewPr>
  <p:notesTextViewPr>
    <p:cViewPr>
      <p:scale>
        <a:sx n="100" d="100"/>
        <a:sy n="100" d="100"/>
      </p:scale>
      <p:origin x="0" y="0"/>
    </p:cViewPr>
  </p:notesTextViewPr>
  <p:sorterViewPr>
    <p:cViewPr>
      <p:scale>
        <a:sx n="92" d="100"/>
        <a:sy n="92" d="100"/>
      </p:scale>
      <p:origin x="0" y="0"/>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PE"/>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96C7B-38D3-4460-8D88-FDD4BED12635}" type="datetimeFigureOut">
              <a:rPr lang="es-PE" smtClean="0"/>
              <a:pPr/>
              <a:t>23/04/2016</a:t>
            </a:fld>
            <a:endParaRPr lang="es-PE"/>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PE"/>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834188-5BA0-4D8A-9FA0-3AA24535D9FB}" type="slidenum">
              <a:rPr lang="es-PE" smtClean="0"/>
              <a:pPr/>
              <a:t>‹Nº›</a:t>
            </a:fld>
            <a:endParaRPr lang="es-PE"/>
          </a:p>
        </p:txBody>
      </p:sp>
    </p:spTree>
    <p:extLst>
      <p:ext uri="{BB962C8B-B14F-4D97-AF65-F5344CB8AC3E}">
        <p14:creationId xmlns:p14="http://schemas.microsoft.com/office/powerpoint/2010/main" val="33613716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P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57F5ACF-8097-4880-A8DB-E31D5F798A05}" type="datetimeFigureOut">
              <a:rPr lang="es-PE"/>
              <a:pPr>
                <a:defRPr/>
              </a:pPr>
              <a:t>23/04/2016</a:t>
            </a:fld>
            <a:endParaRPr lang="es-P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PE"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PE"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P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61B03CC-489E-49D0-9675-10BD1269FFA9}" type="slidenum">
              <a:rPr lang="es-PE"/>
              <a:pPr>
                <a:defRPr/>
              </a:pPr>
              <a:t>‹Nº›</a:t>
            </a:fld>
            <a:endParaRPr lang="es-PE"/>
          </a:p>
        </p:txBody>
      </p:sp>
    </p:spTree>
    <p:extLst>
      <p:ext uri="{BB962C8B-B14F-4D97-AF65-F5344CB8AC3E}">
        <p14:creationId xmlns:p14="http://schemas.microsoft.com/office/powerpoint/2010/main" val="34756206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pPr>
              <a:defRPr/>
            </a:pPr>
            <a:fld id="{361B03CC-489E-49D0-9675-10BD1269FFA9}" type="slidenum">
              <a:rPr lang="es-PE" smtClean="0"/>
              <a:pPr>
                <a:defRPr/>
              </a:pPr>
              <a:t>10</a:t>
            </a:fld>
            <a:endParaRPr lang="es-PE"/>
          </a:p>
        </p:txBody>
      </p:sp>
    </p:spTree>
    <p:extLst>
      <p:ext uri="{BB962C8B-B14F-4D97-AF65-F5344CB8AC3E}">
        <p14:creationId xmlns:p14="http://schemas.microsoft.com/office/powerpoint/2010/main" val="299933256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2" name="1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2 Rectángulo"/>
          <p:cNvSpPr/>
          <p:nvPr userDrawn="1"/>
        </p:nvSpPr>
        <p:spPr>
          <a:xfrm>
            <a:off x="0" y="0"/>
            <a:ext cx="1079500" cy="6858000"/>
          </a:xfrm>
          <a:prstGeom prst="rect">
            <a:avLst/>
          </a:prstGeom>
          <a:solidFill>
            <a:srgbClr val="547E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4" name="8 Rectángulo"/>
          <p:cNvSpPr/>
          <p:nvPr userDrawn="1"/>
        </p:nvSpPr>
        <p:spPr>
          <a:xfrm>
            <a:off x="395288" y="225425"/>
            <a:ext cx="8461375" cy="34925"/>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9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0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1 Rectángulo"/>
          <p:cNvSpPr/>
          <p:nvPr userDrawn="1"/>
        </p:nvSpPr>
        <p:spPr>
          <a:xfrm>
            <a:off x="9001125" y="152400"/>
            <a:ext cx="107950" cy="107950"/>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2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lum bright="-54000" contrast="-60000"/>
          </a:blip>
          <a:srcRect/>
          <a:stretch>
            <a:fillRect/>
          </a:stretch>
        </p:blipFill>
        <p:spPr bwMode="auto">
          <a:xfrm>
            <a:off x="34925" y="225425"/>
            <a:ext cx="1008063" cy="1039813"/>
          </a:xfrm>
          <a:prstGeom prst="rect">
            <a:avLst/>
          </a:prstGeom>
          <a:noFill/>
          <a:ln w="9525">
            <a:noFill/>
            <a:miter lim="800000"/>
            <a:headEnd/>
            <a:tailEnd/>
          </a:ln>
        </p:spPr>
      </p:pic>
      <p:pic>
        <p:nvPicPr>
          <p:cNvPr id="10" name="14 Imagen" descr="30209367_resize.jpg"/>
          <p:cNvPicPr>
            <a:picLocks noChangeAspect="1"/>
          </p:cNvPicPr>
          <p:nvPr userDrawn="1"/>
        </p:nvPicPr>
        <p:blipFill>
          <a:blip r:embed="rId3"/>
          <a:srcRect/>
          <a:stretch>
            <a:fillRect/>
          </a:stretch>
        </p:blipFill>
        <p:spPr bwMode="auto">
          <a:xfrm rot="20732417">
            <a:off x="179388" y="3373438"/>
            <a:ext cx="820737" cy="547687"/>
          </a:xfrm>
          <a:prstGeom prst="rect">
            <a:avLst/>
          </a:prstGeom>
          <a:noFill/>
          <a:ln w="38100">
            <a:solidFill>
              <a:schemeClr val="tx1"/>
            </a:solidFill>
            <a:miter lim="800000"/>
            <a:headEnd/>
            <a:tailEnd/>
          </a:ln>
        </p:spPr>
      </p:pic>
      <p:pic>
        <p:nvPicPr>
          <p:cNvPr id="11" name="15 Imagen" descr="30209815_resize.jpg"/>
          <p:cNvPicPr>
            <a:picLocks noChangeAspect="1"/>
          </p:cNvPicPr>
          <p:nvPr userDrawn="1"/>
        </p:nvPicPr>
        <p:blipFill>
          <a:blip r:embed="rId4"/>
          <a:srcRect/>
          <a:stretch>
            <a:fillRect/>
          </a:stretch>
        </p:blipFill>
        <p:spPr bwMode="auto">
          <a:xfrm rot="20732417">
            <a:off x="179388" y="4232275"/>
            <a:ext cx="820737" cy="547688"/>
          </a:xfrm>
          <a:prstGeom prst="rect">
            <a:avLst/>
          </a:prstGeom>
          <a:noFill/>
          <a:ln w="38100">
            <a:solidFill>
              <a:schemeClr val="tx1"/>
            </a:solidFill>
            <a:miter lim="800000"/>
            <a:headEnd/>
            <a:tailEnd/>
          </a:ln>
        </p:spPr>
      </p:pic>
      <p:pic>
        <p:nvPicPr>
          <p:cNvPr id="12" name="16 Imagen" descr="Chancho en piedra_resize.jpg"/>
          <p:cNvPicPr>
            <a:picLocks noChangeAspect="1"/>
          </p:cNvPicPr>
          <p:nvPr userDrawn="1"/>
        </p:nvPicPr>
        <p:blipFill>
          <a:blip r:embed="rId5"/>
          <a:srcRect b="11452"/>
          <a:stretch>
            <a:fillRect/>
          </a:stretch>
        </p:blipFill>
        <p:spPr bwMode="auto">
          <a:xfrm rot="20732417">
            <a:off x="179388" y="1628775"/>
            <a:ext cx="820737" cy="576263"/>
          </a:xfrm>
          <a:prstGeom prst="rect">
            <a:avLst/>
          </a:prstGeom>
          <a:noFill/>
          <a:ln w="38100">
            <a:solidFill>
              <a:schemeClr val="tx1"/>
            </a:solidFill>
            <a:miter lim="800000"/>
            <a:headEnd/>
            <a:tailEnd/>
          </a:ln>
        </p:spPr>
      </p:pic>
      <p:pic>
        <p:nvPicPr>
          <p:cNvPr id="13" name="17 Imagen" descr="Corda Luiz Braga_resize.jpg"/>
          <p:cNvPicPr>
            <a:picLocks noChangeAspect="1"/>
          </p:cNvPicPr>
          <p:nvPr userDrawn="1"/>
        </p:nvPicPr>
        <p:blipFill>
          <a:blip r:embed="rId6"/>
          <a:srcRect/>
          <a:stretch>
            <a:fillRect/>
          </a:stretch>
        </p:blipFill>
        <p:spPr bwMode="auto">
          <a:xfrm rot="20732417">
            <a:off x="179388" y="5949950"/>
            <a:ext cx="820737" cy="534988"/>
          </a:xfrm>
          <a:prstGeom prst="rect">
            <a:avLst/>
          </a:prstGeom>
          <a:noFill/>
          <a:ln w="38100">
            <a:solidFill>
              <a:schemeClr val="tx1"/>
            </a:solidFill>
            <a:miter lim="800000"/>
            <a:headEnd/>
            <a:tailEnd/>
          </a:ln>
        </p:spPr>
      </p:pic>
      <p:pic>
        <p:nvPicPr>
          <p:cNvPr id="14" name="18 Imagen" descr="MAMA NEGRA _resize.JPG"/>
          <p:cNvPicPr>
            <a:picLocks noChangeAspect="1"/>
          </p:cNvPicPr>
          <p:nvPr userDrawn="1"/>
        </p:nvPicPr>
        <p:blipFill>
          <a:blip r:embed="rId7"/>
          <a:srcRect/>
          <a:stretch>
            <a:fillRect/>
          </a:stretch>
        </p:blipFill>
        <p:spPr bwMode="auto">
          <a:xfrm rot="20732417">
            <a:off x="179388" y="2517775"/>
            <a:ext cx="820737" cy="542925"/>
          </a:xfrm>
          <a:prstGeom prst="rect">
            <a:avLst/>
          </a:prstGeom>
          <a:noFill/>
          <a:ln w="38100">
            <a:solidFill>
              <a:schemeClr val="tx1"/>
            </a:solidFill>
            <a:miter lim="800000"/>
            <a:headEnd/>
            <a:tailEnd/>
          </a:ln>
        </p:spPr>
      </p:pic>
      <p:pic>
        <p:nvPicPr>
          <p:cNvPr id="15" name="19 Imagen" descr="paucartambo 078_resize.jpg"/>
          <p:cNvPicPr>
            <a:picLocks noChangeAspect="1"/>
          </p:cNvPicPr>
          <p:nvPr userDrawn="1"/>
        </p:nvPicPr>
        <p:blipFill>
          <a:blip r:embed="rId8"/>
          <a:srcRect/>
          <a:stretch>
            <a:fillRect/>
          </a:stretch>
        </p:blipFill>
        <p:spPr bwMode="auto">
          <a:xfrm rot="20732417">
            <a:off x="179388" y="5092700"/>
            <a:ext cx="820737" cy="544513"/>
          </a:xfrm>
          <a:prstGeom prst="rect">
            <a:avLst/>
          </a:prstGeom>
          <a:noFill/>
          <a:ln w="38100">
            <a:solidFill>
              <a:schemeClr val="tx1"/>
            </a:solidFill>
            <a:miter lim="800000"/>
            <a:headEnd/>
            <a:tailEnd/>
          </a:ln>
        </p:spPr>
      </p:pic>
      <p:sp>
        <p:nvSpPr>
          <p:cNvPr id="16" name="3 Marcador de fecha"/>
          <p:cNvSpPr>
            <a:spLocks noGrp="1"/>
          </p:cNvSpPr>
          <p:nvPr>
            <p:ph type="dt" sz="half" idx="10"/>
          </p:nvPr>
        </p:nvSpPr>
        <p:spPr/>
        <p:txBody>
          <a:bodyPr/>
          <a:lstStyle>
            <a:lvl1pPr>
              <a:defRPr/>
            </a:lvl1pPr>
          </a:lstStyle>
          <a:p>
            <a:pPr>
              <a:defRPr/>
            </a:pPr>
            <a:fld id="{80481A20-4FA0-4314-B735-49B585D04519}" type="datetimeFigureOut">
              <a:rPr lang="es-PE"/>
              <a:pPr>
                <a:defRPr/>
              </a:pPr>
              <a:t>23/04/2016</a:t>
            </a:fld>
            <a:endParaRPr lang="es-PE"/>
          </a:p>
        </p:txBody>
      </p:sp>
      <p:sp>
        <p:nvSpPr>
          <p:cNvPr id="17" name="4 Marcador de pie de página"/>
          <p:cNvSpPr>
            <a:spLocks noGrp="1"/>
          </p:cNvSpPr>
          <p:nvPr>
            <p:ph type="ftr" sz="quarter" idx="11"/>
          </p:nvPr>
        </p:nvSpPr>
        <p:spPr/>
        <p:txBody>
          <a:bodyPr/>
          <a:lstStyle>
            <a:lvl1pPr>
              <a:defRPr/>
            </a:lvl1pPr>
          </a:lstStyle>
          <a:p>
            <a:pPr>
              <a:defRPr/>
            </a:pPr>
            <a:endParaRPr lang="es-PE"/>
          </a:p>
        </p:txBody>
      </p:sp>
      <p:sp>
        <p:nvSpPr>
          <p:cNvPr id="18" name="5 Marcador de número de diapositiva"/>
          <p:cNvSpPr>
            <a:spLocks noGrp="1"/>
          </p:cNvSpPr>
          <p:nvPr>
            <p:ph type="sldNum" sz="quarter" idx="12"/>
          </p:nvPr>
        </p:nvSpPr>
        <p:spPr/>
        <p:txBody>
          <a:bodyPr/>
          <a:lstStyle>
            <a:lvl1pPr>
              <a:defRPr/>
            </a:lvl1pPr>
          </a:lstStyle>
          <a:p>
            <a:pPr>
              <a:defRPr/>
            </a:pPr>
            <a:fld id="{6F21307E-4265-4FDA-AE85-3FB64CB5373C}" type="slidenum">
              <a:rPr lang="es-PE"/>
              <a:pPr>
                <a:defRPr/>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cxnSp>
        <p:nvCxnSpPr>
          <p:cNvPr id="3" name="13 Conector recto"/>
          <p:cNvCxnSpPr/>
          <p:nvPr userDrawn="1"/>
        </p:nvCxnSpPr>
        <p:spPr>
          <a:xfrm rot="5400000">
            <a:off x="-3132138" y="3429001"/>
            <a:ext cx="6480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14 Rectángulo"/>
          <p:cNvSpPr/>
          <p:nvPr userDrawn="1"/>
        </p:nvSpPr>
        <p:spPr>
          <a:xfrm>
            <a:off x="0" y="6597650"/>
            <a:ext cx="9144000" cy="260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5 Rectángulo"/>
          <p:cNvSpPr/>
          <p:nvPr userDrawn="1"/>
        </p:nvSpPr>
        <p:spPr>
          <a:xfrm>
            <a:off x="4500563" y="6624638"/>
            <a:ext cx="4643437" cy="244475"/>
          </a:xfrm>
          <a:prstGeom prst="rect">
            <a:avLst/>
          </a:prstGeom>
          <a:solidFill>
            <a:srgbClr val="ED70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6 Rectángulo"/>
          <p:cNvSpPr/>
          <p:nvPr userDrawn="1"/>
        </p:nvSpPr>
        <p:spPr>
          <a:xfrm>
            <a:off x="107950" y="0"/>
            <a:ext cx="107950" cy="107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7 Rectángulo"/>
          <p:cNvSpPr/>
          <p:nvPr userDrawn="1"/>
        </p:nvSpPr>
        <p:spPr>
          <a:xfrm>
            <a:off x="0" y="1079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8 Rectángulo"/>
          <p:cNvSpPr/>
          <p:nvPr userDrawn="1"/>
        </p:nvSpPr>
        <p:spPr>
          <a:xfrm>
            <a:off x="107950" y="107950"/>
            <a:ext cx="107950" cy="107950"/>
          </a:xfrm>
          <a:prstGeom prst="rect">
            <a:avLst/>
          </a:prstGeom>
          <a:solidFill>
            <a:srgbClr val="ED70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9" name="19 CuadroTexto"/>
          <p:cNvSpPr txBox="1"/>
          <p:nvPr userDrawn="1"/>
        </p:nvSpPr>
        <p:spPr>
          <a:xfrm>
            <a:off x="36513" y="6597650"/>
            <a:ext cx="5830887" cy="254000"/>
          </a:xfrm>
          <a:prstGeom prst="rect">
            <a:avLst/>
          </a:prstGeom>
          <a:noFill/>
        </p:spPr>
        <p:txBody>
          <a:bodyPr wrap="none">
            <a:spAutoFit/>
          </a:bodyPr>
          <a:lstStyle/>
          <a:p>
            <a:pPr fontAlgn="auto">
              <a:spcBef>
                <a:spcPts val="0"/>
              </a:spcBef>
              <a:spcAft>
                <a:spcPts val="0"/>
              </a:spcAft>
              <a:defRPr/>
            </a:pPr>
            <a:r>
              <a:rPr lang="es-PE" sz="1050" b="1" dirty="0">
                <a:solidFill>
                  <a:schemeClr val="bg1"/>
                </a:solidFill>
                <a:latin typeface="+mn-lt"/>
                <a:cs typeface="+mn-cs"/>
              </a:rPr>
              <a:t>Centro Regional para la Salvaguardia del Patrimonio Cultural Inmaterial de América Latina - CRESPIAL</a:t>
            </a:r>
          </a:p>
        </p:txBody>
      </p:sp>
      <p:pic>
        <p:nvPicPr>
          <p:cNvPr id="10" name="Picture 7" descr="ave-sola2"/>
          <p:cNvPicPr>
            <a:picLocks noChangeAspect="1" noChangeArrowheads="1"/>
          </p:cNvPicPr>
          <p:nvPr userDrawn="1"/>
        </p:nvPicPr>
        <p:blipFill>
          <a:blip r:embed="rId2">
            <a:lum bright="-54000" contrast="-60000"/>
          </a:blip>
          <a:srcRect/>
          <a:stretch>
            <a:fillRect/>
          </a:stretch>
        </p:blipFill>
        <p:spPr bwMode="auto">
          <a:xfrm>
            <a:off x="179388" y="44450"/>
            <a:ext cx="1008062" cy="1039813"/>
          </a:xfrm>
          <a:prstGeom prst="rect">
            <a:avLst/>
          </a:prstGeom>
          <a:noFill/>
          <a:ln w="9525">
            <a:noFill/>
            <a:miter lim="800000"/>
            <a:headEnd/>
            <a:tailEnd/>
          </a:ln>
        </p:spPr>
      </p:pic>
      <p:sp>
        <p:nvSpPr>
          <p:cNvPr id="11" name="2 Marcador de fecha"/>
          <p:cNvSpPr>
            <a:spLocks noGrp="1"/>
          </p:cNvSpPr>
          <p:nvPr>
            <p:ph type="dt" sz="half" idx="10"/>
          </p:nvPr>
        </p:nvSpPr>
        <p:spPr/>
        <p:txBody>
          <a:bodyPr/>
          <a:lstStyle>
            <a:lvl1pPr>
              <a:defRPr/>
            </a:lvl1pPr>
          </a:lstStyle>
          <a:p>
            <a:pPr>
              <a:defRPr/>
            </a:pPr>
            <a:fld id="{1573B2D0-6F23-4176-80CA-781CA7F8FAB9}" type="datetimeFigureOut">
              <a:rPr lang="es-PE"/>
              <a:pPr>
                <a:defRPr/>
              </a:pPr>
              <a:t>23/04/2016</a:t>
            </a:fld>
            <a:endParaRPr lang="es-PE"/>
          </a:p>
        </p:txBody>
      </p:sp>
      <p:sp>
        <p:nvSpPr>
          <p:cNvPr id="12" name="3 Marcador de pie de página"/>
          <p:cNvSpPr>
            <a:spLocks noGrp="1"/>
          </p:cNvSpPr>
          <p:nvPr>
            <p:ph type="ftr" sz="quarter" idx="11"/>
          </p:nvPr>
        </p:nvSpPr>
        <p:spPr/>
        <p:txBody>
          <a:bodyPr/>
          <a:lstStyle>
            <a:lvl1pPr>
              <a:defRPr/>
            </a:lvl1pPr>
          </a:lstStyle>
          <a:p>
            <a:pPr>
              <a:defRPr/>
            </a:pPr>
            <a:endParaRPr lang="es-PE"/>
          </a:p>
        </p:txBody>
      </p:sp>
      <p:sp>
        <p:nvSpPr>
          <p:cNvPr id="13" name="4 Marcador de número de diapositiva"/>
          <p:cNvSpPr>
            <a:spLocks noGrp="1"/>
          </p:cNvSpPr>
          <p:nvPr>
            <p:ph type="sldNum" sz="quarter" idx="12"/>
          </p:nvPr>
        </p:nvSpPr>
        <p:spPr/>
        <p:txBody>
          <a:bodyPr/>
          <a:lstStyle>
            <a:lvl1pPr>
              <a:defRPr/>
            </a:lvl1pPr>
          </a:lstStyle>
          <a:p>
            <a:pPr>
              <a:defRPr/>
            </a:pPr>
            <a:fld id="{F1B906C2-DC76-4DF5-AF62-A98BCFDB8923}" type="slidenum">
              <a:rPr lang="es-PE"/>
              <a:pPr>
                <a:defRPr/>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cxnSp>
        <p:nvCxnSpPr>
          <p:cNvPr id="3" name="13 Conector recto"/>
          <p:cNvCxnSpPr/>
          <p:nvPr userDrawn="1"/>
        </p:nvCxnSpPr>
        <p:spPr>
          <a:xfrm rot="5400000">
            <a:off x="-3132138" y="3429001"/>
            <a:ext cx="6480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14 Rectángulo"/>
          <p:cNvSpPr/>
          <p:nvPr userDrawn="1"/>
        </p:nvSpPr>
        <p:spPr>
          <a:xfrm>
            <a:off x="0" y="6597650"/>
            <a:ext cx="9144000" cy="260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5 Rectángulo"/>
          <p:cNvSpPr/>
          <p:nvPr userDrawn="1"/>
        </p:nvSpPr>
        <p:spPr>
          <a:xfrm>
            <a:off x="4500563" y="6624638"/>
            <a:ext cx="4643437" cy="244475"/>
          </a:xfrm>
          <a:prstGeom prst="rect">
            <a:avLst/>
          </a:prstGeom>
          <a:solidFill>
            <a:srgbClr val="AAA1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6 Rectángulo"/>
          <p:cNvSpPr/>
          <p:nvPr userDrawn="1"/>
        </p:nvSpPr>
        <p:spPr>
          <a:xfrm>
            <a:off x="107950" y="0"/>
            <a:ext cx="107950" cy="107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7 Rectángulo"/>
          <p:cNvSpPr/>
          <p:nvPr userDrawn="1"/>
        </p:nvSpPr>
        <p:spPr>
          <a:xfrm>
            <a:off x="0" y="107950"/>
            <a:ext cx="107950" cy="107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8 Rectángulo"/>
          <p:cNvSpPr/>
          <p:nvPr userDrawn="1"/>
        </p:nvSpPr>
        <p:spPr>
          <a:xfrm>
            <a:off x="107950" y="107950"/>
            <a:ext cx="107950" cy="107950"/>
          </a:xfrm>
          <a:prstGeom prst="rect">
            <a:avLst/>
          </a:prstGeom>
          <a:solidFill>
            <a:srgbClr val="AAA1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9" name="19 CuadroTexto"/>
          <p:cNvSpPr txBox="1"/>
          <p:nvPr userDrawn="1"/>
        </p:nvSpPr>
        <p:spPr>
          <a:xfrm>
            <a:off x="36513" y="6597650"/>
            <a:ext cx="5830887" cy="254000"/>
          </a:xfrm>
          <a:prstGeom prst="rect">
            <a:avLst/>
          </a:prstGeom>
          <a:noFill/>
        </p:spPr>
        <p:txBody>
          <a:bodyPr wrap="none">
            <a:spAutoFit/>
          </a:bodyPr>
          <a:lstStyle/>
          <a:p>
            <a:pPr fontAlgn="auto">
              <a:spcBef>
                <a:spcPts val="0"/>
              </a:spcBef>
              <a:spcAft>
                <a:spcPts val="0"/>
              </a:spcAft>
              <a:defRPr/>
            </a:pPr>
            <a:r>
              <a:rPr lang="es-PE" sz="1050" b="1" dirty="0">
                <a:solidFill>
                  <a:schemeClr val="bg1"/>
                </a:solidFill>
                <a:latin typeface="+mn-lt"/>
                <a:cs typeface="+mn-cs"/>
              </a:rPr>
              <a:t>Centro Regional para la Salvaguardia del Patrimonio Cultural Inmaterial de América Latina - CRESPIAL</a:t>
            </a:r>
          </a:p>
        </p:txBody>
      </p:sp>
      <p:pic>
        <p:nvPicPr>
          <p:cNvPr id="10" name="Picture 7" descr="ave-sola2"/>
          <p:cNvPicPr>
            <a:picLocks noChangeAspect="1" noChangeArrowheads="1"/>
          </p:cNvPicPr>
          <p:nvPr userDrawn="1"/>
        </p:nvPicPr>
        <p:blipFill>
          <a:blip r:embed="rId2">
            <a:lum bright="-54000" contrast="-60000"/>
          </a:blip>
          <a:srcRect/>
          <a:stretch>
            <a:fillRect/>
          </a:stretch>
        </p:blipFill>
        <p:spPr bwMode="auto">
          <a:xfrm>
            <a:off x="179388" y="44450"/>
            <a:ext cx="1008062" cy="1039813"/>
          </a:xfrm>
          <a:prstGeom prst="rect">
            <a:avLst/>
          </a:prstGeom>
          <a:noFill/>
          <a:ln w="9525">
            <a:noFill/>
            <a:miter lim="800000"/>
            <a:headEnd/>
            <a:tailEnd/>
          </a:ln>
        </p:spPr>
      </p:pic>
      <p:sp>
        <p:nvSpPr>
          <p:cNvPr id="11" name="2 Marcador de fecha"/>
          <p:cNvSpPr>
            <a:spLocks noGrp="1"/>
          </p:cNvSpPr>
          <p:nvPr>
            <p:ph type="dt" sz="half" idx="10"/>
          </p:nvPr>
        </p:nvSpPr>
        <p:spPr/>
        <p:txBody>
          <a:bodyPr/>
          <a:lstStyle>
            <a:lvl1pPr>
              <a:defRPr/>
            </a:lvl1pPr>
          </a:lstStyle>
          <a:p>
            <a:pPr>
              <a:defRPr/>
            </a:pPr>
            <a:fld id="{CC6FBF85-1E13-4EEE-9A35-FA48ACE74DD1}" type="datetimeFigureOut">
              <a:rPr lang="es-PE"/>
              <a:pPr>
                <a:defRPr/>
              </a:pPr>
              <a:t>23/04/2016</a:t>
            </a:fld>
            <a:endParaRPr lang="es-PE"/>
          </a:p>
        </p:txBody>
      </p:sp>
      <p:sp>
        <p:nvSpPr>
          <p:cNvPr id="12" name="3 Marcador de pie de página"/>
          <p:cNvSpPr>
            <a:spLocks noGrp="1"/>
          </p:cNvSpPr>
          <p:nvPr>
            <p:ph type="ftr" sz="quarter" idx="11"/>
          </p:nvPr>
        </p:nvSpPr>
        <p:spPr/>
        <p:txBody>
          <a:bodyPr/>
          <a:lstStyle>
            <a:lvl1pPr>
              <a:defRPr/>
            </a:lvl1pPr>
          </a:lstStyle>
          <a:p>
            <a:pPr>
              <a:defRPr/>
            </a:pPr>
            <a:endParaRPr lang="es-PE"/>
          </a:p>
        </p:txBody>
      </p:sp>
      <p:sp>
        <p:nvSpPr>
          <p:cNvPr id="13" name="4 Marcador de número de diapositiva"/>
          <p:cNvSpPr>
            <a:spLocks noGrp="1"/>
          </p:cNvSpPr>
          <p:nvPr>
            <p:ph type="sldNum" sz="quarter" idx="12"/>
          </p:nvPr>
        </p:nvSpPr>
        <p:spPr/>
        <p:txBody>
          <a:bodyPr/>
          <a:lstStyle>
            <a:lvl1pPr>
              <a:defRPr/>
            </a:lvl1pPr>
          </a:lstStyle>
          <a:p>
            <a:pPr>
              <a:defRPr/>
            </a:pPr>
            <a:fld id="{EBD615CC-9E43-446C-91F0-C359F59818AC}" type="slidenum">
              <a:rPr lang="es-PE"/>
              <a:pPr>
                <a:defRPr/>
              </a:pPr>
              <a:t>‹Nº›</a:t>
            </a:fld>
            <a:endParaRPr lang="es-P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cxnSp>
        <p:nvCxnSpPr>
          <p:cNvPr id="3" name="13 Conector recto"/>
          <p:cNvCxnSpPr/>
          <p:nvPr userDrawn="1"/>
        </p:nvCxnSpPr>
        <p:spPr>
          <a:xfrm rot="5400000">
            <a:off x="-3132138" y="3429001"/>
            <a:ext cx="6480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14 Rectángulo"/>
          <p:cNvSpPr/>
          <p:nvPr userDrawn="1"/>
        </p:nvSpPr>
        <p:spPr>
          <a:xfrm>
            <a:off x="0" y="6597650"/>
            <a:ext cx="9144000" cy="260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5 Rectángulo"/>
          <p:cNvSpPr/>
          <p:nvPr userDrawn="1"/>
        </p:nvSpPr>
        <p:spPr>
          <a:xfrm>
            <a:off x="4500563" y="6624638"/>
            <a:ext cx="4643437" cy="244475"/>
          </a:xfrm>
          <a:prstGeom prst="rect">
            <a:avLst/>
          </a:prstGeom>
          <a:solidFill>
            <a:srgbClr val="689EB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6 Rectángulo"/>
          <p:cNvSpPr/>
          <p:nvPr userDrawn="1"/>
        </p:nvSpPr>
        <p:spPr>
          <a:xfrm>
            <a:off x="107950" y="0"/>
            <a:ext cx="107950" cy="107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7 Rectángulo"/>
          <p:cNvSpPr/>
          <p:nvPr userDrawn="1"/>
        </p:nvSpPr>
        <p:spPr>
          <a:xfrm>
            <a:off x="0" y="107950"/>
            <a:ext cx="107950" cy="107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8 Rectángulo"/>
          <p:cNvSpPr/>
          <p:nvPr userDrawn="1"/>
        </p:nvSpPr>
        <p:spPr>
          <a:xfrm>
            <a:off x="107950" y="107950"/>
            <a:ext cx="107950" cy="107950"/>
          </a:xfrm>
          <a:prstGeom prst="rect">
            <a:avLst/>
          </a:prstGeom>
          <a:solidFill>
            <a:srgbClr val="689EB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9" name="19 CuadroTexto"/>
          <p:cNvSpPr txBox="1"/>
          <p:nvPr userDrawn="1"/>
        </p:nvSpPr>
        <p:spPr>
          <a:xfrm>
            <a:off x="36513" y="6597650"/>
            <a:ext cx="5830887" cy="254000"/>
          </a:xfrm>
          <a:prstGeom prst="rect">
            <a:avLst/>
          </a:prstGeom>
          <a:noFill/>
        </p:spPr>
        <p:txBody>
          <a:bodyPr wrap="none">
            <a:spAutoFit/>
          </a:bodyPr>
          <a:lstStyle/>
          <a:p>
            <a:pPr fontAlgn="auto">
              <a:spcBef>
                <a:spcPts val="0"/>
              </a:spcBef>
              <a:spcAft>
                <a:spcPts val="0"/>
              </a:spcAft>
              <a:defRPr/>
            </a:pPr>
            <a:r>
              <a:rPr lang="es-PE" sz="1050" b="1" dirty="0">
                <a:solidFill>
                  <a:schemeClr val="bg1"/>
                </a:solidFill>
                <a:latin typeface="+mn-lt"/>
                <a:cs typeface="+mn-cs"/>
              </a:rPr>
              <a:t>Centro Regional para la Salvaguardia del Patrimonio Cultural Inmaterial de América Latina - CRESPIAL</a:t>
            </a:r>
          </a:p>
        </p:txBody>
      </p:sp>
      <p:pic>
        <p:nvPicPr>
          <p:cNvPr id="10" name="Picture 7" descr="ave-sola2"/>
          <p:cNvPicPr>
            <a:picLocks noChangeAspect="1" noChangeArrowheads="1"/>
          </p:cNvPicPr>
          <p:nvPr userDrawn="1"/>
        </p:nvPicPr>
        <p:blipFill>
          <a:blip r:embed="rId2">
            <a:lum bright="-54000" contrast="-60000"/>
          </a:blip>
          <a:srcRect/>
          <a:stretch>
            <a:fillRect/>
          </a:stretch>
        </p:blipFill>
        <p:spPr bwMode="auto">
          <a:xfrm>
            <a:off x="179388" y="44450"/>
            <a:ext cx="1008062" cy="1039813"/>
          </a:xfrm>
          <a:prstGeom prst="rect">
            <a:avLst/>
          </a:prstGeom>
          <a:noFill/>
          <a:ln w="9525">
            <a:noFill/>
            <a:miter lim="800000"/>
            <a:headEnd/>
            <a:tailEnd/>
          </a:ln>
        </p:spPr>
      </p:pic>
      <p:sp>
        <p:nvSpPr>
          <p:cNvPr id="11" name="2 Marcador de fecha"/>
          <p:cNvSpPr>
            <a:spLocks noGrp="1"/>
          </p:cNvSpPr>
          <p:nvPr>
            <p:ph type="dt" sz="half" idx="10"/>
          </p:nvPr>
        </p:nvSpPr>
        <p:spPr/>
        <p:txBody>
          <a:bodyPr/>
          <a:lstStyle>
            <a:lvl1pPr>
              <a:defRPr/>
            </a:lvl1pPr>
          </a:lstStyle>
          <a:p>
            <a:pPr>
              <a:defRPr/>
            </a:pPr>
            <a:fld id="{01E10DC4-35BF-41A7-9A61-5B164E936E1D}" type="datetimeFigureOut">
              <a:rPr lang="es-PE"/>
              <a:pPr>
                <a:defRPr/>
              </a:pPr>
              <a:t>23/04/2016</a:t>
            </a:fld>
            <a:endParaRPr lang="es-PE"/>
          </a:p>
        </p:txBody>
      </p:sp>
      <p:sp>
        <p:nvSpPr>
          <p:cNvPr id="12" name="3 Marcador de pie de página"/>
          <p:cNvSpPr>
            <a:spLocks noGrp="1"/>
          </p:cNvSpPr>
          <p:nvPr>
            <p:ph type="ftr" sz="quarter" idx="11"/>
          </p:nvPr>
        </p:nvSpPr>
        <p:spPr/>
        <p:txBody>
          <a:bodyPr/>
          <a:lstStyle>
            <a:lvl1pPr>
              <a:defRPr/>
            </a:lvl1pPr>
          </a:lstStyle>
          <a:p>
            <a:pPr>
              <a:defRPr/>
            </a:pPr>
            <a:endParaRPr lang="es-PE"/>
          </a:p>
        </p:txBody>
      </p:sp>
      <p:sp>
        <p:nvSpPr>
          <p:cNvPr id="13" name="4 Marcador de número de diapositiva"/>
          <p:cNvSpPr>
            <a:spLocks noGrp="1"/>
          </p:cNvSpPr>
          <p:nvPr>
            <p:ph type="sldNum" sz="quarter" idx="12"/>
          </p:nvPr>
        </p:nvSpPr>
        <p:spPr/>
        <p:txBody>
          <a:bodyPr/>
          <a:lstStyle>
            <a:lvl1pPr>
              <a:defRPr/>
            </a:lvl1pPr>
          </a:lstStyle>
          <a:p>
            <a:pPr>
              <a:defRPr/>
            </a:pPr>
            <a:fld id="{D8E58FB1-DF4A-4E68-9166-1FEC1A589DED}" type="slidenum">
              <a:rPr lang="es-PE"/>
              <a:pPr>
                <a:defRPr/>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rgbClr val="ED70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4" name="12 Rectángulo"/>
          <p:cNvSpPr/>
          <p:nvPr userDrawn="1"/>
        </p:nvSpPr>
        <p:spPr>
          <a:xfrm>
            <a:off x="395288" y="225425"/>
            <a:ext cx="8461375" cy="34925"/>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3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4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5 Rectángulo"/>
          <p:cNvSpPr/>
          <p:nvPr userDrawn="1"/>
        </p:nvSpPr>
        <p:spPr>
          <a:xfrm>
            <a:off x="9001125" y="152400"/>
            <a:ext cx="107950" cy="107950"/>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6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lum bright="-54000" contrast="-60000"/>
          </a:blip>
          <a:srcRect/>
          <a:stretch>
            <a:fillRect/>
          </a:stretch>
        </p:blipFill>
        <p:spPr bwMode="auto">
          <a:xfrm>
            <a:off x="34925" y="225425"/>
            <a:ext cx="1008063" cy="1039813"/>
          </a:xfrm>
          <a:prstGeom prst="rect">
            <a:avLst/>
          </a:prstGeom>
          <a:noFill/>
          <a:ln w="9525">
            <a:noFill/>
            <a:miter lim="800000"/>
            <a:headEnd/>
            <a:tailEnd/>
          </a:ln>
        </p:spPr>
      </p:pic>
      <p:pic>
        <p:nvPicPr>
          <p:cNvPr id="10" name="25 Imagen" descr="30209367_resize.jpg"/>
          <p:cNvPicPr>
            <a:picLocks noChangeAspect="1"/>
          </p:cNvPicPr>
          <p:nvPr userDrawn="1"/>
        </p:nvPicPr>
        <p:blipFill>
          <a:blip r:embed="rId3"/>
          <a:srcRect/>
          <a:stretch>
            <a:fillRect/>
          </a:stretch>
        </p:blipFill>
        <p:spPr bwMode="auto">
          <a:xfrm rot="20732417">
            <a:off x="179388" y="3373438"/>
            <a:ext cx="820737" cy="547687"/>
          </a:xfrm>
          <a:prstGeom prst="rect">
            <a:avLst/>
          </a:prstGeom>
          <a:noFill/>
          <a:ln w="38100">
            <a:solidFill>
              <a:schemeClr val="tx1"/>
            </a:solidFill>
            <a:miter lim="800000"/>
            <a:headEnd/>
            <a:tailEnd/>
          </a:ln>
        </p:spPr>
      </p:pic>
      <p:pic>
        <p:nvPicPr>
          <p:cNvPr id="11" name="26 Imagen" descr="30209815_resize.jpg"/>
          <p:cNvPicPr>
            <a:picLocks noChangeAspect="1"/>
          </p:cNvPicPr>
          <p:nvPr userDrawn="1"/>
        </p:nvPicPr>
        <p:blipFill>
          <a:blip r:embed="rId4"/>
          <a:srcRect/>
          <a:stretch>
            <a:fillRect/>
          </a:stretch>
        </p:blipFill>
        <p:spPr bwMode="auto">
          <a:xfrm rot="20732417">
            <a:off x="179388" y="4232275"/>
            <a:ext cx="820737" cy="547688"/>
          </a:xfrm>
          <a:prstGeom prst="rect">
            <a:avLst/>
          </a:prstGeom>
          <a:noFill/>
          <a:ln w="38100">
            <a:solidFill>
              <a:schemeClr val="tx1"/>
            </a:solidFill>
            <a:miter lim="800000"/>
            <a:headEnd/>
            <a:tailEnd/>
          </a:ln>
        </p:spPr>
      </p:pic>
      <p:pic>
        <p:nvPicPr>
          <p:cNvPr id="12" name="27 Imagen" descr="Chancho en piedra_resize.jpg"/>
          <p:cNvPicPr>
            <a:picLocks noChangeAspect="1"/>
          </p:cNvPicPr>
          <p:nvPr userDrawn="1"/>
        </p:nvPicPr>
        <p:blipFill>
          <a:blip r:embed="rId5"/>
          <a:srcRect b="11452"/>
          <a:stretch>
            <a:fillRect/>
          </a:stretch>
        </p:blipFill>
        <p:spPr bwMode="auto">
          <a:xfrm rot="20732417">
            <a:off x="179388" y="1628775"/>
            <a:ext cx="820737" cy="576263"/>
          </a:xfrm>
          <a:prstGeom prst="rect">
            <a:avLst/>
          </a:prstGeom>
          <a:noFill/>
          <a:ln w="38100">
            <a:solidFill>
              <a:schemeClr val="tx1"/>
            </a:solidFill>
            <a:miter lim="800000"/>
            <a:headEnd/>
            <a:tailEnd/>
          </a:ln>
        </p:spPr>
      </p:pic>
      <p:pic>
        <p:nvPicPr>
          <p:cNvPr id="13" name="28 Imagen" descr="Corda Luiz Braga_resize.jpg"/>
          <p:cNvPicPr>
            <a:picLocks noChangeAspect="1"/>
          </p:cNvPicPr>
          <p:nvPr userDrawn="1"/>
        </p:nvPicPr>
        <p:blipFill>
          <a:blip r:embed="rId6"/>
          <a:srcRect/>
          <a:stretch>
            <a:fillRect/>
          </a:stretch>
        </p:blipFill>
        <p:spPr bwMode="auto">
          <a:xfrm rot="20732417">
            <a:off x="179388" y="5949950"/>
            <a:ext cx="820737" cy="534988"/>
          </a:xfrm>
          <a:prstGeom prst="rect">
            <a:avLst/>
          </a:prstGeom>
          <a:noFill/>
          <a:ln w="38100">
            <a:solidFill>
              <a:schemeClr val="tx1"/>
            </a:solidFill>
            <a:miter lim="800000"/>
            <a:headEnd/>
            <a:tailEnd/>
          </a:ln>
        </p:spPr>
      </p:pic>
      <p:pic>
        <p:nvPicPr>
          <p:cNvPr id="14" name="29 Imagen" descr="MAMA NEGRA _resize.JPG"/>
          <p:cNvPicPr>
            <a:picLocks noChangeAspect="1"/>
          </p:cNvPicPr>
          <p:nvPr userDrawn="1"/>
        </p:nvPicPr>
        <p:blipFill>
          <a:blip r:embed="rId7"/>
          <a:srcRect/>
          <a:stretch>
            <a:fillRect/>
          </a:stretch>
        </p:blipFill>
        <p:spPr bwMode="auto">
          <a:xfrm rot="20732417">
            <a:off x="179388" y="2517775"/>
            <a:ext cx="820737" cy="542925"/>
          </a:xfrm>
          <a:prstGeom prst="rect">
            <a:avLst/>
          </a:prstGeom>
          <a:noFill/>
          <a:ln w="38100">
            <a:solidFill>
              <a:schemeClr val="tx1"/>
            </a:solidFill>
            <a:miter lim="800000"/>
            <a:headEnd/>
            <a:tailEnd/>
          </a:ln>
        </p:spPr>
      </p:pic>
      <p:pic>
        <p:nvPicPr>
          <p:cNvPr id="15" name="30 Imagen" descr="paucartambo 078_resize.jpg"/>
          <p:cNvPicPr>
            <a:picLocks noChangeAspect="1"/>
          </p:cNvPicPr>
          <p:nvPr userDrawn="1"/>
        </p:nvPicPr>
        <p:blipFill>
          <a:blip r:embed="rId8"/>
          <a:srcRect/>
          <a:stretch>
            <a:fillRect/>
          </a:stretch>
        </p:blipFill>
        <p:spPr bwMode="auto">
          <a:xfrm rot="20732417">
            <a:off x="179388" y="5092700"/>
            <a:ext cx="820737" cy="544513"/>
          </a:xfrm>
          <a:prstGeom prst="rect">
            <a:avLst/>
          </a:prstGeom>
          <a:noFill/>
          <a:ln w="38100">
            <a:solidFill>
              <a:schemeClr val="tx1"/>
            </a:solidFill>
            <a:miter lim="800000"/>
            <a:headEnd/>
            <a:tailEnd/>
          </a:ln>
        </p:spPr>
      </p:pic>
      <p:sp>
        <p:nvSpPr>
          <p:cNvPr id="16" name="2 Marcador de fecha"/>
          <p:cNvSpPr>
            <a:spLocks noGrp="1"/>
          </p:cNvSpPr>
          <p:nvPr>
            <p:ph type="dt" sz="half" idx="10"/>
          </p:nvPr>
        </p:nvSpPr>
        <p:spPr/>
        <p:txBody>
          <a:bodyPr/>
          <a:lstStyle>
            <a:lvl1pPr>
              <a:defRPr/>
            </a:lvl1pPr>
          </a:lstStyle>
          <a:p>
            <a:pPr>
              <a:defRPr/>
            </a:pPr>
            <a:fld id="{1DC3F31B-DC4A-4157-B48B-DC7358FCBB28}"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a:p>
        </p:txBody>
      </p:sp>
      <p:sp>
        <p:nvSpPr>
          <p:cNvPr id="18" name="4 Marcador de número de diapositiva"/>
          <p:cNvSpPr>
            <a:spLocks noGrp="1"/>
          </p:cNvSpPr>
          <p:nvPr>
            <p:ph type="sldNum" sz="quarter" idx="12"/>
          </p:nvPr>
        </p:nvSpPr>
        <p:spPr/>
        <p:txBody>
          <a:bodyPr/>
          <a:lstStyle>
            <a:lvl1pPr>
              <a:defRPr/>
            </a:lvl1pPr>
          </a:lstStyle>
          <a:p>
            <a:pPr>
              <a:defRPr/>
            </a:pPr>
            <a:fld id="{D7C6D026-A045-4A98-A430-6FC69E27AC6F}" type="slidenum">
              <a:rPr lang="es-PE"/>
              <a:pPr>
                <a:defRPr/>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rgbClr val="695E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4" name="7 Rectángulo"/>
          <p:cNvSpPr/>
          <p:nvPr userDrawn="1"/>
        </p:nvSpPr>
        <p:spPr>
          <a:xfrm>
            <a:off x="395288" y="225425"/>
            <a:ext cx="8461375" cy="34925"/>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8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9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0 Rectángulo"/>
          <p:cNvSpPr/>
          <p:nvPr userDrawn="1"/>
        </p:nvSpPr>
        <p:spPr>
          <a:xfrm>
            <a:off x="9001125" y="152400"/>
            <a:ext cx="107950" cy="107950"/>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1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lum bright="-54000" contrast="-60000"/>
          </a:blip>
          <a:srcRect/>
          <a:stretch>
            <a:fillRect/>
          </a:stretch>
        </p:blipFill>
        <p:spPr bwMode="auto">
          <a:xfrm>
            <a:off x="34925" y="225425"/>
            <a:ext cx="1008063" cy="1039813"/>
          </a:xfrm>
          <a:prstGeom prst="rect">
            <a:avLst/>
          </a:prstGeom>
          <a:noFill/>
          <a:ln w="9525">
            <a:noFill/>
            <a:miter lim="800000"/>
            <a:headEnd/>
            <a:tailEnd/>
          </a:ln>
        </p:spPr>
      </p:pic>
      <p:pic>
        <p:nvPicPr>
          <p:cNvPr id="10" name="20 Imagen" descr="30209367_resize.jpg"/>
          <p:cNvPicPr>
            <a:picLocks noChangeAspect="1"/>
          </p:cNvPicPr>
          <p:nvPr userDrawn="1"/>
        </p:nvPicPr>
        <p:blipFill>
          <a:blip r:embed="rId3"/>
          <a:srcRect/>
          <a:stretch>
            <a:fillRect/>
          </a:stretch>
        </p:blipFill>
        <p:spPr bwMode="auto">
          <a:xfrm rot="20732417">
            <a:off x="179388" y="3373438"/>
            <a:ext cx="820737" cy="547687"/>
          </a:xfrm>
          <a:prstGeom prst="rect">
            <a:avLst/>
          </a:prstGeom>
          <a:noFill/>
          <a:ln w="38100">
            <a:solidFill>
              <a:schemeClr val="tx1"/>
            </a:solidFill>
            <a:miter lim="800000"/>
            <a:headEnd/>
            <a:tailEnd/>
          </a:ln>
        </p:spPr>
      </p:pic>
      <p:pic>
        <p:nvPicPr>
          <p:cNvPr id="11" name="21 Imagen" descr="30209815_resize.jpg"/>
          <p:cNvPicPr>
            <a:picLocks noChangeAspect="1"/>
          </p:cNvPicPr>
          <p:nvPr userDrawn="1"/>
        </p:nvPicPr>
        <p:blipFill>
          <a:blip r:embed="rId4"/>
          <a:srcRect/>
          <a:stretch>
            <a:fillRect/>
          </a:stretch>
        </p:blipFill>
        <p:spPr bwMode="auto">
          <a:xfrm rot="20732417">
            <a:off x="179388" y="4232275"/>
            <a:ext cx="820737" cy="547688"/>
          </a:xfrm>
          <a:prstGeom prst="rect">
            <a:avLst/>
          </a:prstGeom>
          <a:noFill/>
          <a:ln w="38100">
            <a:solidFill>
              <a:schemeClr val="tx1"/>
            </a:solidFill>
            <a:miter lim="800000"/>
            <a:headEnd/>
            <a:tailEnd/>
          </a:ln>
        </p:spPr>
      </p:pic>
      <p:pic>
        <p:nvPicPr>
          <p:cNvPr id="12" name="22 Imagen" descr="Chancho en piedra_resize.jpg"/>
          <p:cNvPicPr>
            <a:picLocks noChangeAspect="1"/>
          </p:cNvPicPr>
          <p:nvPr userDrawn="1"/>
        </p:nvPicPr>
        <p:blipFill>
          <a:blip r:embed="rId5"/>
          <a:srcRect b="11452"/>
          <a:stretch>
            <a:fillRect/>
          </a:stretch>
        </p:blipFill>
        <p:spPr bwMode="auto">
          <a:xfrm rot="20732417">
            <a:off x="179388" y="1628775"/>
            <a:ext cx="820737" cy="576263"/>
          </a:xfrm>
          <a:prstGeom prst="rect">
            <a:avLst/>
          </a:prstGeom>
          <a:noFill/>
          <a:ln w="38100">
            <a:solidFill>
              <a:schemeClr val="tx1"/>
            </a:solidFill>
            <a:miter lim="800000"/>
            <a:headEnd/>
            <a:tailEnd/>
          </a:ln>
        </p:spPr>
      </p:pic>
      <p:pic>
        <p:nvPicPr>
          <p:cNvPr id="13" name="23 Imagen" descr="Corda Luiz Braga_resize.jpg"/>
          <p:cNvPicPr>
            <a:picLocks noChangeAspect="1"/>
          </p:cNvPicPr>
          <p:nvPr userDrawn="1"/>
        </p:nvPicPr>
        <p:blipFill>
          <a:blip r:embed="rId6"/>
          <a:srcRect/>
          <a:stretch>
            <a:fillRect/>
          </a:stretch>
        </p:blipFill>
        <p:spPr bwMode="auto">
          <a:xfrm rot="20732417">
            <a:off x="179388" y="5949950"/>
            <a:ext cx="820737" cy="534988"/>
          </a:xfrm>
          <a:prstGeom prst="rect">
            <a:avLst/>
          </a:prstGeom>
          <a:noFill/>
          <a:ln w="38100">
            <a:solidFill>
              <a:schemeClr val="tx1"/>
            </a:solidFill>
            <a:miter lim="800000"/>
            <a:headEnd/>
            <a:tailEnd/>
          </a:ln>
        </p:spPr>
      </p:pic>
      <p:pic>
        <p:nvPicPr>
          <p:cNvPr id="14" name="24 Imagen" descr="MAMA NEGRA _resize.JPG"/>
          <p:cNvPicPr>
            <a:picLocks noChangeAspect="1"/>
          </p:cNvPicPr>
          <p:nvPr userDrawn="1"/>
        </p:nvPicPr>
        <p:blipFill>
          <a:blip r:embed="rId7"/>
          <a:srcRect/>
          <a:stretch>
            <a:fillRect/>
          </a:stretch>
        </p:blipFill>
        <p:spPr bwMode="auto">
          <a:xfrm rot="20732417">
            <a:off x="179388" y="2517775"/>
            <a:ext cx="820737" cy="542925"/>
          </a:xfrm>
          <a:prstGeom prst="rect">
            <a:avLst/>
          </a:prstGeom>
          <a:noFill/>
          <a:ln w="38100">
            <a:solidFill>
              <a:schemeClr val="tx1"/>
            </a:solidFill>
            <a:miter lim="800000"/>
            <a:headEnd/>
            <a:tailEnd/>
          </a:ln>
        </p:spPr>
      </p:pic>
      <p:pic>
        <p:nvPicPr>
          <p:cNvPr id="15" name="25 Imagen" descr="paucartambo 078_resize.jpg"/>
          <p:cNvPicPr>
            <a:picLocks noChangeAspect="1"/>
          </p:cNvPicPr>
          <p:nvPr userDrawn="1"/>
        </p:nvPicPr>
        <p:blipFill>
          <a:blip r:embed="rId8"/>
          <a:srcRect/>
          <a:stretch>
            <a:fillRect/>
          </a:stretch>
        </p:blipFill>
        <p:spPr bwMode="auto">
          <a:xfrm rot="20732417">
            <a:off x="179388" y="5092700"/>
            <a:ext cx="820737" cy="544513"/>
          </a:xfrm>
          <a:prstGeom prst="rect">
            <a:avLst/>
          </a:prstGeom>
          <a:noFill/>
          <a:ln w="38100">
            <a:solidFill>
              <a:schemeClr val="tx1"/>
            </a:solidFill>
            <a:miter lim="800000"/>
            <a:headEnd/>
            <a:tailEnd/>
          </a:ln>
        </p:spPr>
      </p:pic>
      <p:sp>
        <p:nvSpPr>
          <p:cNvPr id="16" name="2 Marcador de fecha"/>
          <p:cNvSpPr>
            <a:spLocks noGrp="1"/>
          </p:cNvSpPr>
          <p:nvPr>
            <p:ph type="dt" sz="half" idx="10"/>
          </p:nvPr>
        </p:nvSpPr>
        <p:spPr/>
        <p:txBody>
          <a:bodyPr/>
          <a:lstStyle>
            <a:lvl1pPr>
              <a:defRPr/>
            </a:lvl1pPr>
          </a:lstStyle>
          <a:p>
            <a:pPr>
              <a:defRPr/>
            </a:pPr>
            <a:fld id="{56AD9A70-86CA-4F56-BB7E-C90D89CAD1F0}"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a:p>
        </p:txBody>
      </p:sp>
      <p:sp>
        <p:nvSpPr>
          <p:cNvPr id="18" name="4 Marcador de número de diapositiva"/>
          <p:cNvSpPr>
            <a:spLocks noGrp="1"/>
          </p:cNvSpPr>
          <p:nvPr>
            <p:ph type="sldNum" sz="quarter" idx="12"/>
          </p:nvPr>
        </p:nvSpPr>
        <p:spPr/>
        <p:txBody>
          <a:bodyPr/>
          <a:lstStyle>
            <a:lvl1pPr>
              <a:defRPr/>
            </a:lvl1pPr>
          </a:lstStyle>
          <a:p>
            <a:pPr>
              <a:defRPr/>
            </a:pPr>
            <a:fld id="{2D0DBCA0-52A8-4137-ADC5-FA5699E388DA}" type="slidenum">
              <a:rPr lang="es-PE"/>
              <a:pPr>
                <a:defRPr/>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rgbClr val="BED8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4" name="7 Rectángulo"/>
          <p:cNvSpPr/>
          <p:nvPr userDrawn="1"/>
        </p:nvSpPr>
        <p:spPr>
          <a:xfrm>
            <a:off x="395288" y="225425"/>
            <a:ext cx="8461375" cy="34925"/>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8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9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0 Rectángulo"/>
          <p:cNvSpPr/>
          <p:nvPr userDrawn="1"/>
        </p:nvSpPr>
        <p:spPr>
          <a:xfrm>
            <a:off x="9001125" y="152400"/>
            <a:ext cx="107950" cy="107950"/>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1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lum bright="-54000" contrast="-60000"/>
          </a:blip>
          <a:srcRect/>
          <a:stretch>
            <a:fillRect/>
          </a:stretch>
        </p:blipFill>
        <p:spPr bwMode="auto">
          <a:xfrm>
            <a:off x="34925" y="225425"/>
            <a:ext cx="1008063" cy="1039813"/>
          </a:xfrm>
          <a:prstGeom prst="rect">
            <a:avLst/>
          </a:prstGeom>
          <a:noFill/>
          <a:ln w="9525">
            <a:noFill/>
            <a:miter lim="800000"/>
            <a:headEnd/>
            <a:tailEnd/>
          </a:ln>
        </p:spPr>
      </p:pic>
      <p:pic>
        <p:nvPicPr>
          <p:cNvPr id="10" name="20 Imagen" descr="30209367_resize.jpg"/>
          <p:cNvPicPr>
            <a:picLocks noChangeAspect="1"/>
          </p:cNvPicPr>
          <p:nvPr userDrawn="1"/>
        </p:nvPicPr>
        <p:blipFill>
          <a:blip r:embed="rId3"/>
          <a:srcRect/>
          <a:stretch>
            <a:fillRect/>
          </a:stretch>
        </p:blipFill>
        <p:spPr bwMode="auto">
          <a:xfrm rot="20732417">
            <a:off x="179388" y="3373438"/>
            <a:ext cx="820737" cy="547687"/>
          </a:xfrm>
          <a:prstGeom prst="rect">
            <a:avLst/>
          </a:prstGeom>
          <a:noFill/>
          <a:ln w="38100">
            <a:solidFill>
              <a:schemeClr val="tx1"/>
            </a:solidFill>
            <a:miter lim="800000"/>
            <a:headEnd/>
            <a:tailEnd/>
          </a:ln>
        </p:spPr>
      </p:pic>
      <p:pic>
        <p:nvPicPr>
          <p:cNvPr id="11" name="21 Imagen" descr="30209815_resize.jpg"/>
          <p:cNvPicPr>
            <a:picLocks noChangeAspect="1"/>
          </p:cNvPicPr>
          <p:nvPr userDrawn="1"/>
        </p:nvPicPr>
        <p:blipFill>
          <a:blip r:embed="rId4"/>
          <a:srcRect/>
          <a:stretch>
            <a:fillRect/>
          </a:stretch>
        </p:blipFill>
        <p:spPr bwMode="auto">
          <a:xfrm rot="20732417">
            <a:off x="179388" y="4232275"/>
            <a:ext cx="820737" cy="547688"/>
          </a:xfrm>
          <a:prstGeom prst="rect">
            <a:avLst/>
          </a:prstGeom>
          <a:noFill/>
          <a:ln w="38100">
            <a:solidFill>
              <a:schemeClr val="tx1"/>
            </a:solidFill>
            <a:miter lim="800000"/>
            <a:headEnd/>
            <a:tailEnd/>
          </a:ln>
        </p:spPr>
      </p:pic>
      <p:pic>
        <p:nvPicPr>
          <p:cNvPr id="12" name="22 Imagen" descr="Chancho en piedra_resize.jpg"/>
          <p:cNvPicPr>
            <a:picLocks noChangeAspect="1"/>
          </p:cNvPicPr>
          <p:nvPr userDrawn="1"/>
        </p:nvPicPr>
        <p:blipFill>
          <a:blip r:embed="rId5"/>
          <a:srcRect b="11452"/>
          <a:stretch>
            <a:fillRect/>
          </a:stretch>
        </p:blipFill>
        <p:spPr bwMode="auto">
          <a:xfrm rot="20732417">
            <a:off x="179388" y="1628775"/>
            <a:ext cx="820737" cy="576263"/>
          </a:xfrm>
          <a:prstGeom prst="rect">
            <a:avLst/>
          </a:prstGeom>
          <a:noFill/>
          <a:ln w="38100">
            <a:solidFill>
              <a:schemeClr val="tx1"/>
            </a:solidFill>
            <a:miter lim="800000"/>
            <a:headEnd/>
            <a:tailEnd/>
          </a:ln>
        </p:spPr>
      </p:pic>
      <p:pic>
        <p:nvPicPr>
          <p:cNvPr id="13" name="23 Imagen" descr="Corda Luiz Braga_resize.jpg"/>
          <p:cNvPicPr>
            <a:picLocks noChangeAspect="1"/>
          </p:cNvPicPr>
          <p:nvPr userDrawn="1"/>
        </p:nvPicPr>
        <p:blipFill>
          <a:blip r:embed="rId6"/>
          <a:srcRect/>
          <a:stretch>
            <a:fillRect/>
          </a:stretch>
        </p:blipFill>
        <p:spPr bwMode="auto">
          <a:xfrm rot="20732417">
            <a:off x="179388" y="5949950"/>
            <a:ext cx="820737" cy="534988"/>
          </a:xfrm>
          <a:prstGeom prst="rect">
            <a:avLst/>
          </a:prstGeom>
          <a:noFill/>
          <a:ln w="38100">
            <a:solidFill>
              <a:schemeClr val="tx1"/>
            </a:solidFill>
            <a:miter lim="800000"/>
            <a:headEnd/>
            <a:tailEnd/>
          </a:ln>
        </p:spPr>
      </p:pic>
      <p:pic>
        <p:nvPicPr>
          <p:cNvPr id="14" name="24 Imagen" descr="MAMA NEGRA _resize.JPG"/>
          <p:cNvPicPr>
            <a:picLocks noChangeAspect="1"/>
          </p:cNvPicPr>
          <p:nvPr userDrawn="1"/>
        </p:nvPicPr>
        <p:blipFill>
          <a:blip r:embed="rId7"/>
          <a:srcRect/>
          <a:stretch>
            <a:fillRect/>
          </a:stretch>
        </p:blipFill>
        <p:spPr bwMode="auto">
          <a:xfrm rot="20732417">
            <a:off x="179388" y="2517775"/>
            <a:ext cx="820737" cy="542925"/>
          </a:xfrm>
          <a:prstGeom prst="rect">
            <a:avLst/>
          </a:prstGeom>
          <a:noFill/>
          <a:ln w="38100">
            <a:solidFill>
              <a:schemeClr val="tx1"/>
            </a:solidFill>
            <a:miter lim="800000"/>
            <a:headEnd/>
            <a:tailEnd/>
          </a:ln>
        </p:spPr>
      </p:pic>
      <p:pic>
        <p:nvPicPr>
          <p:cNvPr id="15" name="25 Imagen" descr="paucartambo 078_resize.jpg"/>
          <p:cNvPicPr>
            <a:picLocks noChangeAspect="1"/>
          </p:cNvPicPr>
          <p:nvPr userDrawn="1"/>
        </p:nvPicPr>
        <p:blipFill>
          <a:blip r:embed="rId8"/>
          <a:srcRect/>
          <a:stretch>
            <a:fillRect/>
          </a:stretch>
        </p:blipFill>
        <p:spPr bwMode="auto">
          <a:xfrm rot="20732417">
            <a:off x="179388" y="5092700"/>
            <a:ext cx="820737" cy="544513"/>
          </a:xfrm>
          <a:prstGeom prst="rect">
            <a:avLst/>
          </a:prstGeom>
          <a:noFill/>
          <a:ln w="38100">
            <a:solidFill>
              <a:schemeClr val="tx1"/>
            </a:solidFill>
            <a:miter lim="800000"/>
            <a:headEnd/>
            <a:tailEnd/>
          </a:ln>
        </p:spPr>
      </p:pic>
      <p:sp>
        <p:nvSpPr>
          <p:cNvPr id="16" name="2 Marcador de fecha"/>
          <p:cNvSpPr>
            <a:spLocks noGrp="1"/>
          </p:cNvSpPr>
          <p:nvPr>
            <p:ph type="dt" sz="half" idx="10"/>
          </p:nvPr>
        </p:nvSpPr>
        <p:spPr/>
        <p:txBody>
          <a:bodyPr/>
          <a:lstStyle>
            <a:lvl1pPr>
              <a:defRPr/>
            </a:lvl1pPr>
          </a:lstStyle>
          <a:p>
            <a:pPr>
              <a:defRPr/>
            </a:pPr>
            <a:fld id="{966633C8-2E23-4A79-B252-3C4555086795}"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a:p>
        </p:txBody>
      </p:sp>
      <p:sp>
        <p:nvSpPr>
          <p:cNvPr id="18" name="4 Marcador de número de diapositiva"/>
          <p:cNvSpPr>
            <a:spLocks noGrp="1"/>
          </p:cNvSpPr>
          <p:nvPr>
            <p:ph type="sldNum" sz="quarter" idx="12"/>
          </p:nvPr>
        </p:nvSpPr>
        <p:spPr/>
        <p:txBody>
          <a:bodyPr/>
          <a:lstStyle>
            <a:lvl1pPr>
              <a:defRPr/>
            </a:lvl1pPr>
          </a:lstStyle>
          <a:p>
            <a:pPr>
              <a:defRPr/>
            </a:pPr>
            <a:fld id="{CEB242E1-E9A8-4880-9038-E88E29E3DFD5}" type="slidenum">
              <a:rPr lang="es-PE"/>
              <a:pPr>
                <a:defRPr/>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dirty="0"/>
          </a:p>
        </p:txBody>
      </p:sp>
      <p:sp>
        <p:nvSpPr>
          <p:cNvPr id="4" name="7 Rectángulo"/>
          <p:cNvSpPr/>
          <p:nvPr userDrawn="1"/>
        </p:nvSpPr>
        <p:spPr>
          <a:xfrm>
            <a:off x="395288" y="225425"/>
            <a:ext cx="8461375" cy="34925"/>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8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9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0 Rectángulo"/>
          <p:cNvSpPr/>
          <p:nvPr userDrawn="1"/>
        </p:nvSpPr>
        <p:spPr>
          <a:xfrm>
            <a:off x="9001125" y="152400"/>
            <a:ext cx="107950" cy="107950"/>
          </a:xfrm>
          <a:prstGeom prst="rect">
            <a:avLst/>
          </a:prstGeom>
          <a:solidFill>
            <a:srgbClr val="E46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1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lum bright="-54000" contrast="-60000"/>
          </a:blip>
          <a:srcRect/>
          <a:stretch>
            <a:fillRect/>
          </a:stretch>
        </p:blipFill>
        <p:spPr bwMode="auto">
          <a:xfrm>
            <a:off x="34925" y="225425"/>
            <a:ext cx="1008063" cy="1039813"/>
          </a:xfrm>
          <a:prstGeom prst="rect">
            <a:avLst/>
          </a:prstGeom>
          <a:noFill/>
          <a:ln w="9525">
            <a:noFill/>
            <a:miter lim="800000"/>
            <a:headEnd/>
            <a:tailEnd/>
          </a:ln>
        </p:spPr>
      </p:pic>
      <p:pic>
        <p:nvPicPr>
          <p:cNvPr id="10" name="20 Imagen" descr="30209367_resize.jpg"/>
          <p:cNvPicPr>
            <a:picLocks noChangeAspect="1"/>
          </p:cNvPicPr>
          <p:nvPr userDrawn="1"/>
        </p:nvPicPr>
        <p:blipFill>
          <a:blip r:embed="rId3"/>
          <a:srcRect/>
          <a:stretch>
            <a:fillRect/>
          </a:stretch>
        </p:blipFill>
        <p:spPr bwMode="auto">
          <a:xfrm rot="20732417">
            <a:off x="179388" y="3373438"/>
            <a:ext cx="820737" cy="547687"/>
          </a:xfrm>
          <a:prstGeom prst="rect">
            <a:avLst/>
          </a:prstGeom>
          <a:noFill/>
          <a:ln w="38100">
            <a:solidFill>
              <a:schemeClr val="tx1"/>
            </a:solidFill>
            <a:miter lim="800000"/>
            <a:headEnd/>
            <a:tailEnd/>
          </a:ln>
        </p:spPr>
      </p:pic>
      <p:pic>
        <p:nvPicPr>
          <p:cNvPr id="11" name="21 Imagen" descr="30209815_resize.jpg"/>
          <p:cNvPicPr>
            <a:picLocks noChangeAspect="1"/>
          </p:cNvPicPr>
          <p:nvPr userDrawn="1"/>
        </p:nvPicPr>
        <p:blipFill>
          <a:blip r:embed="rId4"/>
          <a:srcRect/>
          <a:stretch>
            <a:fillRect/>
          </a:stretch>
        </p:blipFill>
        <p:spPr bwMode="auto">
          <a:xfrm rot="20732417">
            <a:off x="179388" y="4232275"/>
            <a:ext cx="820737" cy="547688"/>
          </a:xfrm>
          <a:prstGeom prst="rect">
            <a:avLst/>
          </a:prstGeom>
          <a:noFill/>
          <a:ln w="38100">
            <a:solidFill>
              <a:schemeClr val="tx1"/>
            </a:solidFill>
            <a:miter lim="800000"/>
            <a:headEnd/>
            <a:tailEnd/>
          </a:ln>
        </p:spPr>
      </p:pic>
      <p:pic>
        <p:nvPicPr>
          <p:cNvPr id="12" name="22 Imagen" descr="Chancho en piedra_resize.jpg"/>
          <p:cNvPicPr>
            <a:picLocks noChangeAspect="1"/>
          </p:cNvPicPr>
          <p:nvPr userDrawn="1"/>
        </p:nvPicPr>
        <p:blipFill>
          <a:blip r:embed="rId5"/>
          <a:srcRect b="11452"/>
          <a:stretch>
            <a:fillRect/>
          </a:stretch>
        </p:blipFill>
        <p:spPr bwMode="auto">
          <a:xfrm rot="20732417">
            <a:off x="179388" y="1628775"/>
            <a:ext cx="820737" cy="576263"/>
          </a:xfrm>
          <a:prstGeom prst="rect">
            <a:avLst/>
          </a:prstGeom>
          <a:noFill/>
          <a:ln w="38100">
            <a:solidFill>
              <a:schemeClr val="tx1"/>
            </a:solidFill>
            <a:miter lim="800000"/>
            <a:headEnd/>
            <a:tailEnd/>
          </a:ln>
        </p:spPr>
      </p:pic>
      <p:pic>
        <p:nvPicPr>
          <p:cNvPr id="13" name="23 Imagen" descr="Corda Luiz Braga_resize.jpg"/>
          <p:cNvPicPr>
            <a:picLocks noChangeAspect="1"/>
          </p:cNvPicPr>
          <p:nvPr userDrawn="1"/>
        </p:nvPicPr>
        <p:blipFill>
          <a:blip r:embed="rId6"/>
          <a:srcRect/>
          <a:stretch>
            <a:fillRect/>
          </a:stretch>
        </p:blipFill>
        <p:spPr bwMode="auto">
          <a:xfrm rot="20732417">
            <a:off x="179388" y="5949950"/>
            <a:ext cx="820737" cy="534988"/>
          </a:xfrm>
          <a:prstGeom prst="rect">
            <a:avLst/>
          </a:prstGeom>
          <a:noFill/>
          <a:ln w="38100">
            <a:solidFill>
              <a:schemeClr val="tx1"/>
            </a:solidFill>
            <a:miter lim="800000"/>
            <a:headEnd/>
            <a:tailEnd/>
          </a:ln>
        </p:spPr>
      </p:pic>
      <p:pic>
        <p:nvPicPr>
          <p:cNvPr id="14" name="24 Imagen" descr="MAMA NEGRA _resize.JPG"/>
          <p:cNvPicPr>
            <a:picLocks noChangeAspect="1"/>
          </p:cNvPicPr>
          <p:nvPr userDrawn="1"/>
        </p:nvPicPr>
        <p:blipFill>
          <a:blip r:embed="rId7"/>
          <a:srcRect/>
          <a:stretch>
            <a:fillRect/>
          </a:stretch>
        </p:blipFill>
        <p:spPr bwMode="auto">
          <a:xfrm rot="20732417">
            <a:off x="179388" y="2517775"/>
            <a:ext cx="820737" cy="542925"/>
          </a:xfrm>
          <a:prstGeom prst="rect">
            <a:avLst/>
          </a:prstGeom>
          <a:noFill/>
          <a:ln w="38100">
            <a:solidFill>
              <a:schemeClr val="tx1"/>
            </a:solidFill>
            <a:miter lim="800000"/>
            <a:headEnd/>
            <a:tailEnd/>
          </a:ln>
        </p:spPr>
      </p:pic>
      <p:pic>
        <p:nvPicPr>
          <p:cNvPr id="15" name="25 Imagen" descr="paucartambo 078_resize.jpg"/>
          <p:cNvPicPr>
            <a:picLocks noChangeAspect="1"/>
          </p:cNvPicPr>
          <p:nvPr userDrawn="1"/>
        </p:nvPicPr>
        <p:blipFill>
          <a:blip r:embed="rId8"/>
          <a:srcRect/>
          <a:stretch>
            <a:fillRect/>
          </a:stretch>
        </p:blipFill>
        <p:spPr bwMode="auto">
          <a:xfrm rot="20732417">
            <a:off x="179388" y="5092700"/>
            <a:ext cx="820737" cy="544513"/>
          </a:xfrm>
          <a:prstGeom prst="rect">
            <a:avLst/>
          </a:prstGeom>
          <a:noFill/>
          <a:ln w="38100">
            <a:solidFill>
              <a:schemeClr val="tx1"/>
            </a:solidFill>
            <a:miter lim="800000"/>
            <a:headEnd/>
            <a:tailEnd/>
          </a:ln>
        </p:spPr>
      </p:pic>
      <p:sp>
        <p:nvSpPr>
          <p:cNvPr id="16" name="2 Marcador de fecha"/>
          <p:cNvSpPr>
            <a:spLocks noGrp="1"/>
          </p:cNvSpPr>
          <p:nvPr>
            <p:ph type="dt" sz="half" idx="10"/>
          </p:nvPr>
        </p:nvSpPr>
        <p:spPr/>
        <p:txBody>
          <a:bodyPr/>
          <a:lstStyle>
            <a:lvl1pPr>
              <a:defRPr/>
            </a:lvl1pPr>
          </a:lstStyle>
          <a:p>
            <a:pPr>
              <a:defRPr/>
            </a:pPr>
            <a:fld id="{7DE397FA-CE00-49CB-979B-B9278464923F}"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a:p>
        </p:txBody>
      </p:sp>
      <p:sp>
        <p:nvSpPr>
          <p:cNvPr id="18" name="4 Marcador de número de diapositiva"/>
          <p:cNvSpPr>
            <a:spLocks noGrp="1"/>
          </p:cNvSpPr>
          <p:nvPr>
            <p:ph type="sldNum" sz="quarter" idx="12"/>
          </p:nvPr>
        </p:nvSpPr>
        <p:spPr/>
        <p:txBody>
          <a:bodyPr/>
          <a:lstStyle>
            <a:lvl1pPr>
              <a:defRPr/>
            </a:lvl1pPr>
          </a:lstStyle>
          <a:p>
            <a:pPr>
              <a:defRPr/>
            </a:pPr>
            <a:fld id="{774D0846-5EE7-4AF4-9227-B736DBBD12B5}" type="slidenum">
              <a:rPr lang="es-PE"/>
              <a:pPr>
                <a:defRPr/>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Diseño personalizado">
    <p:bg>
      <p:bgRef idx="1001">
        <a:schemeClr val="bg1"/>
      </p:bgRef>
    </p:bg>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dirty="0"/>
          </a:p>
        </p:txBody>
      </p:sp>
      <p:sp>
        <p:nvSpPr>
          <p:cNvPr id="4" name="7 Rectángulo"/>
          <p:cNvSpPr/>
          <p:nvPr userDrawn="1"/>
        </p:nvSpPr>
        <p:spPr>
          <a:xfrm>
            <a:off x="395288" y="225425"/>
            <a:ext cx="8461375" cy="349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8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9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0 Rectángulo"/>
          <p:cNvSpPr/>
          <p:nvPr userDrawn="1"/>
        </p:nvSpPr>
        <p:spPr>
          <a:xfrm>
            <a:off x="9001125" y="152400"/>
            <a:ext cx="107950" cy="107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1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biLevel thresh="50000"/>
          </a:blip>
          <a:srcRect/>
          <a:stretch>
            <a:fillRect/>
          </a:stretch>
        </p:blipFill>
        <p:spPr bwMode="auto">
          <a:xfrm>
            <a:off x="71406" y="357166"/>
            <a:ext cx="1000100" cy="1031599"/>
          </a:xfrm>
          <a:prstGeom prst="rect">
            <a:avLst/>
          </a:prstGeom>
          <a:noFill/>
          <a:ln w="9525">
            <a:noFill/>
            <a:miter lim="800000"/>
            <a:headEnd/>
            <a:tailEnd/>
          </a:ln>
        </p:spPr>
      </p:pic>
      <p:sp>
        <p:nvSpPr>
          <p:cNvPr id="16" name="2 Marcador de fecha"/>
          <p:cNvSpPr>
            <a:spLocks noGrp="1"/>
          </p:cNvSpPr>
          <p:nvPr>
            <p:ph type="dt" sz="half" idx="10"/>
          </p:nvPr>
        </p:nvSpPr>
        <p:spPr/>
        <p:txBody>
          <a:bodyPr/>
          <a:lstStyle>
            <a:lvl1pPr>
              <a:defRPr/>
            </a:lvl1pPr>
          </a:lstStyle>
          <a:p>
            <a:pPr>
              <a:defRPr/>
            </a:pPr>
            <a:fld id="{7DE397FA-CE00-49CB-979B-B9278464923F}"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dirty="0"/>
          </a:p>
        </p:txBody>
      </p:sp>
      <p:sp>
        <p:nvSpPr>
          <p:cNvPr id="18" name="4 Marcador de número de diapositiva"/>
          <p:cNvSpPr>
            <a:spLocks noGrp="1"/>
          </p:cNvSpPr>
          <p:nvPr>
            <p:ph type="sldNum" sz="quarter" idx="12"/>
          </p:nvPr>
        </p:nvSpPr>
        <p:spPr/>
        <p:txBody>
          <a:bodyPr/>
          <a:lstStyle>
            <a:lvl1pPr>
              <a:defRPr/>
            </a:lvl1pPr>
          </a:lstStyle>
          <a:p>
            <a:pPr>
              <a:defRPr/>
            </a:pPr>
            <a:fld id="{774D0846-5EE7-4AF4-9227-B736DBBD12B5}" type="slidenum">
              <a:rPr lang="es-PE"/>
              <a:pPr>
                <a:defRPr/>
              </a:pPr>
              <a:t>‹Nº›</a:t>
            </a:fld>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Diseño personalizado">
    <p:bg>
      <p:bgRef idx="1001">
        <a:schemeClr val="bg1"/>
      </p:bgRef>
    </p:bg>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3" name="6 Rectángulo"/>
          <p:cNvSpPr/>
          <p:nvPr userDrawn="1"/>
        </p:nvSpPr>
        <p:spPr>
          <a:xfrm>
            <a:off x="0" y="0"/>
            <a:ext cx="1079500"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dirty="0"/>
          </a:p>
        </p:txBody>
      </p:sp>
      <p:sp>
        <p:nvSpPr>
          <p:cNvPr id="4" name="7 Rectángulo"/>
          <p:cNvSpPr/>
          <p:nvPr userDrawn="1"/>
        </p:nvSpPr>
        <p:spPr>
          <a:xfrm>
            <a:off x="395288" y="225425"/>
            <a:ext cx="8461375" cy="349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8 Rectángulo"/>
          <p:cNvSpPr/>
          <p:nvPr userDrawn="1"/>
        </p:nvSpPr>
        <p:spPr>
          <a:xfrm>
            <a:off x="9001125" y="444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9 Rectángulo"/>
          <p:cNvSpPr/>
          <p:nvPr userDrawn="1"/>
        </p:nvSpPr>
        <p:spPr>
          <a:xfrm>
            <a:off x="8893175" y="15240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0 Rectángulo"/>
          <p:cNvSpPr/>
          <p:nvPr userDrawn="1"/>
        </p:nvSpPr>
        <p:spPr>
          <a:xfrm>
            <a:off x="9001125" y="152400"/>
            <a:ext cx="107950" cy="10795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1 CuadroTexto"/>
          <p:cNvSpPr txBox="1"/>
          <p:nvPr userDrawn="1"/>
        </p:nvSpPr>
        <p:spPr>
          <a:xfrm>
            <a:off x="3236913" y="6350"/>
            <a:ext cx="5691187" cy="254000"/>
          </a:xfrm>
          <a:prstGeom prst="rect">
            <a:avLst/>
          </a:prstGeom>
          <a:noFill/>
        </p:spPr>
        <p:txBody>
          <a:bodyPr wrap="none">
            <a:spAutoFit/>
          </a:bodyPr>
          <a:lstStyle/>
          <a:p>
            <a:pPr fontAlgn="auto">
              <a:spcBef>
                <a:spcPts val="0"/>
              </a:spcBef>
              <a:spcAft>
                <a:spcPts val="0"/>
              </a:spcAft>
              <a:defRPr/>
            </a:pPr>
            <a:r>
              <a:rPr lang="es-PE" sz="1050" dirty="0">
                <a:latin typeface="+mn-lt"/>
                <a:cs typeface="+mn-cs"/>
              </a:rPr>
              <a:t>Centro Regional para la Salvaguardia del Patrimonio Cultural Inmaterial de América Latina - CRESPIAL</a:t>
            </a:r>
          </a:p>
        </p:txBody>
      </p:sp>
      <p:pic>
        <p:nvPicPr>
          <p:cNvPr id="9" name="Picture 7" descr="ave-sola2"/>
          <p:cNvPicPr>
            <a:picLocks noChangeAspect="1" noChangeArrowheads="1"/>
          </p:cNvPicPr>
          <p:nvPr userDrawn="1"/>
        </p:nvPicPr>
        <p:blipFill>
          <a:blip r:embed="rId2">
            <a:biLevel thresh="50000"/>
            <a:lum contrast="40000"/>
          </a:blip>
          <a:srcRect/>
          <a:stretch>
            <a:fillRect/>
          </a:stretch>
        </p:blipFill>
        <p:spPr bwMode="auto">
          <a:xfrm>
            <a:off x="71406" y="357166"/>
            <a:ext cx="1000100" cy="1031599"/>
          </a:xfrm>
          <a:prstGeom prst="rect">
            <a:avLst/>
          </a:prstGeom>
          <a:noFill/>
          <a:ln w="9525">
            <a:noFill/>
            <a:miter lim="800000"/>
            <a:headEnd/>
            <a:tailEnd/>
          </a:ln>
        </p:spPr>
      </p:pic>
      <p:sp>
        <p:nvSpPr>
          <p:cNvPr id="16" name="2 Marcador de fecha"/>
          <p:cNvSpPr>
            <a:spLocks noGrp="1"/>
          </p:cNvSpPr>
          <p:nvPr>
            <p:ph type="dt" sz="half" idx="10"/>
          </p:nvPr>
        </p:nvSpPr>
        <p:spPr/>
        <p:txBody>
          <a:bodyPr/>
          <a:lstStyle>
            <a:lvl1pPr>
              <a:defRPr/>
            </a:lvl1pPr>
          </a:lstStyle>
          <a:p>
            <a:pPr>
              <a:defRPr/>
            </a:pPr>
            <a:fld id="{7DE397FA-CE00-49CB-979B-B9278464923F}" type="datetimeFigureOut">
              <a:rPr lang="es-PE"/>
              <a:pPr>
                <a:defRPr/>
              </a:pPr>
              <a:t>23/04/2016</a:t>
            </a:fld>
            <a:endParaRPr lang="es-PE"/>
          </a:p>
        </p:txBody>
      </p:sp>
      <p:sp>
        <p:nvSpPr>
          <p:cNvPr id="17" name="3 Marcador de pie de página"/>
          <p:cNvSpPr>
            <a:spLocks noGrp="1"/>
          </p:cNvSpPr>
          <p:nvPr>
            <p:ph type="ftr" sz="quarter" idx="11"/>
          </p:nvPr>
        </p:nvSpPr>
        <p:spPr/>
        <p:txBody>
          <a:bodyPr/>
          <a:lstStyle>
            <a:lvl1pPr>
              <a:defRPr/>
            </a:lvl1pPr>
          </a:lstStyle>
          <a:p>
            <a:pPr>
              <a:defRPr/>
            </a:pPr>
            <a:endParaRPr lang="es-PE" dirty="0"/>
          </a:p>
        </p:txBody>
      </p:sp>
      <p:sp>
        <p:nvSpPr>
          <p:cNvPr id="18" name="4 Marcador de número de diapositiva"/>
          <p:cNvSpPr>
            <a:spLocks noGrp="1"/>
          </p:cNvSpPr>
          <p:nvPr>
            <p:ph type="sldNum" sz="quarter" idx="12"/>
          </p:nvPr>
        </p:nvSpPr>
        <p:spPr/>
        <p:txBody>
          <a:bodyPr/>
          <a:lstStyle>
            <a:lvl1pPr>
              <a:defRPr/>
            </a:lvl1pPr>
          </a:lstStyle>
          <a:p>
            <a:pPr>
              <a:defRPr/>
            </a:pPr>
            <a:fld id="{774D0846-5EE7-4AF4-9227-B736DBBD12B5}" type="slidenum">
              <a:rPr lang="es-PE"/>
              <a:pPr>
                <a:defRPr/>
              </a:pPr>
              <a:t>‹Nº›</a:t>
            </a:fld>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cxnSp>
        <p:nvCxnSpPr>
          <p:cNvPr id="3" name="13 Conector recto"/>
          <p:cNvCxnSpPr/>
          <p:nvPr userDrawn="1"/>
        </p:nvCxnSpPr>
        <p:spPr>
          <a:xfrm rot="5400000">
            <a:off x="-3132138" y="3429001"/>
            <a:ext cx="6480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14 Rectángulo"/>
          <p:cNvSpPr/>
          <p:nvPr userDrawn="1"/>
        </p:nvSpPr>
        <p:spPr>
          <a:xfrm>
            <a:off x="0" y="6597650"/>
            <a:ext cx="9144000" cy="260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5 Rectángulo"/>
          <p:cNvSpPr/>
          <p:nvPr userDrawn="1"/>
        </p:nvSpPr>
        <p:spPr>
          <a:xfrm>
            <a:off x="4500563" y="6624638"/>
            <a:ext cx="4643437" cy="244475"/>
          </a:xfrm>
          <a:prstGeom prst="rect">
            <a:avLst/>
          </a:prstGeom>
          <a:solidFill>
            <a:srgbClr val="369F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6 Rectángulo"/>
          <p:cNvSpPr/>
          <p:nvPr userDrawn="1"/>
        </p:nvSpPr>
        <p:spPr>
          <a:xfrm>
            <a:off x="107950" y="0"/>
            <a:ext cx="107950" cy="107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7 Rectángulo"/>
          <p:cNvSpPr/>
          <p:nvPr userDrawn="1"/>
        </p:nvSpPr>
        <p:spPr>
          <a:xfrm>
            <a:off x="0" y="107950"/>
            <a:ext cx="107950" cy="107950"/>
          </a:xfrm>
          <a:prstGeom prst="rect">
            <a:avLst/>
          </a:prstGeom>
          <a:solidFill>
            <a:srgbClr val="A9AB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8 Rectángulo"/>
          <p:cNvSpPr/>
          <p:nvPr userDrawn="1"/>
        </p:nvSpPr>
        <p:spPr>
          <a:xfrm>
            <a:off x="107950" y="107950"/>
            <a:ext cx="107950" cy="107950"/>
          </a:xfrm>
          <a:prstGeom prst="rect">
            <a:avLst/>
          </a:prstGeom>
          <a:solidFill>
            <a:srgbClr val="369F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9" name="19 CuadroTexto"/>
          <p:cNvSpPr txBox="1"/>
          <p:nvPr userDrawn="1"/>
        </p:nvSpPr>
        <p:spPr>
          <a:xfrm>
            <a:off x="36513" y="6597650"/>
            <a:ext cx="5830887" cy="254000"/>
          </a:xfrm>
          <a:prstGeom prst="rect">
            <a:avLst/>
          </a:prstGeom>
          <a:noFill/>
        </p:spPr>
        <p:txBody>
          <a:bodyPr wrap="none">
            <a:spAutoFit/>
          </a:bodyPr>
          <a:lstStyle/>
          <a:p>
            <a:pPr fontAlgn="auto">
              <a:spcBef>
                <a:spcPts val="0"/>
              </a:spcBef>
              <a:spcAft>
                <a:spcPts val="0"/>
              </a:spcAft>
              <a:defRPr/>
            </a:pPr>
            <a:r>
              <a:rPr lang="es-PE" sz="1050" b="1" dirty="0">
                <a:solidFill>
                  <a:schemeClr val="bg1"/>
                </a:solidFill>
                <a:latin typeface="+mn-lt"/>
                <a:cs typeface="+mn-cs"/>
              </a:rPr>
              <a:t>Centro Regional para la Salvaguardia del Patrimonio Cultural Inmaterial de América Latina - CRESPIAL</a:t>
            </a:r>
          </a:p>
        </p:txBody>
      </p:sp>
      <p:pic>
        <p:nvPicPr>
          <p:cNvPr id="10" name="Picture 7" descr="ave-sola2"/>
          <p:cNvPicPr>
            <a:picLocks noChangeAspect="1" noChangeArrowheads="1"/>
          </p:cNvPicPr>
          <p:nvPr userDrawn="1"/>
        </p:nvPicPr>
        <p:blipFill>
          <a:blip r:embed="rId2">
            <a:lum bright="-54000" contrast="-60000"/>
          </a:blip>
          <a:srcRect/>
          <a:stretch>
            <a:fillRect/>
          </a:stretch>
        </p:blipFill>
        <p:spPr bwMode="auto">
          <a:xfrm>
            <a:off x="179388" y="44450"/>
            <a:ext cx="1008062" cy="1039813"/>
          </a:xfrm>
          <a:prstGeom prst="rect">
            <a:avLst/>
          </a:prstGeom>
          <a:noFill/>
          <a:ln w="9525">
            <a:noFill/>
            <a:miter lim="800000"/>
            <a:headEnd/>
            <a:tailEnd/>
          </a:ln>
        </p:spPr>
      </p:pic>
      <p:sp>
        <p:nvSpPr>
          <p:cNvPr id="11" name="2 Marcador de fecha"/>
          <p:cNvSpPr>
            <a:spLocks noGrp="1"/>
          </p:cNvSpPr>
          <p:nvPr>
            <p:ph type="dt" sz="half" idx="10"/>
          </p:nvPr>
        </p:nvSpPr>
        <p:spPr/>
        <p:txBody>
          <a:bodyPr/>
          <a:lstStyle>
            <a:lvl1pPr>
              <a:defRPr/>
            </a:lvl1pPr>
          </a:lstStyle>
          <a:p>
            <a:pPr>
              <a:defRPr/>
            </a:pPr>
            <a:fld id="{E42BA939-7F3E-4754-86E3-1F37D2DAAB8F}" type="datetimeFigureOut">
              <a:rPr lang="es-PE"/>
              <a:pPr>
                <a:defRPr/>
              </a:pPr>
              <a:t>23/04/2016</a:t>
            </a:fld>
            <a:endParaRPr lang="es-PE"/>
          </a:p>
        </p:txBody>
      </p:sp>
      <p:sp>
        <p:nvSpPr>
          <p:cNvPr id="12" name="3 Marcador de pie de página"/>
          <p:cNvSpPr>
            <a:spLocks noGrp="1"/>
          </p:cNvSpPr>
          <p:nvPr>
            <p:ph type="ftr" sz="quarter" idx="11"/>
          </p:nvPr>
        </p:nvSpPr>
        <p:spPr/>
        <p:txBody>
          <a:bodyPr/>
          <a:lstStyle>
            <a:lvl1pPr>
              <a:defRPr/>
            </a:lvl1pPr>
          </a:lstStyle>
          <a:p>
            <a:pPr>
              <a:defRPr/>
            </a:pPr>
            <a:endParaRPr lang="es-PE"/>
          </a:p>
        </p:txBody>
      </p:sp>
      <p:sp>
        <p:nvSpPr>
          <p:cNvPr id="13" name="4 Marcador de número de diapositiva"/>
          <p:cNvSpPr>
            <a:spLocks noGrp="1"/>
          </p:cNvSpPr>
          <p:nvPr>
            <p:ph type="sldNum" sz="quarter" idx="12"/>
          </p:nvPr>
        </p:nvSpPr>
        <p:spPr/>
        <p:txBody>
          <a:bodyPr/>
          <a:lstStyle>
            <a:lvl1pPr>
              <a:defRPr/>
            </a:lvl1pPr>
          </a:lstStyle>
          <a:p>
            <a:pPr>
              <a:defRPr/>
            </a:pPr>
            <a:fld id="{FE451A3C-2749-4E5E-A184-C89E4BE78468}" type="slidenum">
              <a:rPr lang="es-PE"/>
              <a:pPr>
                <a:defRPr/>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Diseño personalizado">
    <p:spTree>
      <p:nvGrpSpPr>
        <p:cNvPr id="1" name=""/>
        <p:cNvGrpSpPr/>
        <p:nvPr/>
      </p:nvGrpSpPr>
      <p:grpSpPr>
        <a:xfrm>
          <a:off x="0" y="0"/>
          <a:ext cx="0" cy="0"/>
          <a:chOff x="0" y="0"/>
          <a:chExt cx="0" cy="0"/>
        </a:xfrm>
      </p:grpSpPr>
      <p:sp>
        <p:nvSpPr>
          <p:cNvPr id="2" name="5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cxnSp>
        <p:nvCxnSpPr>
          <p:cNvPr id="3" name="13 Conector recto"/>
          <p:cNvCxnSpPr/>
          <p:nvPr userDrawn="1"/>
        </p:nvCxnSpPr>
        <p:spPr>
          <a:xfrm rot="5400000">
            <a:off x="-3132138" y="3429001"/>
            <a:ext cx="6480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14 Rectángulo"/>
          <p:cNvSpPr/>
          <p:nvPr userDrawn="1"/>
        </p:nvSpPr>
        <p:spPr>
          <a:xfrm>
            <a:off x="0" y="6597650"/>
            <a:ext cx="9144000" cy="260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5" name="15 Rectángulo"/>
          <p:cNvSpPr/>
          <p:nvPr userDrawn="1"/>
        </p:nvSpPr>
        <p:spPr>
          <a:xfrm>
            <a:off x="4500563" y="6624638"/>
            <a:ext cx="4643437" cy="244475"/>
          </a:xfrm>
          <a:prstGeom prst="rect">
            <a:avLst/>
          </a:prstGeom>
          <a:solidFill>
            <a:srgbClr val="695E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6" name="16 Rectángulo"/>
          <p:cNvSpPr/>
          <p:nvPr userDrawn="1"/>
        </p:nvSpPr>
        <p:spPr>
          <a:xfrm>
            <a:off x="107950" y="0"/>
            <a:ext cx="107950" cy="107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7" name="17 Rectángulo"/>
          <p:cNvSpPr/>
          <p:nvPr userDrawn="1"/>
        </p:nvSpPr>
        <p:spPr>
          <a:xfrm>
            <a:off x="0" y="107950"/>
            <a:ext cx="107950" cy="107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8" name="18 Rectángulo"/>
          <p:cNvSpPr/>
          <p:nvPr userDrawn="1"/>
        </p:nvSpPr>
        <p:spPr>
          <a:xfrm>
            <a:off x="107950" y="107950"/>
            <a:ext cx="107950" cy="107950"/>
          </a:xfrm>
          <a:prstGeom prst="rect">
            <a:avLst/>
          </a:prstGeom>
          <a:solidFill>
            <a:srgbClr val="695E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
        <p:nvSpPr>
          <p:cNvPr id="9" name="19 CuadroTexto"/>
          <p:cNvSpPr txBox="1"/>
          <p:nvPr userDrawn="1"/>
        </p:nvSpPr>
        <p:spPr>
          <a:xfrm>
            <a:off x="36513" y="6597650"/>
            <a:ext cx="5830887" cy="254000"/>
          </a:xfrm>
          <a:prstGeom prst="rect">
            <a:avLst/>
          </a:prstGeom>
          <a:noFill/>
        </p:spPr>
        <p:txBody>
          <a:bodyPr wrap="none">
            <a:spAutoFit/>
          </a:bodyPr>
          <a:lstStyle/>
          <a:p>
            <a:pPr fontAlgn="auto">
              <a:spcBef>
                <a:spcPts val="0"/>
              </a:spcBef>
              <a:spcAft>
                <a:spcPts val="0"/>
              </a:spcAft>
              <a:defRPr/>
            </a:pPr>
            <a:r>
              <a:rPr lang="es-PE" sz="1050" b="1" dirty="0">
                <a:solidFill>
                  <a:schemeClr val="bg1"/>
                </a:solidFill>
                <a:latin typeface="+mn-lt"/>
                <a:cs typeface="+mn-cs"/>
              </a:rPr>
              <a:t>Centro Regional para la Salvaguardia del Patrimonio Cultural Inmaterial de América Latina - CRESPIAL</a:t>
            </a:r>
          </a:p>
        </p:txBody>
      </p:sp>
      <p:pic>
        <p:nvPicPr>
          <p:cNvPr id="10" name="Picture 7" descr="ave-sola2"/>
          <p:cNvPicPr>
            <a:picLocks noChangeAspect="1" noChangeArrowheads="1"/>
          </p:cNvPicPr>
          <p:nvPr userDrawn="1"/>
        </p:nvPicPr>
        <p:blipFill>
          <a:blip r:embed="rId2">
            <a:lum bright="-54000" contrast="-60000"/>
          </a:blip>
          <a:srcRect/>
          <a:stretch>
            <a:fillRect/>
          </a:stretch>
        </p:blipFill>
        <p:spPr bwMode="auto">
          <a:xfrm>
            <a:off x="179388" y="44450"/>
            <a:ext cx="1008062" cy="1039813"/>
          </a:xfrm>
          <a:prstGeom prst="rect">
            <a:avLst/>
          </a:prstGeom>
          <a:noFill/>
          <a:ln w="9525">
            <a:noFill/>
            <a:miter lim="800000"/>
            <a:headEnd/>
            <a:tailEnd/>
          </a:ln>
        </p:spPr>
      </p:pic>
      <p:sp>
        <p:nvSpPr>
          <p:cNvPr id="11" name="2 Marcador de fecha"/>
          <p:cNvSpPr>
            <a:spLocks noGrp="1"/>
          </p:cNvSpPr>
          <p:nvPr>
            <p:ph type="dt" sz="half" idx="10"/>
          </p:nvPr>
        </p:nvSpPr>
        <p:spPr/>
        <p:txBody>
          <a:bodyPr/>
          <a:lstStyle>
            <a:lvl1pPr>
              <a:defRPr/>
            </a:lvl1pPr>
          </a:lstStyle>
          <a:p>
            <a:pPr>
              <a:defRPr/>
            </a:pPr>
            <a:fld id="{016FE8B0-6FB9-4DF2-9703-21EBF14F9491}" type="datetimeFigureOut">
              <a:rPr lang="es-PE"/>
              <a:pPr>
                <a:defRPr/>
              </a:pPr>
              <a:t>23/04/2016</a:t>
            </a:fld>
            <a:endParaRPr lang="es-PE"/>
          </a:p>
        </p:txBody>
      </p:sp>
      <p:sp>
        <p:nvSpPr>
          <p:cNvPr id="12" name="3 Marcador de pie de página"/>
          <p:cNvSpPr>
            <a:spLocks noGrp="1"/>
          </p:cNvSpPr>
          <p:nvPr>
            <p:ph type="ftr" sz="quarter" idx="11"/>
          </p:nvPr>
        </p:nvSpPr>
        <p:spPr/>
        <p:txBody>
          <a:bodyPr/>
          <a:lstStyle>
            <a:lvl1pPr>
              <a:defRPr/>
            </a:lvl1pPr>
          </a:lstStyle>
          <a:p>
            <a:pPr>
              <a:defRPr/>
            </a:pPr>
            <a:endParaRPr lang="es-PE"/>
          </a:p>
        </p:txBody>
      </p:sp>
      <p:sp>
        <p:nvSpPr>
          <p:cNvPr id="13" name="4 Marcador de número de diapositiva"/>
          <p:cNvSpPr>
            <a:spLocks noGrp="1"/>
          </p:cNvSpPr>
          <p:nvPr>
            <p:ph type="sldNum" sz="quarter" idx="12"/>
          </p:nvPr>
        </p:nvSpPr>
        <p:spPr/>
        <p:txBody>
          <a:bodyPr/>
          <a:lstStyle>
            <a:lvl1pPr>
              <a:defRPr/>
            </a:lvl1pPr>
          </a:lstStyle>
          <a:p>
            <a:pPr>
              <a:defRPr/>
            </a:pPr>
            <a:fld id="{79C42B08-433B-4779-BAE1-6A385E428801}" type="slidenum">
              <a:rPr lang="es-PE"/>
              <a:pPr>
                <a:defRPr/>
              </a:pPr>
              <a:t>‹Nº›</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P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FFEFCA6-CF51-477A-AE69-0866E0D71EC7}" type="datetimeFigureOut">
              <a:rPr lang="es-PE" smtClean="0"/>
              <a:pPr>
                <a:defRPr/>
              </a:pPr>
              <a:t>23/04/2016</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89A28FC-03CC-404E-AC7E-05B86A8894F2}" type="slidenum">
              <a:rPr lang="es-PE" smtClean="0"/>
              <a:pPr>
                <a:defRPr/>
              </a:pPr>
              <a:t>‹Nº›</a:t>
            </a:fld>
            <a:endParaRPr lang="es-PE"/>
          </a:p>
        </p:txBody>
      </p:sp>
      <p:sp>
        <p:nvSpPr>
          <p:cNvPr id="7" name="6 Rectángulo"/>
          <p:cNvSpPr/>
          <p:nvPr userDrawn="1"/>
        </p:nvSpPr>
        <p:spPr>
          <a:xfrm>
            <a:off x="0" y="0"/>
            <a:ext cx="9144000" cy="6858000"/>
          </a:xfrm>
          <a:prstGeom prst="rect">
            <a:avLst/>
          </a:prstGeom>
          <a:solidFill>
            <a:srgbClr val="FFB1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PE"/>
          </a:p>
        </p:txBody>
      </p:sp>
    </p:spTree>
  </p:cSld>
  <p:clrMap bg1="lt1" tx1="dk1" bg2="lt2" tx2="dk2" accent1="accent1" accent2="accent2" accent3="accent3" accent4="accent4" accent5="accent5" accent6="accent6" hlink="hlink" folHlink="folHlink"/>
  <p:sldLayoutIdLst>
    <p:sldLayoutId id="2147483991" r:id="rId1"/>
    <p:sldLayoutId id="2147483955" r:id="rId2"/>
    <p:sldLayoutId id="2147483957" r:id="rId3"/>
    <p:sldLayoutId id="2147483958" r:id="rId4"/>
    <p:sldLayoutId id="2147483959" r:id="rId5"/>
    <p:sldLayoutId id="2147483993" r:id="rId6"/>
    <p:sldLayoutId id="2147483994" r:id="rId7"/>
    <p:sldLayoutId id="2147483960" r:id="rId8"/>
    <p:sldLayoutId id="2147483961" r:id="rId9"/>
    <p:sldLayoutId id="2147483962" r:id="rId10"/>
    <p:sldLayoutId id="2147483963" r:id="rId11"/>
    <p:sldLayoutId id="214748396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75656" y="1412776"/>
            <a:ext cx="6984776" cy="1569660"/>
          </a:xfrm>
          <a:prstGeom prst="rect">
            <a:avLst/>
          </a:prstGeom>
          <a:noFill/>
        </p:spPr>
        <p:txBody>
          <a:bodyPr wrap="square" rtlCol="0">
            <a:spAutoFit/>
          </a:bodyPr>
          <a:lstStyle/>
          <a:p>
            <a:r>
              <a:rPr lang="es-PE" sz="3200" b="1" dirty="0"/>
              <a:t>El Patrimonio Cultural Inmaterial como activo </a:t>
            </a:r>
          </a:p>
          <a:p>
            <a:r>
              <a:rPr lang="es-PE" sz="3200" b="1" dirty="0"/>
              <a:t>para el Turismo Cultural</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5013176"/>
            <a:ext cx="3240360" cy="1242544"/>
          </a:xfrm>
          <a:prstGeom prst="rect">
            <a:avLst/>
          </a:prstGeom>
        </p:spPr>
      </p:pic>
      <p:sp>
        <p:nvSpPr>
          <p:cNvPr id="5" name="Rectángulo 4"/>
          <p:cNvSpPr/>
          <p:nvPr/>
        </p:nvSpPr>
        <p:spPr>
          <a:xfrm>
            <a:off x="1475656" y="3356992"/>
            <a:ext cx="4572000" cy="1477328"/>
          </a:xfrm>
          <a:prstGeom prst="rect">
            <a:avLst/>
          </a:prstGeom>
        </p:spPr>
        <p:txBody>
          <a:bodyPr>
            <a:spAutoFit/>
          </a:bodyPr>
          <a:lstStyle/>
          <a:p>
            <a:r>
              <a:rPr lang="es-PE" b="1" dirty="0">
                <a:solidFill>
                  <a:schemeClr val="accent1">
                    <a:lumMod val="75000"/>
                  </a:schemeClr>
                </a:solidFill>
              </a:rPr>
              <a:t>Seminario Internacional sobre Patrimonio y Turismo en el Mercosur</a:t>
            </a:r>
          </a:p>
          <a:p>
            <a:endParaRPr lang="es-PE" b="1" dirty="0">
              <a:solidFill>
                <a:schemeClr val="accent1">
                  <a:lumMod val="75000"/>
                </a:schemeClr>
              </a:solidFill>
            </a:endParaRPr>
          </a:p>
          <a:p>
            <a:r>
              <a:rPr lang="es-PE" b="1" dirty="0">
                <a:solidFill>
                  <a:schemeClr val="accent1">
                    <a:lumMod val="75000"/>
                  </a:schemeClr>
                </a:solidFill>
              </a:rPr>
              <a:t>Abril 2016</a:t>
            </a:r>
          </a:p>
          <a:p>
            <a:endParaRPr lang="es-PE" b="1" dirty="0">
              <a:solidFill>
                <a:schemeClr val="accent1">
                  <a:lumMod val="75000"/>
                </a:schemeClr>
              </a:solidFill>
            </a:endParaRPr>
          </a:p>
        </p:txBody>
      </p:sp>
    </p:spTree>
    <p:extLst>
      <p:ext uri="{BB962C8B-B14F-4D97-AF65-F5344CB8AC3E}">
        <p14:creationId xmlns:p14="http://schemas.microsoft.com/office/powerpoint/2010/main" val="252833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620688"/>
            <a:ext cx="7776864" cy="5940088"/>
          </a:xfrm>
          <a:prstGeom prst="rect">
            <a:avLst/>
          </a:prstGeom>
        </p:spPr>
        <p:txBody>
          <a:bodyPr wrap="square">
            <a:spAutoFit/>
          </a:bodyPr>
          <a:lstStyle/>
          <a:p>
            <a:pPr algn="just"/>
            <a:r>
              <a:rPr lang="es-PE" sz="2000" dirty="0">
                <a:latin typeface="Arial" panose="020B0604020202020204" pitchFamily="34" charset="0"/>
                <a:ea typeface="Calibri" panose="020F0502020204030204" pitchFamily="34" charset="0"/>
                <a:cs typeface="Arial" panose="020B0604020202020204" pitchFamily="34" charset="0"/>
              </a:rPr>
              <a:t>También existen </a:t>
            </a:r>
            <a:r>
              <a:rPr lang="es-PE" sz="2000" b="1" dirty="0">
                <a:latin typeface="Arial" panose="020B0604020202020204" pitchFamily="34" charset="0"/>
                <a:ea typeface="Calibri" panose="020F0502020204030204" pitchFamily="34" charset="0"/>
                <a:cs typeface="Arial" panose="020B0604020202020204" pitchFamily="34" charset="0"/>
              </a:rPr>
              <a:t>Directrices Operativas </a:t>
            </a:r>
            <a:r>
              <a:rPr lang="es-PE" sz="2000" dirty="0">
                <a:latin typeface="Arial" panose="020B0604020202020204" pitchFamily="34" charset="0"/>
                <a:ea typeface="Calibri" panose="020F0502020204030204" pitchFamily="34" charset="0"/>
                <a:cs typeface="Arial" panose="020B0604020202020204" pitchFamily="34" charset="0"/>
              </a:rPr>
              <a:t>que actualizan y refinan la implementación de la Convención. </a:t>
            </a:r>
          </a:p>
          <a:p>
            <a:pPr algn="just"/>
            <a:endParaRPr lang="es-PE" sz="2000" dirty="0">
              <a:latin typeface="Arial" panose="020B0604020202020204" pitchFamily="34" charset="0"/>
              <a:ea typeface="Calibri" panose="020F0502020204030204" pitchFamily="34" charset="0"/>
              <a:cs typeface="Arial" panose="020B0604020202020204" pitchFamily="34" charset="0"/>
            </a:endParaRPr>
          </a:p>
          <a:p>
            <a:pPr algn="just"/>
            <a:r>
              <a:rPr lang="es-PE" sz="2000" dirty="0">
                <a:latin typeface="Arial" panose="020B0604020202020204" pitchFamily="34" charset="0"/>
                <a:ea typeface="Calibri" panose="020F0502020204030204" pitchFamily="34" charset="0"/>
                <a:cs typeface="Arial" panose="020B0604020202020204" pitchFamily="34" charset="0"/>
              </a:rPr>
              <a:t>Estas contienen interesantes observaciones sobre la relación turismo y PCI y que se refieren a los riesgos que el turismo puede implicar si no se actúa de manera adecuada. </a:t>
            </a:r>
          </a:p>
          <a:p>
            <a:pPr algn="just"/>
            <a:endParaRPr lang="es-PE" sz="2000" dirty="0">
              <a:latin typeface="Arial" panose="020B0604020202020204" pitchFamily="34" charset="0"/>
              <a:ea typeface="Calibri" panose="020F0502020204030204" pitchFamily="34" charset="0"/>
              <a:cs typeface="Arial" panose="020B0604020202020204" pitchFamily="34" charset="0"/>
            </a:endParaRPr>
          </a:p>
          <a:p>
            <a:pPr algn="just"/>
            <a:r>
              <a:rPr lang="es-PE" sz="2000" dirty="0">
                <a:latin typeface="Arial" panose="020B0604020202020204" pitchFamily="34" charset="0"/>
                <a:ea typeface="Calibri" panose="020F0502020204030204" pitchFamily="34" charset="0"/>
                <a:cs typeface="Arial" panose="020B0604020202020204" pitchFamily="34" charset="0"/>
              </a:rPr>
              <a:t>Así,  se advierte que no existe una oposición a un relacionamiento entre turismo y salvaguardia del PCI, pero sí resalta que los enfoques turísticos pueden ser factores de perturbación del PCI. Las directrices señalan:</a:t>
            </a:r>
          </a:p>
          <a:p>
            <a:pPr algn="just"/>
            <a:endParaRPr lang="es-PE" sz="2000" dirty="0">
              <a:latin typeface="Arial" panose="020B0604020202020204" pitchFamily="34" charset="0"/>
              <a:ea typeface="Calibri" panose="020F0502020204030204" pitchFamily="34" charset="0"/>
              <a:cs typeface="Arial" panose="020B0604020202020204" pitchFamily="34" charset="0"/>
            </a:endParaRPr>
          </a:p>
          <a:p>
            <a:pPr algn="just"/>
            <a:r>
              <a:rPr lang="es-PE" sz="2000" dirty="0">
                <a:latin typeface="Arial" panose="020B0604020202020204" pitchFamily="34" charset="0"/>
                <a:ea typeface="Calibri" panose="020F0502020204030204" pitchFamily="34" charset="0"/>
                <a:cs typeface="Arial" panose="020B0604020202020204" pitchFamily="34" charset="0"/>
              </a:rPr>
              <a:t>• Congelación del elemento</a:t>
            </a:r>
          </a:p>
          <a:p>
            <a:pPr algn="just"/>
            <a:r>
              <a:rPr lang="es-PE" sz="2000" dirty="0">
                <a:latin typeface="Arial" panose="020B0604020202020204" pitchFamily="34" charset="0"/>
                <a:ea typeface="Calibri" panose="020F0502020204030204" pitchFamily="34" charset="0"/>
                <a:cs typeface="Arial" panose="020B0604020202020204" pitchFamily="34" charset="0"/>
              </a:rPr>
              <a:t>• Sobreexplotación de los recursos naturales</a:t>
            </a:r>
          </a:p>
          <a:p>
            <a:pPr algn="just"/>
            <a:r>
              <a:rPr lang="es-PE" sz="2000" dirty="0">
                <a:latin typeface="Arial" panose="020B0604020202020204" pitchFamily="34" charset="0"/>
                <a:ea typeface="Calibri" panose="020F0502020204030204" pitchFamily="34" charset="0"/>
                <a:cs typeface="Arial" panose="020B0604020202020204" pitchFamily="34" charset="0"/>
              </a:rPr>
              <a:t>• Pérdida de la función y el significado</a:t>
            </a:r>
          </a:p>
          <a:p>
            <a:pPr algn="just"/>
            <a:r>
              <a:rPr lang="es-PE" sz="2000" dirty="0">
                <a:latin typeface="Arial" panose="020B0604020202020204" pitchFamily="34" charset="0"/>
                <a:ea typeface="Calibri" panose="020F0502020204030204" pitchFamily="34" charset="0"/>
                <a:cs typeface="Arial" panose="020B0604020202020204" pitchFamily="34" charset="0"/>
              </a:rPr>
              <a:t>• Descontextualización</a:t>
            </a:r>
          </a:p>
          <a:p>
            <a:pPr algn="just"/>
            <a:r>
              <a:rPr lang="es-PE" sz="2000" dirty="0">
                <a:latin typeface="Arial" panose="020B0604020202020204" pitchFamily="34" charset="0"/>
                <a:ea typeface="Calibri" panose="020F0502020204030204" pitchFamily="34" charset="0"/>
                <a:cs typeface="Arial" panose="020B0604020202020204" pitchFamily="34" charset="0"/>
              </a:rPr>
              <a:t>• Apropiación indebida</a:t>
            </a:r>
          </a:p>
          <a:p>
            <a:pPr algn="just"/>
            <a:r>
              <a:rPr lang="es-PE" sz="2000" dirty="0">
                <a:latin typeface="Arial" panose="020B0604020202020204" pitchFamily="34" charset="0"/>
                <a:ea typeface="Calibri" panose="020F0502020204030204" pitchFamily="34" charset="0"/>
                <a:cs typeface="Arial" panose="020B0604020202020204" pitchFamily="34" charset="0"/>
              </a:rPr>
              <a:t>• Distribución inequitativa de los ingresos</a:t>
            </a:r>
          </a:p>
          <a:p>
            <a:pPr algn="just"/>
            <a:endParaRPr lang="es-PE" sz="2000" dirty="0"/>
          </a:p>
        </p:txBody>
      </p:sp>
    </p:spTree>
    <p:extLst>
      <p:ext uri="{BB962C8B-B14F-4D97-AF65-F5344CB8AC3E}">
        <p14:creationId xmlns:p14="http://schemas.microsoft.com/office/powerpoint/2010/main" val="2008857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5656" y="692696"/>
            <a:ext cx="7488832" cy="5464060"/>
          </a:xfrm>
          <a:prstGeom prst="rect">
            <a:avLst/>
          </a:prstGeom>
        </p:spPr>
        <p:txBody>
          <a:bodyPr wrap="square">
            <a:spAutoFit/>
          </a:bodyPr>
          <a:lstStyle/>
          <a:p>
            <a:pPr algn="just">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De ahí podemos sacar conclusiones provisionales sobre cómo disminuir o mitigar los factores de riesgo:</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participación y consentimiento libre e informado de la comunidad</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El establecimiento de mecanismos de consulta que incluyan </a:t>
            </a:r>
            <a:r>
              <a:rPr lang="es-PE" sz="2000" dirty="0" err="1">
                <a:latin typeface="Arial" panose="020B0604020202020204" pitchFamily="34" charset="0"/>
                <a:ea typeface="Calibri" panose="020F0502020204030204" pitchFamily="34" charset="0"/>
                <a:cs typeface="Arial" panose="020B0604020202020204" pitchFamily="34" charset="0"/>
              </a:rPr>
              <a:t>ONGs</a:t>
            </a:r>
            <a:r>
              <a:rPr lang="es-PE" sz="2000" dirty="0">
                <a:latin typeface="Arial" panose="020B0604020202020204" pitchFamily="34" charset="0"/>
                <a:ea typeface="Calibri" panose="020F0502020204030204" pitchFamily="34" charset="0"/>
                <a:cs typeface="Arial" panose="020B0604020202020204" pitchFamily="34" charset="0"/>
              </a:rPr>
              <a:t>, expertos y centros competentes para diagnosticar problemas</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El fortalecimiento de capacidades de la comunidad en la gestión de pequeñas empresas</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evaluación de riesgos, supervisión y evaluación</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existencia de marcos jurídicos y códigos de ética para la protección de los derechos de la comunidad</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El respeto a los derechos (colectivos?) de propiedad intelectual</a:t>
            </a:r>
          </a:p>
          <a:p>
            <a:pPr marL="342900" lvl="0" indent="-342900" algn="just">
              <a:lnSpc>
                <a:spcPct val="107000"/>
              </a:lnSpc>
              <a:spcAft>
                <a:spcPts val="80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El establecimiento de medidas coadyuvantes a que las comunidades sean beneficiarias sustantivas</a:t>
            </a:r>
            <a:endParaRPr lang="es-PE"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2225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1340768"/>
            <a:ext cx="3960440" cy="5038302"/>
          </a:xfrm>
          <a:prstGeom prst="rect">
            <a:avLst/>
          </a:prstGeom>
        </p:spPr>
        <p:txBody>
          <a:bodyPr wrap="square">
            <a:spAutoFit/>
          </a:bodyPr>
          <a:lstStyle/>
          <a:p>
            <a:r>
              <a:rPr lang="es-PE" sz="2000" dirty="0"/>
              <a:t>Evidentemente hay un conjunto de datos que hacen diagnóstico de riesgos y medidas generales de mitigación.</a:t>
            </a:r>
          </a:p>
          <a:p>
            <a:endParaRPr lang="es-PE" sz="2000" dirty="0"/>
          </a:p>
          <a:p>
            <a:r>
              <a:rPr lang="es-PE" sz="2000" dirty="0"/>
              <a:t>Pero también es bueno tratar de entender el otro lado de la ecuación. Por ejemplo qué considera la </a:t>
            </a:r>
            <a:r>
              <a:rPr lang="es-PE" sz="2000" b="1" dirty="0"/>
              <a:t>Organización Mundial de Turismo </a:t>
            </a:r>
            <a:r>
              <a:rPr lang="es-PE" sz="2000" dirty="0"/>
              <a:t>sobre esta relación y sobre cómo el PCI puede ser un activo para el turismo cultural.</a:t>
            </a:r>
          </a:p>
          <a:p>
            <a:endParaRPr lang="es-PE" sz="2000" dirty="0"/>
          </a:p>
          <a:p>
            <a:endParaRPr lang="es-PE" sz="2000" dirty="0"/>
          </a:p>
          <a:p>
            <a:pPr algn="just">
              <a:lnSpc>
                <a:spcPct val="107000"/>
              </a:lnSpc>
              <a:spcAft>
                <a:spcPts val="800"/>
              </a:spcAft>
            </a:pPr>
            <a:endParaRPr lang="es-PE" sz="20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1196752"/>
            <a:ext cx="3310561" cy="4581128"/>
          </a:xfrm>
          <a:prstGeom prst="rect">
            <a:avLst/>
          </a:prstGeom>
        </p:spPr>
      </p:pic>
    </p:spTree>
    <p:extLst>
      <p:ext uri="{BB962C8B-B14F-4D97-AF65-F5344CB8AC3E}">
        <p14:creationId xmlns:p14="http://schemas.microsoft.com/office/powerpoint/2010/main" val="2286070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908720"/>
            <a:ext cx="7488832" cy="5273238"/>
          </a:xfrm>
          <a:prstGeom prst="rect">
            <a:avLst/>
          </a:prstGeom>
        </p:spPr>
        <p:txBody>
          <a:bodyPr wrap="square">
            <a:spAutoFit/>
          </a:bodyPr>
          <a:lstStyle/>
          <a:p>
            <a:pPr algn="just"/>
            <a:r>
              <a:rPr lang="es-PE" sz="2000" dirty="0">
                <a:latin typeface="Arial" panose="020B0604020202020204" pitchFamily="34" charset="0"/>
                <a:cs typeface="Arial" panose="020B0604020202020204" pitchFamily="34" charset="0"/>
              </a:rPr>
              <a:t>La Organización Mundial del Turismo es explícita en un estudio reciente (2013) sobre el PCI como activo de los productos de turismo cultural, lo cual se daría a través de:</a:t>
            </a:r>
          </a:p>
          <a:p>
            <a:pPr algn="just"/>
            <a:endParaRPr lang="es-PE" sz="2000" dirty="0">
              <a:latin typeface="Arial" panose="020B0604020202020204" pitchFamily="34" charset="0"/>
              <a:cs typeface="Arial" panose="020B0604020202020204" pitchFamily="34" charset="0"/>
            </a:endParaRP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creación de espacios culturales o instalaciones construidas al efecto y que sirvan para exponer el patrimonio</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combinación o el entrelazamiento de atractivos turísticos para crear un conjunto temático con mayor atractivo para el mercado</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El desarrollo de nuevas rutas, circuitos o redes del patrimonio</a:t>
            </a:r>
          </a:p>
          <a:p>
            <a:pPr marL="342900" lvl="0" indent="-342900" algn="just">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utilización de los circuitos existentes o la revitalización de redes, como las rutas de peregrinación, y, sin ser exhaustivos,</a:t>
            </a:r>
          </a:p>
          <a:p>
            <a:pPr marL="342900" lvl="0" indent="-342900" algn="just">
              <a:lnSpc>
                <a:spcPct val="107000"/>
              </a:lnSpc>
              <a:spcAft>
                <a:spcPts val="80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La utilización o la revitalización de festivales y eventos</a:t>
            </a:r>
          </a:p>
          <a:p>
            <a:endParaRPr lang="es-PE" dirty="0"/>
          </a:p>
          <a:p>
            <a:endParaRPr lang="es-PE" dirty="0"/>
          </a:p>
        </p:txBody>
      </p:sp>
    </p:spTree>
    <p:extLst>
      <p:ext uri="{BB962C8B-B14F-4D97-AF65-F5344CB8AC3E}">
        <p14:creationId xmlns:p14="http://schemas.microsoft.com/office/powerpoint/2010/main" val="2464824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052736"/>
            <a:ext cx="7344816" cy="4781502"/>
          </a:xfrm>
          <a:prstGeom prst="rect">
            <a:avLst/>
          </a:prstGeom>
        </p:spPr>
        <p:txBody>
          <a:bodyPr wrap="square">
            <a:spAutoFit/>
          </a:bodyPr>
          <a:lstStyle/>
          <a:p>
            <a:pPr>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Además, el estudio de la OMT identifica retos y estrategias de gestión que recomiendan:</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Entender los nexos, es decir saber lo que el PCI y el Turismo Cultural significan</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Definir los productos turísticos</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Identificar los agentes interesados y crear mecanismos de participación</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Mantener la autenticidad</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Forjar asociaciones</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Fijar límites de cambio aceptables</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Conciliar educación y entretenimiento</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Anteponer el beneficio a largo plazo al beneficio inmediato</a:t>
            </a:r>
          </a:p>
          <a:p>
            <a:pPr marL="342900" lvl="0" indent="-342900">
              <a:lnSpc>
                <a:spcPct val="107000"/>
              </a:lnSpc>
              <a:spcAft>
                <a:spcPts val="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Garantizar el dinamismo cultural</a:t>
            </a:r>
          </a:p>
          <a:p>
            <a:pPr marL="342900" lvl="0" indent="-342900">
              <a:lnSpc>
                <a:spcPct val="107000"/>
              </a:lnSpc>
              <a:spcAft>
                <a:spcPts val="800"/>
              </a:spcAft>
              <a:buFont typeface="Symbol" panose="05050102010706020507" pitchFamily="18" charset="2"/>
              <a:buChar char=""/>
            </a:pPr>
            <a:r>
              <a:rPr lang="es-PE" sz="2000" dirty="0">
                <a:latin typeface="Arial" panose="020B0604020202020204" pitchFamily="34" charset="0"/>
                <a:ea typeface="Calibri" panose="020F0502020204030204" pitchFamily="34" charset="0"/>
                <a:cs typeface="Arial" panose="020B0604020202020204" pitchFamily="34" charset="0"/>
              </a:rPr>
              <a:t>Establecer sistemas de investigación y seguimiento</a:t>
            </a:r>
            <a:endParaRPr lang="es-PE"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1645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3648" y="980728"/>
            <a:ext cx="7344816" cy="5010602"/>
          </a:xfrm>
          <a:prstGeom prst="rect">
            <a:avLst/>
          </a:prstGeom>
        </p:spPr>
        <p:txBody>
          <a:bodyPr wrap="square">
            <a:spAutoFit/>
          </a:bodyPr>
          <a:lstStyle/>
          <a:p>
            <a:pPr algn="just">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Tenemos así un conjunto de recomendaciones desde la OMT que toman en cuenta casos específicos de estudio y lo que podríamos denominar una gestión informada y sensible a la complejidad de la relación PCI y Turismo Cultural. Tenemos el qué, tenemos avances sobre el cómo, pero no tenemos en concreto marcos reguladores o políticas articuladoras de esta relación PCI y Turismo Cultural.</a:t>
            </a:r>
          </a:p>
          <a:p>
            <a:pPr algn="just">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Esta percepción tiene valor a escala mundial y ahora conviene una mirada a lo pasos al respecto en América Latina. </a:t>
            </a:r>
          </a:p>
          <a:p>
            <a:pPr algn="just">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Recordemos entonces que sobre la relación patrimonio material y turismo ya existe un corpus amplio que se aplica de manera diferenciada en los países. </a:t>
            </a:r>
          </a:p>
          <a:p>
            <a:pPr algn="just">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Este corpus tiene una complejidad de implementación en la Secretaria correspondiente en UNESCO, ICOMOS, etc.</a:t>
            </a:r>
            <a:endParaRPr lang="es-PE"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89497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620688"/>
            <a:ext cx="7632848" cy="892552"/>
          </a:xfrm>
          <a:prstGeom prst="rect">
            <a:avLst/>
          </a:prstGeom>
        </p:spPr>
        <p:txBody>
          <a:bodyPr wrap="square">
            <a:spAutoFit/>
          </a:bodyPr>
          <a:lstStyle/>
          <a:p>
            <a:pPr algn="ctr"/>
            <a:r>
              <a:rPr lang="es-PE" sz="2600" b="1" dirty="0">
                <a:solidFill>
                  <a:schemeClr val="tx2"/>
                </a:solidFill>
              </a:rPr>
              <a:t>2. Implementación de la Convención en América Latina</a:t>
            </a:r>
          </a:p>
        </p:txBody>
      </p:sp>
      <p:pic>
        <p:nvPicPr>
          <p:cNvPr id="3" name="5 Imagen" descr="paucartambo1.jpg"/>
          <p:cNvPicPr>
            <a:picLocks noChangeAspect="1"/>
          </p:cNvPicPr>
          <p:nvPr/>
        </p:nvPicPr>
        <p:blipFill>
          <a:blip r:embed="rId2">
            <a:grayscl/>
          </a:blip>
          <a:stretch>
            <a:fillRect/>
          </a:stretch>
        </p:blipFill>
        <p:spPr>
          <a:xfrm>
            <a:off x="1999997" y="1700808"/>
            <a:ext cx="5970361" cy="3955364"/>
          </a:xfrm>
          <a:prstGeom prst="rect">
            <a:avLst/>
          </a:prstGeom>
        </p:spPr>
      </p:pic>
      <p:sp>
        <p:nvSpPr>
          <p:cNvPr id="4" name="Rectángulo 3"/>
          <p:cNvSpPr/>
          <p:nvPr/>
        </p:nvSpPr>
        <p:spPr>
          <a:xfrm>
            <a:off x="1907704" y="5949280"/>
            <a:ext cx="5760640" cy="523220"/>
          </a:xfrm>
          <a:prstGeom prst="rect">
            <a:avLst/>
          </a:prstGeom>
        </p:spPr>
        <p:txBody>
          <a:bodyPr wrap="square">
            <a:spAutoFit/>
          </a:bodyPr>
          <a:lstStyle/>
          <a:p>
            <a:pPr algn="just"/>
            <a:r>
              <a:rPr lang="es-PE" sz="1400" dirty="0"/>
              <a:t>Festividad de la Virgen de Paucartambo – Cusco - PERÚ</a:t>
            </a:r>
          </a:p>
          <a:p>
            <a:pPr algn="just"/>
            <a:r>
              <a:rPr lang="es-PE" sz="1400" dirty="0"/>
              <a:t>Foto: Gabriela Valenzuela, Archivo CRESPIAL.</a:t>
            </a:r>
          </a:p>
        </p:txBody>
      </p:sp>
    </p:spTree>
    <p:extLst>
      <p:ext uri="{BB962C8B-B14F-4D97-AF65-F5344CB8AC3E}">
        <p14:creationId xmlns:p14="http://schemas.microsoft.com/office/powerpoint/2010/main" val="3717428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9632" y="404664"/>
            <a:ext cx="7704856" cy="6524863"/>
          </a:xfrm>
          <a:prstGeom prst="rect">
            <a:avLst/>
          </a:prstGeom>
        </p:spPr>
        <p:txBody>
          <a:bodyPr wrap="square">
            <a:spAutoFit/>
          </a:bodyPr>
          <a:lstStyle/>
          <a:p>
            <a:pPr algn="just"/>
            <a:endParaRPr lang="es-PE" sz="2000" dirty="0">
              <a:solidFill>
                <a:schemeClr val="tx2"/>
              </a:solidFill>
            </a:endParaRPr>
          </a:p>
          <a:p>
            <a:pPr algn="just">
              <a:buNone/>
            </a:pPr>
            <a:r>
              <a:rPr lang="es-PE" sz="2000" dirty="0">
                <a:latin typeface="Arial" pitchFamily="34" charset="0"/>
                <a:cs typeface="Arial" pitchFamily="34" charset="0"/>
              </a:rPr>
              <a:t>A partir de la Convención de UNESCO del 2003, en todos los países miembros del CRESPIAL han surgido iniciativas, proyectos y políticas para contar con una legislación y configurar una institucionalidad cultural específica respecto al PCI. </a:t>
            </a:r>
          </a:p>
          <a:p>
            <a:pPr algn="just">
              <a:buNone/>
            </a:pPr>
            <a:endParaRPr lang="es-PE" sz="2000" dirty="0">
              <a:latin typeface="Arial" pitchFamily="34" charset="0"/>
              <a:cs typeface="Arial" pitchFamily="34" charset="0"/>
            </a:endParaRPr>
          </a:p>
          <a:p>
            <a:pPr algn="just">
              <a:buNone/>
            </a:pPr>
            <a:r>
              <a:rPr lang="es-PE" sz="2000" dirty="0">
                <a:latin typeface="Arial" pitchFamily="34" charset="0"/>
                <a:cs typeface="Arial" pitchFamily="34" charset="0"/>
              </a:rPr>
              <a:t>Los países de América Latina procedieron a la aplicación de la Convención para la Salvaguardia del PCI reorientando presupuestos, oficinas, personal  y acciones que venían ejecutándose en el marco de otros proyectos y programas</a:t>
            </a:r>
            <a:r>
              <a:rPr lang="es-PE" sz="2000" dirty="0"/>
              <a:t>.</a:t>
            </a:r>
          </a:p>
          <a:p>
            <a:pPr algn="just">
              <a:buNone/>
            </a:pPr>
            <a:endParaRPr lang="es-PE" sz="2000" dirty="0"/>
          </a:p>
          <a:p>
            <a:pPr algn="just">
              <a:buNone/>
            </a:pPr>
            <a:r>
              <a:rPr lang="es-PE" sz="2000" dirty="0">
                <a:latin typeface="Arial" pitchFamily="34" charset="0"/>
                <a:cs typeface="Arial" pitchFamily="34" charset="0"/>
              </a:rPr>
              <a:t>Dos dimensiones de la Convención de UNESCO han sido especialmente consideradas e incluidas en la dinámica de la institucionalidad cultural de los países de América Latina: </a:t>
            </a:r>
          </a:p>
          <a:p>
            <a:pPr algn="just">
              <a:buNone/>
            </a:pPr>
            <a:endParaRPr lang="es-PE" sz="2000" dirty="0">
              <a:latin typeface="Arial" pitchFamily="34" charset="0"/>
              <a:cs typeface="Arial" pitchFamily="34" charset="0"/>
            </a:endParaRPr>
          </a:p>
          <a:p>
            <a:pPr marL="457200" indent="-457200" algn="just">
              <a:buAutoNum type="arabicParenR"/>
            </a:pPr>
            <a:r>
              <a:rPr lang="es-PE" sz="2000" dirty="0">
                <a:latin typeface="Arial" pitchFamily="34" charset="0"/>
                <a:cs typeface="Arial" pitchFamily="34" charset="0"/>
              </a:rPr>
              <a:t>Los reconocimientos de UNESCO de Patrimonio Inmaterial de la Humanidad en la Lista Representativa</a:t>
            </a:r>
          </a:p>
          <a:p>
            <a:pPr marL="457200" indent="-457200" algn="just">
              <a:buAutoNum type="arabicParenR"/>
            </a:pPr>
            <a:r>
              <a:rPr lang="es-PE" sz="2000" dirty="0">
                <a:latin typeface="Arial" pitchFamily="34" charset="0"/>
                <a:cs typeface="Arial" pitchFamily="34" charset="0"/>
              </a:rPr>
              <a:t>La realización de inventarios asumiendo por lo general en este proceso, los ámbitos del PCI definidos por la Convención.</a:t>
            </a:r>
          </a:p>
          <a:p>
            <a:pPr algn="just">
              <a:buNone/>
            </a:pPr>
            <a:endParaRPr lang="es-PE" sz="2000" dirty="0">
              <a:latin typeface="Arial" pitchFamily="34" charset="0"/>
              <a:cs typeface="Arial" pitchFamily="34" charset="0"/>
            </a:endParaRPr>
          </a:p>
          <a:p>
            <a:pPr algn="just"/>
            <a:endParaRPr lang="es-PE" dirty="0">
              <a:solidFill>
                <a:schemeClr val="tx2"/>
              </a:solidFill>
            </a:endParaRPr>
          </a:p>
        </p:txBody>
      </p:sp>
    </p:spTree>
    <p:extLst>
      <p:ext uri="{BB962C8B-B14F-4D97-AF65-F5344CB8AC3E}">
        <p14:creationId xmlns:p14="http://schemas.microsoft.com/office/powerpoint/2010/main" val="754558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9632" y="1196752"/>
            <a:ext cx="7560840" cy="4524315"/>
          </a:xfrm>
          <a:prstGeom prst="rect">
            <a:avLst/>
          </a:prstGeom>
        </p:spPr>
        <p:txBody>
          <a:bodyPr wrap="square">
            <a:spAutoFit/>
          </a:bodyPr>
          <a:lstStyle/>
          <a:p>
            <a:pPr algn="just"/>
            <a:r>
              <a:rPr lang="es-PE" dirty="0">
                <a:latin typeface="Arial" pitchFamily="34" charset="0"/>
                <a:cs typeface="Arial" pitchFamily="34" charset="0"/>
              </a:rPr>
              <a:t>Por otro lado, se observa una tendencia dentro de las formas de reconocimiento del PCI a destacar expresiones culturales de ámbitos determinados, quedando otros ámbitos menos atendidos. </a:t>
            </a:r>
          </a:p>
          <a:p>
            <a:pPr algn="just"/>
            <a:endParaRPr lang="es-PE" dirty="0">
              <a:latin typeface="Arial" pitchFamily="34" charset="0"/>
              <a:cs typeface="Arial" pitchFamily="34" charset="0"/>
            </a:endParaRPr>
          </a:p>
          <a:p>
            <a:pPr algn="just"/>
            <a:r>
              <a:rPr lang="es-PE" dirty="0">
                <a:latin typeface="Arial" pitchFamily="34" charset="0"/>
                <a:cs typeface="Arial" pitchFamily="34" charset="0"/>
              </a:rPr>
              <a:t>Hay una </a:t>
            </a:r>
            <a:r>
              <a:rPr lang="es-PE" b="1" dirty="0">
                <a:latin typeface="Arial" pitchFamily="34" charset="0"/>
                <a:cs typeface="Arial" pitchFamily="34" charset="0"/>
              </a:rPr>
              <a:t>incidencia mucho mayor de artesanías y fiestas</a:t>
            </a:r>
            <a:r>
              <a:rPr lang="es-PE" dirty="0">
                <a:latin typeface="Arial" pitchFamily="34" charset="0"/>
                <a:cs typeface="Arial" pitchFamily="34" charset="0"/>
              </a:rPr>
              <a:t> dentro de los elementos seleccionados por los países de América Latina.</a:t>
            </a:r>
          </a:p>
          <a:p>
            <a:pPr algn="just"/>
            <a:endParaRPr lang="es-PE" dirty="0">
              <a:latin typeface="Arial" pitchFamily="34" charset="0"/>
              <a:cs typeface="Arial" pitchFamily="34" charset="0"/>
            </a:endParaRPr>
          </a:p>
          <a:p>
            <a:pPr algn="just"/>
            <a:r>
              <a:rPr lang="es-PE" dirty="0">
                <a:latin typeface="Arial" pitchFamily="34" charset="0"/>
                <a:cs typeface="Arial" pitchFamily="34" charset="0"/>
              </a:rPr>
              <a:t>Sobre la </a:t>
            </a:r>
            <a:r>
              <a:rPr lang="es-PE" b="1" dirty="0">
                <a:latin typeface="Arial" pitchFamily="34" charset="0"/>
                <a:cs typeface="Arial" pitchFamily="34" charset="0"/>
              </a:rPr>
              <a:t>participación de la comunidad</a:t>
            </a:r>
            <a:r>
              <a:rPr lang="es-PE" dirty="0">
                <a:latin typeface="Arial" pitchFamily="34" charset="0"/>
                <a:cs typeface="Arial" pitchFamily="34" charset="0"/>
              </a:rPr>
              <a:t>, no siempre se ha desarrollado de manera significativa, tal como precisa la Convención.</a:t>
            </a:r>
          </a:p>
          <a:p>
            <a:pPr algn="just"/>
            <a:endParaRPr lang="es-PE" dirty="0">
              <a:latin typeface="Arial" pitchFamily="34" charset="0"/>
              <a:cs typeface="Arial" pitchFamily="34" charset="0"/>
            </a:endParaRPr>
          </a:p>
          <a:p>
            <a:pPr algn="just"/>
            <a:r>
              <a:rPr lang="es-PE" dirty="0">
                <a:latin typeface="Arial" pitchFamily="34" charset="0"/>
                <a:cs typeface="Arial" pitchFamily="34" charset="0"/>
              </a:rPr>
              <a:t>En el caso de las listas de UNESCO, </a:t>
            </a:r>
            <a:r>
              <a:rPr lang="es-PE" b="1" dirty="0">
                <a:latin typeface="Arial" pitchFamily="34" charset="0"/>
                <a:cs typeface="Arial" pitchFamily="34" charset="0"/>
              </a:rPr>
              <a:t>el patrimonio en riesgo </a:t>
            </a:r>
            <a:r>
              <a:rPr lang="es-PE" dirty="0">
                <a:latin typeface="Arial" pitchFamily="34" charset="0"/>
                <a:cs typeface="Arial" pitchFamily="34" charset="0"/>
              </a:rPr>
              <a:t>que se encuentran reconocido en ellas, constituyen una excepción, y se considera que ha habido una interpretación equívoca por la cual este tipo de expresiones desnudan deficiencias en las políticas culturales de los países. </a:t>
            </a:r>
          </a:p>
          <a:p>
            <a:pPr algn="just"/>
            <a:endParaRPr lang="es-PE" dirty="0"/>
          </a:p>
        </p:txBody>
      </p:sp>
    </p:spTree>
    <p:extLst>
      <p:ext uri="{BB962C8B-B14F-4D97-AF65-F5344CB8AC3E}">
        <p14:creationId xmlns:p14="http://schemas.microsoft.com/office/powerpoint/2010/main" val="3547474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11200"/>
                    </a14:imgEffect>
                    <a14:imgEffect>
                      <a14:saturation sat="66000"/>
                    </a14:imgEffect>
                  </a14:imgLayer>
                </a14:imgProps>
              </a:ext>
              <a:ext uri="{28A0092B-C50C-407E-A947-70E740481C1C}">
                <a14:useLocalDpi xmlns:a14="http://schemas.microsoft.com/office/drawing/2010/main" val="0"/>
              </a:ext>
            </a:extLst>
          </a:blip>
          <a:srcRect l="30503" t="6120" r="14959"/>
          <a:stretch/>
        </p:blipFill>
        <p:spPr>
          <a:xfrm>
            <a:off x="4644008" y="1245728"/>
            <a:ext cx="4248472" cy="4608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ángulo 2"/>
          <p:cNvSpPr/>
          <p:nvPr/>
        </p:nvSpPr>
        <p:spPr>
          <a:xfrm>
            <a:off x="1259632" y="733828"/>
            <a:ext cx="3168352" cy="5632311"/>
          </a:xfrm>
          <a:prstGeom prst="rect">
            <a:avLst/>
          </a:prstGeom>
        </p:spPr>
        <p:txBody>
          <a:bodyPr wrap="square">
            <a:spAutoFit/>
          </a:bodyPr>
          <a:lstStyle/>
          <a:p>
            <a:pPr algn="ctr"/>
            <a:r>
              <a:rPr lang="es-PE" sz="2000" dirty="0">
                <a:latin typeface="Arial" pitchFamily="34" charset="0"/>
                <a:cs typeface="Arial" pitchFamily="34" charset="0"/>
              </a:rPr>
              <a:t>Dentro de este panorama, </a:t>
            </a:r>
            <a:r>
              <a:rPr lang="es-PE" sz="2000" b="1" dirty="0">
                <a:latin typeface="Arial" pitchFamily="34" charset="0"/>
                <a:cs typeface="Arial" pitchFamily="34" charset="0"/>
              </a:rPr>
              <a:t>CRESPIAL</a:t>
            </a:r>
            <a:r>
              <a:rPr lang="es-PE" sz="2000" dirty="0">
                <a:latin typeface="Arial" pitchFamily="34" charset="0"/>
                <a:cs typeface="Arial" pitchFamily="34" charset="0"/>
              </a:rPr>
              <a:t> ha orientado su trabajo en crear las condiciones para una mayor planificación y sistematización de los procesos de salvaguardia, a ampliar la reflexión institucional de los países sobre los procesos de </a:t>
            </a:r>
            <a:r>
              <a:rPr lang="es-PE" sz="2000" dirty="0" err="1">
                <a:latin typeface="Arial" pitchFamily="34" charset="0"/>
                <a:cs typeface="Arial" pitchFamily="34" charset="0"/>
              </a:rPr>
              <a:t>patrimonialización</a:t>
            </a:r>
            <a:r>
              <a:rPr lang="es-PE" sz="2000" dirty="0">
                <a:latin typeface="Arial" pitchFamily="34" charset="0"/>
                <a:cs typeface="Arial" pitchFamily="34" charset="0"/>
              </a:rPr>
              <a:t> del PCI y sus implicancias, articulando procesos de identificación e inventario, incluyendo la aplicación de medidas más específicas para una salvaguardia efectiva.</a:t>
            </a:r>
            <a:endParaRPr lang="es-PE" sz="2000" dirty="0"/>
          </a:p>
        </p:txBody>
      </p:sp>
    </p:spTree>
    <p:extLst>
      <p:ext uri="{BB962C8B-B14F-4D97-AF65-F5344CB8AC3E}">
        <p14:creationId xmlns:p14="http://schemas.microsoft.com/office/powerpoint/2010/main" val="144613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476672"/>
            <a:ext cx="7632848" cy="1292662"/>
          </a:xfrm>
          <a:prstGeom prst="rect">
            <a:avLst/>
          </a:prstGeom>
        </p:spPr>
        <p:txBody>
          <a:bodyPr wrap="square">
            <a:spAutoFit/>
          </a:bodyPr>
          <a:lstStyle/>
          <a:p>
            <a:pPr algn="ctr"/>
            <a:r>
              <a:rPr lang="es-PE" sz="2600" b="1" dirty="0">
                <a:solidFill>
                  <a:schemeClr val="tx2"/>
                </a:solidFill>
              </a:rPr>
              <a:t>1. Antecedentes. </a:t>
            </a:r>
            <a:r>
              <a:rPr lang="es-PE" sz="2600" dirty="0">
                <a:solidFill>
                  <a:schemeClr val="tx2"/>
                </a:solidFill>
              </a:rPr>
              <a:t>Una breve delimitación sobre nuestro entendimiento de Turismo Cultural y Patrimonio Cultural Inmaterial.</a:t>
            </a:r>
          </a:p>
        </p:txBody>
      </p:sp>
      <p:pic>
        <p:nvPicPr>
          <p:cNvPr id="3" name="Imagen 2"/>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2051720" y="1917821"/>
            <a:ext cx="5767605" cy="3821038"/>
          </a:xfrm>
          <a:prstGeom prst="rect">
            <a:avLst/>
          </a:prstGeom>
        </p:spPr>
      </p:pic>
      <p:sp>
        <p:nvSpPr>
          <p:cNvPr id="4" name="Rectángulo 3"/>
          <p:cNvSpPr/>
          <p:nvPr/>
        </p:nvSpPr>
        <p:spPr>
          <a:xfrm>
            <a:off x="1187624" y="5878421"/>
            <a:ext cx="7776864" cy="523220"/>
          </a:xfrm>
          <a:prstGeom prst="rect">
            <a:avLst/>
          </a:prstGeom>
        </p:spPr>
        <p:txBody>
          <a:bodyPr wrap="square">
            <a:spAutoFit/>
          </a:bodyPr>
          <a:lstStyle/>
          <a:p>
            <a:pPr algn="just"/>
            <a:r>
              <a:rPr lang="es-PE" sz="1400" dirty="0"/>
              <a:t>Festival del Payador realizado anualmente en el Teatro Macció – San José.</a:t>
            </a:r>
          </a:p>
          <a:p>
            <a:pPr algn="just"/>
            <a:r>
              <a:rPr lang="es-PE" sz="1400" dirty="0"/>
              <a:t>Foto: Federico </a:t>
            </a:r>
            <a:r>
              <a:rPr lang="es-PE" sz="1400" dirty="0" err="1"/>
              <a:t>Estol</a:t>
            </a:r>
            <a:r>
              <a:rPr lang="es-PE" sz="1400" dirty="0"/>
              <a:t>, Comisión de Patrimonio Cultural de la Nación – CPCN - URUGUAY</a:t>
            </a:r>
          </a:p>
        </p:txBody>
      </p:sp>
    </p:spTree>
    <p:extLst>
      <p:ext uri="{BB962C8B-B14F-4D97-AF65-F5344CB8AC3E}">
        <p14:creationId xmlns:p14="http://schemas.microsoft.com/office/powerpoint/2010/main" val="3489192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3648" y="1556792"/>
            <a:ext cx="3240360" cy="3477875"/>
          </a:xfrm>
          <a:prstGeom prst="rect">
            <a:avLst/>
          </a:prstGeom>
        </p:spPr>
        <p:txBody>
          <a:bodyPr wrap="square">
            <a:spAutoFit/>
          </a:bodyPr>
          <a:lstStyle/>
          <a:p>
            <a:r>
              <a:rPr lang="es-PE" sz="2000" dirty="0">
                <a:latin typeface="Arial" pitchFamily="34" charset="0"/>
                <a:cs typeface="Arial" pitchFamily="34" charset="0"/>
              </a:rPr>
              <a:t>Es necesario ampliar y profundizar en la reflexión sobre las relaciones entre las nociones de Paisaje Cultural y Patrimonio Cultural Inmaterial, en la medida que hay vasos comunicantes que las asemejan, y se observa en ellas un paralelismo como figuras patrimoniales.</a:t>
            </a:r>
            <a:endParaRPr lang="es-PE" sz="20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980728"/>
            <a:ext cx="4198965" cy="4800994"/>
          </a:xfrm>
          <a:prstGeom prst="rect">
            <a:avLst/>
          </a:prstGeom>
        </p:spPr>
      </p:pic>
    </p:spTree>
    <p:extLst>
      <p:ext uri="{BB962C8B-B14F-4D97-AF65-F5344CB8AC3E}">
        <p14:creationId xmlns:p14="http://schemas.microsoft.com/office/powerpoint/2010/main" val="3388898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764704"/>
            <a:ext cx="7632848" cy="892552"/>
          </a:xfrm>
          <a:prstGeom prst="rect">
            <a:avLst/>
          </a:prstGeom>
        </p:spPr>
        <p:txBody>
          <a:bodyPr wrap="square">
            <a:spAutoFit/>
          </a:bodyPr>
          <a:lstStyle/>
          <a:p>
            <a:pPr algn="ctr"/>
            <a:r>
              <a:rPr lang="es-PE" sz="2600" b="1" dirty="0">
                <a:solidFill>
                  <a:schemeClr val="tx2"/>
                </a:solidFill>
              </a:rPr>
              <a:t>3. Trayectoria de Turismo Cultural en América Latina</a:t>
            </a:r>
          </a:p>
        </p:txBody>
      </p:sp>
      <p:pic>
        <p:nvPicPr>
          <p:cNvPr id="3" name="Imagen 2"/>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Lst>
          </a:blip>
          <a:stretch>
            <a:fillRect/>
          </a:stretch>
        </p:blipFill>
        <p:spPr>
          <a:xfrm>
            <a:off x="1855191" y="1672063"/>
            <a:ext cx="6297714" cy="4170025"/>
          </a:xfrm>
          <a:prstGeom prst="rect">
            <a:avLst/>
          </a:prstGeom>
        </p:spPr>
      </p:pic>
      <p:sp>
        <p:nvSpPr>
          <p:cNvPr id="4" name="Rectángulo 3"/>
          <p:cNvSpPr/>
          <p:nvPr/>
        </p:nvSpPr>
        <p:spPr>
          <a:xfrm>
            <a:off x="1907704" y="5949280"/>
            <a:ext cx="5760640" cy="523220"/>
          </a:xfrm>
          <a:prstGeom prst="rect">
            <a:avLst/>
          </a:prstGeom>
        </p:spPr>
        <p:txBody>
          <a:bodyPr wrap="square">
            <a:spAutoFit/>
          </a:bodyPr>
          <a:lstStyle/>
          <a:p>
            <a:pPr algn="just"/>
            <a:r>
              <a:rPr lang="es-PE" sz="1400" dirty="0"/>
              <a:t>Carnaval de Negros y Blancos - COLOMBIA</a:t>
            </a:r>
          </a:p>
          <a:p>
            <a:pPr algn="just"/>
            <a:r>
              <a:rPr lang="es-PE" sz="1400" dirty="0"/>
              <a:t>Foto: Archivo UNESCO </a:t>
            </a:r>
            <a:r>
              <a:rPr lang="es-PE" sz="1400" dirty="0" err="1"/>
              <a:t>Photobank</a:t>
            </a:r>
            <a:r>
              <a:rPr lang="es-PE" sz="1400" dirty="0"/>
              <a:t>.</a:t>
            </a:r>
          </a:p>
        </p:txBody>
      </p:sp>
    </p:spTree>
    <p:extLst>
      <p:ext uri="{BB962C8B-B14F-4D97-AF65-F5344CB8AC3E}">
        <p14:creationId xmlns:p14="http://schemas.microsoft.com/office/powerpoint/2010/main" val="352254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9632" y="1052736"/>
            <a:ext cx="7488832" cy="5293757"/>
          </a:xfrm>
          <a:prstGeom prst="rect">
            <a:avLst/>
          </a:prstGeom>
        </p:spPr>
        <p:txBody>
          <a:bodyPr wrap="square">
            <a:spAutoFit/>
          </a:bodyPr>
          <a:lstStyle/>
          <a:p>
            <a:pPr algn="just"/>
            <a:r>
              <a:rPr lang="es-PE" sz="2000" dirty="0">
                <a:latin typeface="Arial" pitchFamily="34" charset="0"/>
                <a:cs typeface="Arial" pitchFamily="34" charset="0"/>
              </a:rPr>
              <a:t>El sector de turismo viene trabajando en los países de América Latina con anterioridad a la Convención 2003 de UNESCO con expresiones culturales que actualmente conforman los ámbitos del PCI. </a:t>
            </a:r>
          </a:p>
          <a:p>
            <a:pPr algn="just"/>
            <a:r>
              <a:rPr lang="es-PE" sz="2000" dirty="0"/>
              <a:t>De forma tal, que dentro de la actual distribución  ministerial de los Estados,  estas actividades son atendidas tanto por el sector cultura y el de turismo, aunque con ópticas a menudo diferentes.</a:t>
            </a:r>
          </a:p>
          <a:p>
            <a:pPr algn="just"/>
            <a:endParaRPr lang="es-PE" sz="2000" dirty="0"/>
          </a:p>
          <a:p>
            <a:pPr algn="just"/>
            <a:r>
              <a:rPr lang="es-PE" sz="2000" dirty="0">
                <a:latin typeface="Arial" pitchFamily="34" charset="0"/>
                <a:cs typeface="Arial" pitchFamily="34" charset="0"/>
              </a:rPr>
              <a:t>Hay una amplia relación entre turismo y cultura, y un trasfondo patrimonial muy importante en esta relación desde la Convención de 1972, a través de los reconocimientos a espacios arqueológicos.  </a:t>
            </a:r>
          </a:p>
          <a:p>
            <a:pPr algn="just"/>
            <a:endParaRPr lang="es-PE" sz="2000" dirty="0">
              <a:latin typeface="Arial" pitchFamily="34" charset="0"/>
              <a:cs typeface="Arial" pitchFamily="34" charset="0"/>
            </a:endParaRPr>
          </a:p>
          <a:p>
            <a:pPr algn="just"/>
            <a:r>
              <a:rPr lang="es-PE" sz="2000" dirty="0">
                <a:latin typeface="Arial" pitchFamily="34" charset="0"/>
                <a:cs typeface="Arial" pitchFamily="34" charset="0"/>
              </a:rPr>
              <a:t>Esto abrió una dimensión turística que ha subrayado y dado conocer a Latinoamérica en el mundo a través de una imagen que las relaciona especialmente con las culturas prehispánicas.</a:t>
            </a:r>
            <a:endParaRPr lang="es-PE" sz="2000" dirty="0"/>
          </a:p>
          <a:p>
            <a:endParaRPr lang="es-PE" dirty="0"/>
          </a:p>
        </p:txBody>
      </p:sp>
    </p:spTree>
    <p:extLst>
      <p:ext uri="{BB962C8B-B14F-4D97-AF65-F5344CB8AC3E}">
        <p14:creationId xmlns:p14="http://schemas.microsoft.com/office/powerpoint/2010/main" val="526530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9632" y="476672"/>
            <a:ext cx="7560840" cy="5940088"/>
          </a:xfrm>
          <a:prstGeom prst="rect">
            <a:avLst/>
          </a:prstGeom>
        </p:spPr>
        <p:txBody>
          <a:bodyPr wrap="square">
            <a:spAutoFit/>
          </a:bodyPr>
          <a:lstStyle/>
          <a:p>
            <a:pPr algn="just"/>
            <a:r>
              <a:rPr lang="es-PE" sz="2000" dirty="0">
                <a:latin typeface="Arial" pitchFamily="34" charset="0"/>
                <a:cs typeface="Arial" pitchFamily="34" charset="0"/>
              </a:rPr>
              <a:t>La designación de UNESCO de diversas ciudades de América Latina como “Ciudades Patrimonio” permitió que la lectura de los atractivos turísticos relacionados con la historia de la región se ampliara, destacando un conjunto de ciudades que tienen no sólo una rica tradición pre-hispánica sino también colonial y republicana.</a:t>
            </a:r>
          </a:p>
          <a:p>
            <a:pPr algn="just"/>
            <a:endParaRPr lang="es-PE" sz="2000" dirty="0"/>
          </a:p>
          <a:p>
            <a:pPr algn="just"/>
            <a:r>
              <a:rPr lang="es-PE" sz="2000" dirty="0">
                <a:latin typeface="Arial" pitchFamily="34" charset="0"/>
                <a:cs typeface="Arial" pitchFamily="34" charset="0"/>
              </a:rPr>
              <a:t>En los últimos años, las orientaciones y discursos vinculados a la promoción del desarrollo vienen teniendo experiencias que  correlacionan el turismo con las poblaciones indígenas, siendo el turismo una alternativa para mejorar la calidad de vida de estas poblaciones. </a:t>
            </a:r>
          </a:p>
          <a:p>
            <a:pPr algn="just"/>
            <a:endParaRPr lang="es-PE" sz="2000" dirty="0">
              <a:latin typeface="Arial" pitchFamily="34" charset="0"/>
              <a:cs typeface="Arial" pitchFamily="34" charset="0"/>
            </a:endParaRPr>
          </a:p>
          <a:p>
            <a:pPr algn="just"/>
            <a:r>
              <a:rPr lang="es-PE" sz="2000" dirty="0">
                <a:latin typeface="Arial" pitchFamily="34" charset="0"/>
                <a:cs typeface="Arial" pitchFamily="34" charset="0"/>
              </a:rPr>
              <a:t>Es importante destacar que hay una amplia expectativa en las comunidades y poblaciones indígenas respecto a la actividad turística, como una alternativa fundamental para mejorar sus condiciones de vida, y esta expectativa no se puede soslayar cuando se trabaja en PCI y cuando se seleccionan expresiones culturales para su reconocimiento nacional y mundial.</a:t>
            </a:r>
            <a:endParaRPr lang="es-PE" sz="2000" dirty="0"/>
          </a:p>
        </p:txBody>
      </p:sp>
    </p:spTree>
    <p:extLst>
      <p:ext uri="{BB962C8B-B14F-4D97-AF65-F5344CB8AC3E}">
        <p14:creationId xmlns:p14="http://schemas.microsoft.com/office/powerpoint/2010/main" val="1078877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764704"/>
            <a:ext cx="7632848" cy="892552"/>
          </a:xfrm>
          <a:prstGeom prst="rect">
            <a:avLst/>
          </a:prstGeom>
        </p:spPr>
        <p:txBody>
          <a:bodyPr wrap="square">
            <a:spAutoFit/>
          </a:bodyPr>
          <a:lstStyle/>
          <a:p>
            <a:pPr algn="ctr"/>
            <a:r>
              <a:rPr lang="es-PE" sz="2600" b="1" dirty="0">
                <a:solidFill>
                  <a:schemeClr val="tx2"/>
                </a:solidFill>
              </a:rPr>
              <a:t>3. PCI y Turismo Cultural: un diálogo en formación</a:t>
            </a:r>
          </a:p>
        </p:txBody>
      </p:sp>
      <p:pic>
        <p:nvPicPr>
          <p:cNvPr id="3" name="Imagen 2"/>
          <p:cNvPicPr>
            <a:picLocks noChangeAspect="1"/>
          </p:cNvPicPr>
          <p:nvPr/>
        </p:nvPicPr>
        <p:blipFill>
          <a:blip r:embed="rId2"/>
          <a:stretch>
            <a:fillRect/>
          </a:stretch>
        </p:blipFill>
        <p:spPr>
          <a:xfrm>
            <a:off x="2051720" y="1772816"/>
            <a:ext cx="6084335" cy="4029805"/>
          </a:xfrm>
          <a:prstGeom prst="rect">
            <a:avLst/>
          </a:prstGeom>
        </p:spPr>
      </p:pic>
      <p:sp>
        <p:nvSpPr>
          <p:cNvPr id="4" name="Rectángulo 3"/>
          <p:cNvSpPr/>
          <p:nvPr/>
        </p:nvSpPr>
        <p:spPr>
          <a:xfrm>
            <a:off x="1907704" y="5949280"/>
            <a:ext cx="5760640" cy="523220"/>
          </a:xfrm>
          <a:prstGeom prst="rect">
            <a:avLst/>
          </a:prstGeom>
        </p:spPr>
        <p:txBody>
          <a:bodyPr wrap="square">
            <a:spAutoFit/>
          </a:bodyPr>
          <a:lstStyle/>
          <a:p>
            <a:pPr algn="just"/>
            <a:r>
              <a:rPr lang="es-PE" sz="1400" dirty="0"/>
              <a:t>Oficio das </a:t>
            </a:r>
            <a:r>
              <a:rPr lang="es-PE" sz="1400" dirty="0" err="1"/>
              <a:t>Baianas</a:t>
            </a:r>
            <a:r>
              <a:rPr lang="es-PE" sz="1400" dirty="0"/>
              <a:t> de </a:t>
            </a:r>
            <a:r>
              <a:rPr lang="es-PE" sz="1400" dirty="0" err="1"/>
              <a:t>Acarajé</a:t>
            </a:r>
            <a:r>
              <a:rPr lang="es-PE" sz="1400" dirty="0"/>
              <a:t> - BRASIL</a:t>
            </a:r>
          </a:p>
          <a:p>
            <a:pPr algn="just"/>
            <a:r>
              <a:rPr lang="es-PE" sz="1400" dirty="0"/>
              <a:t>Foto: Archivo UNESCO </a:t>
            </a:r>
            <a:r>
              <a:rPr lang="es-PE" sz="1400" dirty="0" err="1"/>
              <a:t>Photobank</a:t>
            </a:r>
            <a:r>
              <a:rPr lang="es-PE" sz="1400" dirty="0"/>
              <a:t>.</a:t>
            </a:r>
          </a:p>
        </p:txBody>
      </p:sp>
    </p:spTree>
    <p:extLst>
      <p:ext uri="{BB962C8B-B14F-4D97-AF65-F5344CB8AC3E}">
        <p14:creationId xmlns:p14="http://schemas.microsoft.com/office/powerpoint/2010/main" val="3795284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5656" y="692696"/>
            <a:ext cx="7488832" cy="5940088"/>
          </a:xfrm>
          <a:prstGeom prst="rect">
            <a:avLst/>
          </a:prstGeom>
        </p:spPr>
        <p:txBody>
          <a:bodyPr wrap="square">
            <a:spAutoFit/>
          </a:bodyPr>
          <a:lstStyle/>
          <a:p>
            <a:pPr algn="just"/>
            <a:r>
              <a:rPr lang="es-PE" sz="2000" dirty="0">
                <a:latin typeface="Arial" pitchFamily="34" charset="0"/>
                <a:cs typeface="Arial" pitchFamily="34" charset="0"/>
              </a:rPr>
              <a:t>La historia de la actividad patrimonial y de la actividad turística se encuentran entrelazadas, el reconocimiento del patrimonio arqueológico de las culturas prehispánicas y su promoción turística de este patrimonio a la más amplia escala como imagen de América Latina hacia el mundo, han sido procesos indesligables. De este modo, la institucionalidad de patrimonio y del turismo han tenido un desarrollo paralelo y conjunto en muchos países de América Latina.</a:t>
            </a:r>
          </a:p>
          <a:p>
            <a:pPr algn="just"/>
            <a:endParaRPr lang="es-PE" sz="2000" dirty="0">
              <a:latin typeface="Arial" pitchFamily="34" charset="0"/>
              <a:cs typeface="Arial" pitchFamily="34" charset="0"/>
            </a:endParaRPr>
          </a:p>
          <a:p>
            <a:pPr algn="just"/>
            <a:r>
              <a:rPr lang="es-PE" sz="2000" dirty="0">
                <a:latin typeface="Arial" pitchFamily="34" charset="0"/>
                <a:cs typeface="Arial" pitchFamily="34" charset="0"/>
              </a:rPr>
              <a:t>Las políticas de cultura y de turismo se relacionan constantemente en la práctica pero hay déficit en la relación. Varias de las expresiones culturales que conforman el PCI reconocido en América Latina, tienen una dimensión comercial y turística evidente. Esto está llevando a plantear la necesidad de una mayor integración intersectorial. </a:t>
            </a:r>
          </a:p>
          <a:p>
            <a:pPr algn="just"/>
            <a:endParaRPr lang="es-PE" sz="2000" dirty="0">
              <a:latin typeface="Arial" pitchFamily="34" charset="0"/>
              <a:cs typeface="Arial" pitchFamily="34" charset="0"/>
            </a:endParaRPr>
          </a:p>
          <a:p>
            <a:pPr algn="just"/>
            <a:r>
              <a:rPr lang="es-PE" sz="2000" dirty="0">
                <a:latin typeface="Arial" pitchFamily="34" charset="0"/>
                <a:cs typeface="Arial" pitchFamily="34" charset="0"/>
              </a:rPr>
              <a:t>En algunos países los objetivos respecto al Patrimonio Cultural incluyen su promoción turística.</a:t>
            </a:r>
          </a:p>
          <a:p>
            <a:pPr algn="just"/>
            <a:endParaRPr lang="es-PE" sz="2000" dirty="0"/>
          </a:p>
        </p:txBody>
      </p:sp>
    </p:spTree>
    <p:extLst>
      <p:ext uri="{BB962C8B-B14F-4D97-AF65-F5344CB8AC3E}">
        <p14:creationId xmlns:p14="http://schemas.microsoft.com/office/powerpoint/2010/main" val="2184582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1340768"/>
            <a:ext cx="7560840" cy="4093428"/>
          </a:xfrm>
          <a:prstGeom prst="rect">
            <a:avLst/>
          </a:prstGeom>
        </p:spPr>
        <p:txBody>
          <a:bodyPr wrap="square">
            <a:spAutoFit/>
          </a:bodyPr>
          <a:lstStyle/>
          <a:p>
            <a:pPr algn="just"/>
            <a:r>
              <a:rPr lang="es-PE" sz="2000" b="1" dirty="0"/>
              <a:t>La Participación Comunitaria y ciudadanía</a:t>
            </a:r>
            <a:endParaRPr lang="es-ES" sz="2000" b="1" dirty="0"/>
          </a:p>
          <a:p>
            <a:pPr algn="just">
              <a:buFontTx/>
              <a:buNone/>
            </a:pPr>
            <a:endParaRPr lang="es-PE" sz="2000" dirty="0">
              <a:latin typeface="Arial" pitchFamily="34" charset="0"/>
              <a:cs typeface="Arial" pitchFamily="34" charset="0"/>
            </a:endParaRPr>
          </a:p>
          <a:p>
            <a:pPr algn="just">
              <a:buFontTx/>
              <a:buNone/>
            </a:pPr>
            <a:r>
              <a:rPr lang="es-PE" sz="2000" dirty="0">
                <a:latin typeface="Arial" pitchFamily="34" charset="0"/>
                <a:cs typeface="Arial" pitchFamily="34" charset="0"/>
              </a:rPr>
              <a:t>Es necesario centrarse en los procesos de participación, actuación y apropiación que los actores o portadores de la sociedad civil están realizando del patrimonio inmaterial. </a:t>
            </a:r>
          </a:p>
          <a:p>
            <a:pPr algn="just">
              <a:buFontTx/>
              <a:buNone/>
            </a:pPr>
            <a:endParaRPr lang="es-PE" sz="2000" dirty="0">
              <a:latin typeface="Arial" pitchFamily="34" charset="0"/>
              <a:cs typeface="Arial" pitchFamily="34" charset="0"/>
            </a:endParaRPr>
          </a:p>
          <a:p>
            <a:pPr algn="just">
              <a:buFontTx/>
              <a:buNone/>
            </a:pPr>
            <a:r>
              <a:rPr lang="es-PE" sz="2000" dirty="0">
                <a:latin typeface="Arial" pitchFamily="34" charset="0"/>
                <a:cs typeface="Arial" pitchFamily="34" charset="0"/>
              </a:rPr>
              <a:t>Dentro de estos procesos de apropiación, el turismo es un elemento potentísimo para resignificar, para crear nuevas tradiciones, y puede ser una herramienta de crecimiento económico, de desarrollo, dependiendo de las circunstancias específicas, históricas, culturales, desde la articulación con las instituciones, de cómo el Estado nación ha tratado a las distintas poblaciones en su proceso de construcción de ciudadanía.</a:t>
            </a:r>
            <a:endParaRPr lang="pt-BR" sz="2000" dirty="0">
              <a:latin typeface="Arial" pitchFamily="34" charset="0"/>
              <a:cs typeface="Arial" pitchFamily="34" charset="0"/>
            </a:endParaRPr>
          </a:p>
        </p:txBody>
      </p:sp>
    </p:spTree>
    <p:extLst>
      <p:ext uri="{BB962C8B-B14F-4D97-AF65-F5344CB8AC3E}">
        <p14:creationId xmlns:p14="http://schemas.microsoft.com/office/powerpoint/2010/main" val="3216490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3648" y="1340768"/>
            <a:ext cx="7200800" cy="4401205"/>
          </a:xfrm>
          <a:prstGeom prst="rect">
            <a:avLst/>
          </a:prstGeom>
        </p:spPr>
        <p:txBody>
          <a:bodyPr wrap="square">
            <a:spAutoFit/>
          </a:bodyPr>
          <a:lstStyle/>
          <a:p>
            <a:r>
              <a:rPr lang="es-PE" sz="2000" b="1" dirty="0"/>
              <a:t>El contexto político y social</a:t>
            </a:r>
            <a:endParaRPr lang="es-ES" sz="2000" b="1" dirty="0"/>
          </a:p>
          <a:p>
            <a:endParaRPr lang="es-PE" sz="2000" dirty="0">
              <a:latin typeface="Arial" pitchFamily="34" charset="0"/>
              <a:cs typeface="Arial" pitchFamily="34" charset="0"/>
            </a:endParaRPr>
          </a:p>
          <a:p>
            <a:pPr algn="just"/>
            <a:r>
              <a:rPr lang="es-PE" sz="2000" dirty="0">
                <a:latin typeface="Arial" pitchFamily="34" charset="0"/>
                <a:cs typeface="Arial" pitchFamily="34" charset="0"/>
              </a:rPr>
              <a:t>Tanto entre los promotores del turismo sustentable como entre quienes están dedicados a la actividad respecto al Patrimonio Inmaterial, se considera necesario observar las condiciones reales de las poblaciones que se integran estos procesos. </a:t>
            </a:r>
          </a:p>
          <a:p>
            <a:pPr algn="just"/>
            <a:endParaRPr lang="es-PE" sz="2000" dirty="0">
              <a:latin typeface="Arial" pitchFamily="34" charset="0"/>
              <a:cs typeface="Arial" pitchFamily="34" charset="0"/>
            </a:endParaRPr>
          </a:p>
          <a:p>
            <a:pPr algn="just"/>
            <a:r>
              <a:rPr lang="es-PE" sz="2000" dirty="0">
                <a:latin typeface="Arial" pitchFamily="34" charset="0"/>
                <a:cs typeface="Arial" pitchFamily="34" charset="0"/>
              </a:rPr>
              <a:t>No se puede desligar la situación política y económica de pobreza, desigualdad  y exclusión que viven estos colectivos, y la cuestión del Patrimonio Inmaterial que portan, que trasmiten, que recrean, que inventan, </a:t>
            </a:r>
            <a:r>
              <a:rPr lang="es-PE" sz="2000" dirty="0" err="1">
                <a:latin typeface="Arial" pitchFamily="34" charset="0"/>
                <a:cs typeface="Arial" pitchFamily="34" charset="0"/>
              </a:rPr>
              <a:t>etc</a:t>
            </a:r>
            <a:r>
              <a:rPr lang="es-PE" sz="2000" dirty="0">
                <a:latin typeface="Arial" pitchFamily="34" charset="0"/>
                <a:cs typeface="Arial" pitchFamily="34" charset="0"/>
              </a:rPr>
              <a:t>, condiciones que en el turismo  sostenible se consideran desde en una óptica orientada al desarrollo. </a:t>
            </a:r>
            <a:endParaRPr lang="es-PE" sz="2000" dirty="0"/>
          </a:p>
        </p:txBody>
      </p:sp>
    </p:spTree>
    <p:extLst>
      <p:ext uri="{BB962C8B-B14F-4D97-AF65-F5344CB8AC3E}">
        <p14:creationId xmlns:p14="http://schemas.microsoft.com/office/powerpoint/2010/main" val="2632556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75062" y="674310"/>
            <a:ext cx="7200800" cy="954107"/>
          </a:xfrm>
          <a:prstGeom prst="rect">
            <a:avLst/>
          </a:prstGeom>
          <a:noFill/>
        </p:spPr>
        <p:txBody>
          <a:bodyPr wrap="square" rtlCol="0">
            <a:spAutoFit/>
          </a:bodyPr>
          <a:lstStyle/>
          <a:p>
            <a:r>
              <a:rPr lang="es-PE" sz="2000" dirty="0"/>
              <a:t>Visto desde el PCI, hay diferencias de enfoque con el turismo</a:t>
            </a:r>
            <a:r>
              <a:rPr lang="es-PE" dirty="0"/>
              <a:t>:</a:t>
            </a:r>
          </a:p>
          <a:p>
            <a:endParaRPr lang="es-PE" dirty="0"/>
          </a:p>
          <a:p>
            <a:endParaRPr lang="es-PE" dirty="0"/>
          </a:p>
        </p:txBody>
      </p:sp>
      <p:sp>
        <p:nvSpPr>
          <p:cNvPr id="3" name="3 Marcador de texto"/>
          <p:cNvSpPr txBox="1">
            <a:spLocks/>
          </p:cNvSpPr>
          <p:nvPr/>
        </p:nvSpPr>
        <p:spPr>
          <a:xfrm>
            <a:off x="2483768" y="1628417"/>
            <a:ext cx="1357290" cy="6397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buFont typeface="Arial" pitchFamily="34" charset="0"/>
              <a:buNone/>
            </a:pPr>
            <a:r>
              <a:rPr lang="es-PE" sz="2800" dirty="0">
                <a:latin typeface="Arial" pitchFamily="34" charset="0"/>
                <a:cs typeface="Arial" pitchFamily="34" charset="0"/>
              </a:rPr>
              <a:t>    PCI</a:t>
            </a:r>
          </a:p>
        </p:txBody>
      </p:sp>
      <p:sp>
        <p:nvSpPr>
          <p:cNvPr id="4" name="4 Marcador de texto"/>
          <p:cNvSpPr txBox="1">
            <a:spLocks/>
          </p:cNvSpPr>
          <p:nvPr/>
        </p:nvSpPr>
        <p:spPr>
          <a:xfrm>
            <a:off x="6084168" y="1628417"/>
            <a:ext cx="2184419" cy="6397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buFont typeface="Arial" pitchFamily="34" charset="0"/>
              <a:buNone/>
            </a:pPr>
            <a:r>
              <a:rPr lang="es-PE" sz="2800" dirty="0">
                <a:latin typeface="Arial" pitchFamily="34" charset="0"/>
                <a:cs typeface="Arial" pitchFamily="34" charset="0"/>
              </a:rPr>
              <a:t>TURISMO</a:t>
            </a:r>
          </a:p>
        </p:txBody>
      </p:sp>
      <p:sp>
        <p:nvSpPr>
          <p:cNvPr id="5" name="2 Marcador de contenido"/>
          <p:cNvSpPr txBox="1">
            <a:spLocks/>
          </p:cNvSpPr>
          <p:nvPr/>
        </p:nvSpPr>
        <p:spPr>
          <a:xfrm>
            <a:off x="1475062" y="2602070"/>
            <a:ext cx="3374702" cy="25995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s-PE" sz="2000" dirty="0">
                <a:latin typeface="Arial" pitchFamily="34" charset="0"/>
                <a:cs typeface="Arial" pitchFamily="34" charset="0"/>
              </a:rPr>
              <a:t>Énfasis en la Comunidad</a:t>
            </a:r>
          </a:p>
          <a:p>
            <a:pPr fontAlgn="auto">
              <a:spcAft>
                <a:spcPts val="0"/>
              </a:spcAft>
            </a:pPr>
            <a:r>
              <a:rPr lang="es-PE" sz="2000" dirty="0">
                <a:latin typeface="Arial" pitchFamily="34" charset="0"/>
                <a:cs typeface="Arial" pitchFamily="34" charset="0"/>
              </a:rPr>
              <a:t>Visibilidad de los procesos sociales </a:t>
            </a:r>
          </a:p>
          <a:p>
            <a:pPr fontAlgn="auto">
              <a:spcAft>
                <a:spcPts val="0"/>
              </a:spcAft>
            </a:pPr>
            <a:r>
              <a:rPr lang="es-PE" sz="2000" dirty="0">
                <a:latin typeface="Arial" pitchFamily="34" charset="0"/>
                <a:cs typeface="Arial" pitchFamily="34" charset="0"/>
              </a:rPr>
              <a:t>Énfasis en la identidad </a:t>
            </a:r>
          </a:p>
          <a:p>
            <a:pPr fontAlgn="auto">
              <a:spcAft>
                <a:spcPts val="0"/>
              </a:spcAft>
            </a:pPr>
            <a:r>
              <a:rPr lang="es-PE" sz="2000" dirty="0">
                <a:latin typeface="Arial" pitchFamily="34" charset="0"/>
                <a:cs typeface="Arial" pitchFamily="34" charset="0"/>
              </a:rPr>
              <a:t>La relación con el territorio es en función de usos sociales</a:t>
            </a:r>
          </a:p>
        </p:txBody>
      </p:sp>
      <p:sp>
        <p:nvSpPr>
          <p:cNvPr id="6" name="5 Marcador de contenido"/>
          <p:cNvSpPr txBox="1">
            <a:spLocks/>
          </p:cNvSpPr>
          <p:nvPr/>
        </p:nvSpPr>
        <p:spPr>
          <a:xfrm>
            <a:off x="5220072" y="2504251"/>
            <a:ext cx="3756055" cy="279520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s-PE" sz="2000" dirty="0">
                <a:latin typeface="Arial" pitchFamily="34" charset="0"/>
                <a:cs typeface="Arial" pitchFamily="34" charset="0"/>
              </a:rPr>
              <a:t>Énfasis en el individuo</a:t>
            </a:r>
          </a:p>
          <a:p>
            <a:pPr fontAlgn="auto">
              <a:spcAft>
                <a:spcPts val="0"/>
              </a:spcAft>
            </a:pPr>
            <a:r>
              <a:rPr lang="es-PE" sz="2000" dirty="0">
                <a:latin typeface="Arial" pitchFamily="34" charset="0"/>
                <a:cs typeface="Arial" pitchFamily="34" charset="0"/>
              </a:rPr>
              <a:t>Visibilidad del producto en relación al mercado</a:t>
            </a:r>
          </a:p>
          <a:p>
            <a:pPr fontAlgn="auto">
              <a:spcAft>
                <a:spcPts val="0"/>
              </a:spcAft>
            </a:pPr>
            <a:r>
              <a:rPr lang="es-PE" sz="2000" dirty="0">
                <a:latin typeface="Arial" pitchFamily="34" charset="0"/>
                <a:cs typeface="Arial" pitchFamily="34" charset="0"/>
              </a:rPr>
              <a:t>Énfasis en el valor frente al “otro”</a:t>
            </a:r>
          </a:p>
          <a:p>
            <a:pPr fontAlgn="auto">
              <a:spcAft>
                <a:spcPts val="0"/>
              </a:spcAft>
            </a:pPr>
            <a:r>
              <a:rPr lang="es-PE" sz="2000" dirty="0">
                <a:latin typeface="Arial" pitchFamily="34" charset="0"/>
                <a:cs typeface="Arial" pitchFamily="34" charset="0"/>
              </a:rPr>
              <a:t>La relación con el territorio es a partir del término “denominación de origen” </a:t>
            </a:r>
          </a:p>
        </p:txBody>
      </p:sp>
    </p:spTree>
    <p:extLst>
      <p:ext uri="{BB962C8B-B14F-4D97-AF65-F5344CB8AC3E}">
        <p14:creationId xmlns:p14="http://schemas.microsoft.com/office/powerpoint/2010/main" val="2810647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764704"/>
            <a:ext cx="7632848" cy="1354217"/>
          </a:xfrm>
          <a:prstGeom prst="rect">
            <a:avLst/>
          </a:prstGeom>
        </p:spPr>
        <p:txBody>
          <a:bodyPr wrap="square">
            <a:spAutoFit/>
          </a:bodyPr>
          <a:lstStyle/>
          <a:p>
            <a:pPr algn="ctr" eaLnBrk="1" hangingPunct="1"/>
            <a:r>
              <a:rPr lang="es-PE" sz="2600" b="1" dirty="0">
                <a:solidFill>
                  <a:schemeClr val="accent1">
                    <a:lumMod val="75000"/>
                  </a:schemeClr>
                </a:solidFill>
              </a:rPr>
              <a:t>3. </a:t>
            </a:r>
            <a:r>
              <a:rPr lang="es-PE" altLang="es-PE" sz="2800" b="1" dirty="0">
                <a:solidFill>
                  <a:schemeClr val="accent1">
                    <a:lumMod val="75000"/>
                  </a:schemeClr>
                </a:solidFill>
              </a:rPr>
              <a:t>Conclusiones y recomendaciones para el abordaje del Turismo y el PCI</a:t>
            </a:r>
          </a:p>
          <a:p>
            <a:pPr algn="ctr"/>
            <a:endParaRPr lang="es-PE" sz="2600" b="1" dirty="0">
              <a:solidFill>
                <a:schemeClr val="tx2"/>
              </a:solidFill>
            </a:endParaRPr>
          </a:p>
        </p:txBody>
      </p:sp>
      <p:pic>
        <p:nvPicPr>
          <p:cNvPr id="3" name="2 Imagen" descr="foto 12.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863973" y="1844824"/>
            <a:ext cx="6280150" cy="416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3225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187624" y="1052736"/>
            <a:ext cx="7705897" cy="4678204"/>
          </a:xfrm>
          <a:prstGeom prst="rect">
            <a:avLst/>
          </a:prstGeom>
          <a:noFill/>
        </p:spPr>
        <p:txBody>
          <a:bodyPr wrap="square" rtlCol="0">
            <a:spAutoFit/>
          </a:bodyPr>
          <a:lstStyle/>
          <a:p>
            <a:pPr algn="just"/>
            <a:endParaRPr lang="es-PE" sz="2000" u="sng" dirty="0"/>
          </a:p>
          <a:p>
            <a:pPr algn="just"/>
            <a:r>
              <a:rPr lang="es-PE" sz="2000" dirty="0"/>
              <a:t>Cada uno de estos conceptos o corpus conceptual tienen una historia que los relaciona.</a:t>
            </a:r>
          </a:p>
          <a:p>
            <a:pPr algn="just"/>
            <a:endParaRPr lang="es-PE" sz="2000" dirty="0"/>
          </a:p>
          <a:p>
            <a:pPr algn="just"/>
            <a:r>
              <a:rPr lang="es-PE" sz="2000" dirty="0"/>
              <a:t>El </a:t>
            </a:r>
            <a:r>
              <a:rPr lang="es-PE" sz="2000" b="1" dirty="0"/>
              <a:t>Turismo Cultural </a:t>
            </a:r>
            <a:r>
              <a:rPr lang="es-PE" sz="2000" dirty="0"/>
              <a:t>surge desde preocupaciones de la UNESCO sobre la protección de bienes culturales en la post-guerra europea (Convención de 1954) y se amplía y fortalece con el concepto de Patrimonio Mundial.</a:t>
            </a:r>
          </a:p>
          <a:p>
            <a:pPr algn="just"/>
            <a:endParaRPr lang="es-PE" sz="2000" dirty="0"/>
          </a:p>
          <a:p>
            <a:pPr algn="just"/>
            <a:r>
              <a:rPr lang="es-PE" sz="2000" dirty="0"/>
              <a:t>El </a:t>
            </a:r>
            <a:r>
              <a:rPr lang="es-PE" sz="2000" b="1" dirty="0"/>
              <a:t>Turismo Cultural </a:t>
            </a:r>
            <a:r>
              <a:rPr lang="es-PE" sz="2000" dirty="0"/>
              <a:t>surge como una idea de conservar los monumentos históricos ante el surgimiento del turismo en masa. Estaba ligado a las concepciones imperantes sobre el desarrollo y experimenta también una evolución que sobrepasa la dimensión económica y se amplía hacia la dimensión sociocultural.</a:t>
            </a:r>
          </a:p>
          <a:p>
            <a:pPr algn="ctr"/>
            <a:endParaRPr lang="es-PE" dirty="0"/>
          </a:p>
        </p:txBody>
      </p:sp>
    </p:spTree>
    <p:extLst>
      <p:ext uri="{BB962C8B-B14F-4D97-AF65-F5344CB8AC3E}">
        <p14:creationId xmlns:p14="http://schemas.microsoft.com/office/powerpoint/2010/main" val="35399917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692696"/>
            <a:ext cx="7776864" cy="5509200"/>
          </a:xfrm>
          <a:prstGeom prst="rect">
            <a:avLst/>
          </a:prstGeom>
        </p:spPr>
        <p:txBody>
          <a:bodyPr wrap="square">
            <a:spAutoFit/>
          </a:bodyPr>
          <a:lstStyle/>
          <a:p>
            <a:pPr algn="ctr"/>
            <a:r>
              <a:rPr lang="es-ES" altLang="es-PE" sz="2000" dirty="0">
                <a:solidFill>
                  <a:schemeClr val="accent1">
                    <a:lumMod val="75000"/>
                  </a:schemeClr>
                </a:solidFill>
              </a:rPr>
              <a:t>Las conclusiones presentadas, son parte del Encuentro Internacional  “Uso y Gestión Turística del Patrimonio Cultural de las poblaciones indígenas de América Latina” realizado en Cusco, en diciembre del 2012.</a:t>
            </a:r>
          </a:p>
          <a:p>
            <a:pPr algn="just"/>
            <a:endParaRPr lang="es-ES" altLang="es-PE" sz="2000" dirty="0">
              <a:solidFill>
                <a:schemeClr val="accent1">
                  <a:lumMod val="75000"/>
                </a:schemeClr>
              </a:solidFill>
            </a:endParaRPr>
          </a:p>
          <a:p>
            <a:pPr algn="just" eaLnBrk="1" hangingPunct="1">
              <a:lnSpc>
                <a:spcPct val="80000"/>
              </a:lnSpc>
              <a:buFontTx/>
              <a:buNone/>
            </a:pPr>
            <a:r>
              <a:rPr lang="es-PE" altLang="es-PE" sz="2000" b="1" dirty="0">
                <a:latin typeface="Arial" panose="020B0604020202020204" pitchFamily="34" charset="0"/>
                <a:cs typeface="Arial" panose="020B0604020202020204" pitchFamily="34" charset="0"/>
              </a:rPr>
              <a:t>Patrimonio Inmaterial, actores y política</a:t>
            </a:r>
          </a:p>
          <a:p>
            <a:pPr algn="just" eaLnBrk="1" hangingPunct="1">
              <a:lnSpc>
                <a:spcPct val="80000"/>
              </a:lnSpc>
              <a:buFontTx/>
              <a:buNone/>
            </a:pPr>
            <a:endParaRPr lang="es-PE" altLang="es-PE" sz="2000" b="1" dirty="0">
              <a:latin typeface="Arial" panose="020B0604020202020204" pitchFamily="34" charset="0"/>
              <a:cs typeface="Arial" panose="020B0604020202020204" pitchFamily="34" charset="0"/>
            </a:endParaRPr>
          </a:p>
          <a:p>
            <a:pPr algn="just" eaLnBrk="1" hangingPunct="1">
              <a:buFontTx/>
              <a:buNone/>
            </a:pPr>
            <a:r>
              <a:rPr lang="es-PE" altLang="es-PE" sz="2000" dirty="0">
                <a:latin typeface="Arial" panose="020B0604020202020204" pitchFamily="34" charset="0"/>
                <a:cs typeface="Arial" panose="020B0604020202020204" pitchFamily="34" charset="0"/>
              </a:rPr>
              <a:t>1.- Los procesos de </a:t>
            </a:r>
            <a:r>
              <a:rPr lang="es-PE" altLang="es-PE" sz="2000" dirty="0" err="1">
                <a:latin typeface="Arial" panose="020B0604020202020204" pitchFamily="34" charset="0"/>
                <a:cs typeface="Arial" panose="020B0604020202020204" pitchFamily="34" charset="0"/>
              </a:rPr>
              <a:t>patrimonialización</a:t>
            </a:r>
            <a:r>
              <a:rPr lang="es-PE" altLang="es-PE" sz="2000" dirty="0">
                <a:latin typeface="Arial" panose="020B0604020202020204" pitchFamily="34" charset="0"/>
                <a:cs typeface="Arial" panose="020B0604020202020204" pitchFamily="34" charset="0"/>
              </a:rPr>
              <a:t> surgen de una relación compleja entre diversos actores, entre los cuales se encuentra el Estado, el medio académico, y sobre todo las comunidades portadores, que deben ser protagonistas de los procesos de </a:t>
            </a:r>
            <a:r>
              <a:rPr lang="es-PE" altLang="es-PE" sz="2000" dirty="0" err="1">
                <a:latin typeface="Arial" panose="020B0604020202020204" pitchFamily="34" charset="0"/>
                <a:cs typeface="Arial" panose="020B0604020202020204" pitchFamily="34" charset="0"/>
              </a:rPr>
              <a:t>patrimonialización</a:t>
            </a:r>
            <a:r>
              <a:rPr lang="es-PE" altLang="es-PE" sz="2000" dirty="0">
                <a:latin typeface="Arial" panose="020B0604020202020204" pitchFamily="34" charset="0"/>
                <a:cs typeface="Arial" panose="020B0604020202020204" pitchFamily="34" charset="0"/>
              </a:rPr>
              <a:t>. </a:t>
            </a:r>
          </a:p>
          <a:p>
            <a:pPr algn="just" eaLnBrk="1" hangingPunct="1">
              <a:buFontTx/>
              <a:buNone/>
            </a:pPr>
            <a:r>
              <a:rPr lang="es-PE" altLang="es-PE" sz="2000" dirty="0">
                <a:latin typeface="Arial" panose="020B0604020202020204" pitchFamily="34" charset="0"/>
                <a:cs typeface="Arial" panose="020B0604020202020204" pitchFamily="34" charset="0"/>
              </a:rPr>
              <a:t>	</a:t>
            </a:r>
          </a:p>
          <a:p>
            <a:pPr algn="just" eaLnBrk="1" hangingPunct="1">
              <a:buFontTx/>
              <a:buNone/>
            </a:pPr>
            <a:r>
              <a:rPr lang="es-PE" altLang="es-PE" sz="2000" dirty="0">
                <a:latin typeface="Arial" panose="020B0604020202020204" pitchFamily="34" charset="0"/>
                <a:cs typeface="Arial" panose="020B0604020202020204" pitchFamily="34" charset="0"/>
              </a:rPr>
              <a:t>La </a:t>
            </a:r>
            <a:r>
              <a:rPr lang="es-PE" altLang="es-PE" sz="2000" dirty="0" err="1">
                <a:latin typeface="Arial" panose="020B0604020202020204" pitchFamily="34" charset="0"/>
                <a:cs typeface="Arial" panose="020B0604020202020204" pitchFamily="34" charset="0"/>
              </a:rPr>
              <a:t>patrimonialización</a:t>
            </a:r>
            <a:r>
              <a:rPr lang="es-PE" altLang="es-PE" sz="2000" dirty="0">
                <a:latin typeface="Arial" panose="020B0604020202020204" pitchFamily="34" charset="0"/>
                <a:cs typeface="Arial" panose="020B0604020202020204" pitchFamily="34" charset="0"/>
              </a:rPr>
              <a:t> como tal se encuentra en el campo </a:t>
            </a:r>
            <a:r>
              <a:rPr lang="es-PE" altLang="es-PE" sz="2000" dirty="0" err="1">
                <a:latin typeface="Arial" panose="020B0604020202020204" pitchFamily="34" charset="0"/>
                <a:cs typeface="Arial" panose="020B0604020202020204" pitchFamily="34" charset="0"/>
              </a:rPr>
              <a:t>politico</a:t>
            </a:r>
            <a:r>
              <a:rPr lang="es-PE" altLang="es-PE" sz="2000" dirty="0">
                <a:latin typeface="Arial" panose="020B0604020202020204" pitchFamily="34" charset="0"/>
                <a:cs typeface="Arial" panose="020B0604020202020204" pitchFamily="34" charset="0"/>
              </a:rPr>
              <a:t>, respalda procesos de adjudicación de valor de expresiones culturales producto de un consenso entre los diversos actores mencionados. </a:t>
            </a:r>
            <a:endParaRPr lang="es-ES" sz="2000" dirty="0"/>
          </a:p>
          <a:p>
            <a:pPr algn="just"/>
            <a:endParaRPr lang="es-PE" sz="2000" dirty="0"/>
          </a:p>
        </p:txBody>
      </p:sp>
    </p:spTree>
    <p:extLst>
      <p:ext uri="{BB962C8B-B14F-4D97-AF65-F5344CB8AC3E}">
        <p14:creationId xmlns:p14="http://schemas.microsoft.com/office/powerpoint/2010/main" val="34720607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259632" y="620688"/>
            <a:ext cx="7560840" cy="60486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auto">
              <a:spcAft>
                <a:spcPts val="0"/>
              </a:spcAft>
              <a:buFontTx/>
              <a:buNone/>
            </a:pPr>
            <a:r>
              <a:rPr lang="es-PE" altLang="es-PE" sz="2000" b="1" dirty="0">
                <a:latin typeface="Arial" panose="020B0604020202020204" pitchFamily="34" charset="0"/>
                <a:cs typeface="Arial" panose="020B0604020202020204" pitchFamily="34" charset="0"/>
              </a:rPr>
              <a:t>Implementación de Políticas de Patrimonio Inmaterial en América  Latina </a:t>
            </a:r>
          </a:p>
          <a:p>
            <a:pPr marL="0" indent="0" algn="just" fontAlgn="auto">
              <a:spcAft>
                <a:spcPts val="0"/>
              </a:spcAft>
              <a:buFontTx/>
              <a:buNone/>
            </a:pPr>
            <a:endParaRPr lang="es-PE" altLang="es-PE" sz="2000" dirty="0">
              <a:latin typeface="Arial" panose="020B0604020202020204" pitchFamily="34" charset="0"/>
              <a:cs typeface="Arial" panose="020B0604020202020204" pitchFamily="34" charset="0"/>
            </a:endParaRPr>
          </a:p>
          <a:p>
            <a:pPr marL="0" indent="0" algn="just" fontAlgn="auto">
              <a:spcAft>
                <a:spcPts val="0"/>
              </a:spcAft>
              <a:buFontTx/>
              <a:buNone/>
            </a:pPr>
            <a:r>
              <a:rPr lang="es-PE" altLang="es-PE" sz="2000" dirty="0">
                <a:latin typeface="Arial" panose="020B0604020202020204" pitchFamily="34" charset="0"/>
                <a:cs typeface="Arial" panose="020B0604020202020204" pitchFamily="34" charset="0"/>
              </a:rPr>
              <a:t>2.- Las formas como se están implementando las políticas respecto al PCI, son muy diferenciadas entre los países, mientras que en unos puede haber una mayor hegemonía del Estado en este proceso, en otros es la sociedad civil y sus organizaciones, o el medio académico, el que va pautando y definiendo la naturaleza del patrimonio inmaterial que debe ser reconocido o visibilizado. </a:t>
            </a:r>
          </a:p>
          <a:p>
            <a:pPr marL="0" indent="0" algn="just" fontAlgn="auto">
              <a:spcAft>
                <a:spcPts val="0"/>
              </a:spcAft>
              <a:buFontTx/>
              <a:buNone/>
            </a:pPr>
            <a:endParaRPr lang="es-PE" altLang="es-PE" sz="2000" dirty="0">
              <a:latin typeface="Arial" panose="020B0604020202020204" pitchFamily="34" charset="0"/>
              <a:cs typeface="Arial" panose="020B0604020202020204" pitchFamily="34" charset="0"/>
            </a:endParaRPr>
          </a:p>
          <a:p>
            <a:pPr marL="0" indent="0" algn="just" fontAlgn="auto">
              <a:spcAft>
                <a:spcPts val="0"/>
              </a:spcAft>
              <a:buFontTx/>
              <a:buNone/>
            </a:pPr>
            <a:r>
              <a:rPr lang="es-PE" altLang="es-PE" sz="2000" dirty="0">
                <a:latin typeface="Arial" panose="020B0604020202020204" pitchFamily="34" charset="0"/>
                <a:cs typeface="Arial" panose="020B0604020202020204" pitchFamily="34" charset="0"/>
              </a:rPr>
              <a:t>En dichos procesos diferenciados también se manifiestan los diversos procesos de ciudadanía e </a:t>
            </a:r>
            <a:r>
              <a:rPr lang="es-PE" altLang="es-PE" sz="2000" dirty="0" err="1">
                <a:latin typeface="Arial" panose="020B0604020202020204" pitchFamily="34" charset="0"/>
                <a:cs typeface="Arial" panose="020B0604020202020204" pitchFamily="34" charset="0"/>
              </a:rPr>
              <a:t>inclusividad</a:t>
            </a:r>
            <a:r>
              <a:rPr lang="es-PE" altLang="es-PE" sz="2000" dirty="0">
                <a:latin typeface="Arial" panose="020B0604020202020204" pitchFamily="34" charset="0"/>
                <a:cs typeface="Arial" panose="020B0604020202020204" pitchFamily="34" charset="0"/>
              </a:rPr>
              <a:t> institucional que están en la base de la participación de las comunidades y poblaciones. </a:t>
            </a:r>
          </a:p>
          <a:p>
            <a:pPr marL="0" indent="0" algn="just" fontAlgn="auto">
              <a:spcAft>
                <a:spcPts val="0"/>
              </a:spcAft>
              <a:buFontTx/>
              <a:buNone/>
            </a:pPr>
            <a:endParaRPr lang="es-PE" altLang="es-PE" sz="2000" dirty="0">
              <a:latin typeface="Arial" panose="020B0604020202020204" pitchFamily="34" charset="0"/>
              <a:cs typeface="Arial" panose="020B0604020202020204" pitchFamily="34" charset="0"/>
            </a:endParaRPr>
          </a:p>
          <a:p>
            <a:pPr marL="0" indent="0" algn="just" fontAlgn="auto">
              <a:spcAft>
                <a:spcPts val="0"/>
              </a:spcAft>
              <a:buFontTx/>
              <a:buNone/>
            </a:pPr>
            <a:r>
              <a:rPr lang="es-PE" altLang="es-PE" sz="2000" dirty="0">
                <a:latin typeface="Arial" panose="020B0604020202020204" pitchFamily="34" charset="0"/>
                <a:cs typeface="Arial" panose="020B0604020202020204" pitchFamily="34" charset="0"/>
              </a:rPr>
              <a:t>Se debe tener en cuenta  que el grado de participación de las comunidades es un punto crítico de los mismos. </a:t>
            </a:r>
          </a:p>
        </p:txBody>
      </p:sp>
    </p:spTree>
    <p:extLst>
      <p:ext uri="{BB962C8B-B14F-4D97-AF65-F5344CB8AC3E}">
        <p14:creationId xmlns:p14="http://schemas.microsoft.com/office/powerpoint/2010/main" val="1266807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1043608" y="602122"/>
            <a:ext cx="7776864" cy="5851214"/>
          </a:xfrm>
        </p:spPr>
        <p:txBody>
          <a:bodyPr/>
          <a:lstStyle/>
          <a:p>
            <a:pPr algn="just" eaLnBrk="1" hangingPunct="1">
              <a:buFontTx/>
              <a:buNone/>
            </a:pPr>
            <a:r>
              <a:rPr lang="es-ES" altLang="es-PE" sz="2000" dirty="0">
                <a:latin typeface="Arial" panose="020B0604020202020204" pitchFamily="34" charset="0"/>
                <a:cs typeface="Arial" panose="020B0604020202020204" pitchFamily="34" charset="0"/>
              </a:rPr>
              <a:t>	Patrimonio Inmaterial e Inventarios</a:t>
            </a:r>
          </a:p>
          <a:p>
            <a:pPr algn="just" eaLnBrk="1" hangingPunct="1">
              <a:buFontTx/>
              <a:buNone/>
            </a:pPr>
            <a:endParaRPr lang="es-ES" altLang="es-PE" sz="2000" dirty="0">
              <a:latin typeface="Arial" panose="020B0604020202020204" pitchFamily="34" charset="0"/>
              <a:cs typeface="Arial" panose="020B0604020202020204" pitchFamily="34" charset="0"/>
            </a:endParaRPr>
          </a:p>
          <a:p>
            <a:pPr algn="just" eaLnBrk="1" hangingPunct="1">
              <a:buFontTx/>
              <a:buNone/>
            </a:pPr>
            <a:r>
              <a:rPr lang="es-ES" altLang="es-PE" sz="2000" dirty="0">
                <a:latin typeface="Arial" panose="020B0604020202020204" pitchFamily="34" charset="0"/>
                <a:cs typeface="Arial" panose="020B0604020202020204" pitchFamily="34" charset="0"/>
              </a:rPr>
              <a:t>	3.- Las políticas de </a:t>
            </a:r>
            <a:r>
              <a:rPr lang="es-ES" altLang="es-PE" sz="2000" dirty="0" err="1">
                <a:latin typeface="Arial" panose="020B0604020202020204" pitchFamily="34" charset="0"/>
                <a:cs typeface="Arial" panose="020B0604020202020204" pitchFamily="34" charset="0"/>
              </a:rPr>
              <a:t>patrimonialización</a:t>
            </a:r>
            <a:r>
              <a:rPr lang="es-ES" altLang="es-PE" sz="2000" dirty="0">
                <a:latin typeface="Arial" panose="020B0604020202020204" pitchFamily="34" charset="0"/>
                <a:cs typeface="Arial" panose="020B0604020202020204" pitchFamily="34" charset="0"/>
              </a:rPr>
              <a:t> tienden a simplificarse como una tarea exclusiva de elaboración de inventarios, habiendo en la práctica una gran variedad de políticas en los procesos de </a:t>
            </a:r>
            <a:r>
              <a:rPr lang="es-ES" altLang="es-PE" sz="2000" dirty="0" err="1">
                <a:latin typeface="Arial" panose="020B0604020202020204" pitchFamily="34" charset="0"/>
                <a:cs typeface="Arial" panose="020B0604020202020204" pitchFamily="34" charset="0"/>
              </a:rPr>
              <a:t>patrimonialización</a:t>
            </a:r>
            <a:r>
              <a:rPr lang="es-ES" altLang="es-PE" sz="2000" dirty="0">
                <a:latin typeface="Arial" panose="020B0604020202020204" pitchFamily="34" charset="0"/>
                <a:cs typeface="Arial" panose="020B0604020202020204" pitchFamily="34" charset="0"/>
              </a:rPr>
              <a:t>. </a:t>
            </a:r>
          </a:p>
          <a:p>
            <a:pPr algn="just" eaLnBrk="1" hangingPunct="1">
              <a:buFontTx/>
              <a:buNone/>
            </a:pPr>
            <a:r>
              <a:rPr lang="es-ES" altLang="es-PE" sz="2000" dirty="0">
                <a:latin typeface="Arial" panose="020B0604020202020204" pitchFamily="34" charset="0"/>
                <a:cs typeface="Arial" panose="020B0604020202020204" pitchFamily="34" charset="0"/>
              </a:rPr>
              <a:t>    	La realización de inventarios se integra a una política mucho más amplia,  que es la política que tiene como finalidad  el reconocimiento de expresiones culturales de los pueblos indígenas, otras políticas tienen como finalidad su </a:t>
            </a:r>
            <a:r>
              <a:rPr lang="es-ES" altLang="es-PE" sz="2000" dirty="0" err="1">
                <a:latin typeface="Arial" panose="020B0604020202020204" pitchFamily="34" charset="0"/>
                <a:cs typeface="Arial" panose="020B0604020202020204" pitchFamily="34" charset="0"/>
              </a:rPr>
              <a:t>visibilización</a:t>
            </a:r>
            <a:r>
              <a:rPr lang="es-ES" altLang="es-PE" sz="2000" dirty="0">
                <a:latin typeface="Arial" panose="020B0604020202020204" pitchFamily="34" charset="0"/>
                <a:cs typeface="Arial" panose="020B0604020202020204" pitchFamily="34" charset="0"/>
              </a:rPr>
              <a:t>. </a:t>
            </a:r>
          </a:p>
          <a:p>
            <a:pPr algn="just" eaLnBrk="1" hangingPunct="1">
              <a:buFontTx/>
              <a:buNone/>
            </a:pPr>
            <a:r>
              <a:rPr lang="es-ES" altLang="es-PE" sz="2000" dirty="0">
                <a:latin typeface="Arial" panose="020B0604020202020204" pitchFamily="34" charset="0"/>
                <a:cs typeface="Arial" panose="020B0604020202020204" pitchFamily="34" charset="0"/>
              </a:rPr>
              <a:t>    </a:t>
            </a:r>
          </a:p>
          <a:p>
            <a:pPr algn="just">
              <a:buNone/>
            </a:pPr>
            <a:r>
              <a:rPr lang="es-PE" altLang="es-PE" sz="2000" dirty="0">
                <a:latin typeface="Arial" panose="020B0604020202020204" pitchFamily="34" charset="0"/>
                <a:cs typeface="Arial" panose="020B0604020202020204" pitchFamily="34" charset="0"/>
              </a:rPr>
              <a:t>	Políticas de Patrimonio Inmaterial y Turismo</a:t>
            </a:r>
          </a:p>
          <a:p>
            <a:pPr algn="just" eaLnBrk="1" hangingPunct="1">
              <a:buFontTx/>
              <a:buNone/>
            </a:pPr>
            <a:endParaRPr lang="es-ES" altLang="es-PE" sz="2000" dirty="0">
              <a:latin typeface="Arial" panose="020B0604020202020204" pitchFamily="34" charset="0"/>
              <a:cs typeface="Arial" panose="020B0604020202020204" pitchFamily="34" charset="0"/>
            </a:endParaRPr>
          </a:p>
          <a:p>
            <a:pPr algn="just">
              <a:lnSpc>
                <a:spcPct val="80000"/>
              </a:lnSpc>
              <a:buNone/>
            </a:pPr>
            <a:r>
              <a:rPr lang="es-ES" sz="2000" dirty="0">
                <a:latin typeface="Arial" pitchFamily="34" charset="0"/>
                <a:cs typeface="Arial" pitchFamily="34" charset="0"/>
              </a:rPr>
              <a:t>	4.- Se debe fortalecer las políticas de </a:t>
            </a:r>
            <a:r>
              <a:rPr lang="es-ES" sz="2000" dirty="0" err="1">
                <a:latin typeface="Arial" pitchFamily="34" charset="0"/>
                <a:cs typeface="Arial" pitchFamily="34" charset="0"/>
              </a:rPr>
              <a:t>intersectorialidad</a:t>
            </a:r>
            <a:r>
              <a:rPr lang="es-ES" sz="2000" dirty="0">
                <a:latin typeface="Arial" pitchFamily="34" charset="0"/>
                <a:cs typeface="Arial" pitchFamily="34" charset="0"/>
              </a:rPr>
              <a:t>, de modo que las políticas de </a:t>
            </a:r>
            <a:r>
              <a:rPr lang="es-ES" sz="2000" dirty="0" err="1">
                <a:latin typeface="Arial" pitchFamily="34" charset="0"/>
                <a:cs typeface="Arial" pitchFamily="34" charset="0"/>
              </a:rPr>
              <a:t>patrimonialización</a:t>
            </a:r>
            <a:r>
              <a:rPr lang="es-ES" sz="2000" dirty="0">
                <a:latin typeface="Arial" pitchFamily="34" charset="0"/>
                <a:cs typeface="Arial" pitchFamily="34" charset="0"/>
              </a:rPr>
              <a:t> puedan lograr mayor integración con los sectores de turismo, economía, y educación, de acuerdo a una priorización de las políticas públicas</a:t>
            </a:r>
            <a:endParaRPr lang="es-ES" altLang="es-PE" sz="2000" dirty="0">
              <a:latin typeface="Arial" panose="020B0604020202020204" pitchFamily="34" charset="0"/>
              <a:cs typeface="Arial" panose="020B0604020202020204" pitchFamily="34" charset="0"/>
            </a:endParaRPr>
          </a:p>
          <a:p>
            <a:pPr algn="just" eaLnBrk="1" hangingPunct="1">
              <a:lnSpc>
                <a:spcPct val="80000"/>
              </a:lnSpc>
              <a:buFontTx/>
              <a:buNone/>
            </a:pPr>
            <a:endParaRPr lang="es-PE" altLang="es-PE" sz="1800" dirty="0"/>
          </a:p>
          <a:p>
            <a:pPr algn="just" eaLnBrk="1" hangingPunct="1">
              <a:lnSpc>
                <a:spcPct val="80000"/>
              </a:lnSpc>
              <a:buFontTx/>
              <a:buNone/>
            </a:pPr>
            <a:endParaRPr lang="es-ES" altLang="es-PE" sz="1800" dirty="0"/>
          </a:p>
        </p:txBody>
      </p:sp>
    </p:spTree>
    <p:extLst>
      <p:ext uri="{BB962C8B-B14F-4D97-AF65-F5344CB8AC3E}">
        <p14:creationId xmlns:p14="http://schemas.microsoft.com/office/powerpoint/2010/main" val="40529701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4294967295"/>
          </p:nvPr>
        </p:nvSpPr>
        <p:spPr>
          <a:xfrm>
            <a:off x="899592" y="583129"/>
            <a:ext cx="7992888" cy="6158239"/>
          </a:xfrm>
        </p:spPr>
        <p:txBody>
          <a:bodyPr>
            <a:normAutofit lnSpcReduction="10000"/>
          </a:bodyPr>
          <a:lstStyle/>
          <a:p>
            <a:pPr algn="just">
              <a:buNone/>
            </a:pPr>
            <a:r>
              <a:rPr lang="es-ES" altLang="es-PE" sz="2400" dirty="0">
                <a:latin typeface="Arial" panose="020B0604020202020204" pitchFamily="34" charset="0"/>
                <a:cs typeface="Arial" panose="020B0604020202020204" pitchFamily="34" charset="0"/>
              </a:rPr>
              <a:t> 	</a:t>
            </a:r>
            <a:r>
              <a:rPr lang="es-PE" altLang="es-PE" sz="2000" b="1" dirty="0">
                <a:latin typeface="Arial" panose="020B0604020202020204" pitchFamily="34" charset="0"/>
                <a:cs typeface="Arial" panose="020B0604020202020204" pitchFamily="34" charset="0"/>
              </a:rPr>
              <a:t>Indicadores </a:t>
            </a:r>
          </a:p>
          <a:p>
            <a:pPr algn="just">
              <a:buNone/>
            </a:pPr>
            <a:r>
              <a:rPr lang="es-ES" altLang="es-PE" sz="2000" dirty="0">
                <a:latin typeface="Arial" panose="020B0604020202020204" pitchFamily="34" charset="0"/>
                <a:cs typeface="Arial" panose="020B0604020202020204" pitchFamily="34" charset="0"/>
              </a:rPr>
              <a:t>	5.- Tanto en el trabajo con PCI como con el turismo sustentable </a:t>
            </a:r>
            <a:r>
              <a:rPr lang="es-PE" altLang="es-PE" sz="2000" dirty="0">
                <a:latin typeface="Arial" panose="020B0604020202020204" pitchFamily="34" charset="0"/>
                <a:cs typeface="Arial" panose="020B0604020202020204" pitchFamily="34" charset="0"/>
              </a:rPr>
              <a:t>se observa un déficit de indicadores  que permitan medir y comparar los impactos de las intervenciones, y para esto se necesitan.</a:t>
            </a:r>
          </a:p>
          <a:p>
            <a:pPr algn="just">
              <a:buNone/>
            </a:pPr>
            <a:r>
              <a:rPr lang="es-PE" altLang="es-PE" sz="2000" dirty="0">
                <a:latin typeface="Arial" panose="020B0604020202020204" pitchFamily="34" charset="0"/>
                <a:cs typeface="Arial" panose="020B0604020202020204" pitchFamily="34" charset="0"/>
              </a:rPr>
              <a:t> </a:t>
            </a:r>
          </a:p>
          <a:p>
            <a:pPr algn="just" eaLnBrk="1" hangingPunct="1">
              <a:buFontTx/>
              <a:buNone/>
            </a:pPr>
            <a:r>
              <a:rPr lang="es-PE" altLang="es-PE" sz="2000" dirty="0">
                <a:latin typeface="Arial" panose="020B0604020202020204" pitchFamily="34" charset="0"/>
                <a:cs typeface="Arial" panose="020B0604020202020204" pitchFamily="34" charset="0"/>
              </a:rPr>
              <a:t>     6.- </a:t>
            </a:r>
            <a:r>
              <a:rPr lang="es-ES" altLang="es-PE" sz="2000" dirty="0">
                <a:latin typeface="Arial" panose="020B0604020202020204" pitchFamily="34" charset="0"/>
                <a:cs typeface="Arial" panose="020B0604020202020204" pitchFamily="34" charset="0"/>
              </a:rPr>
              <a:t>Se observan lenguajes diferenciados entre los procesos ligados al PCI y los del turismo sustentable, que responden a expectativas y objetivos distintos. Mientras que en el PCI ha habido un desarrollo de una temática ligada a los procesos de reconocimiento, identidad y cultura, en el turismo sustentable hay una definición central en torno al mercado, en cuanto se entienden como básicas las lógicas de oferta y demanda.</a:t>
            </a:r>
          </a:p>
          <a:p>
            <a:pPr algn="just" eaLnBrk="1" hangingPunct="1">
              <a:buFontTx/>
              <a:buNone/>
            </a:pPr>
            <a:endParaRPr lang="es-ES" altLang="es-PE" sz="2000" dirty="0">
              <a:latin typeface="Arial" panose="020B0604020202020204" pitchFamily="34" charset="0"/>
              <a:cs typeface="Arial" panose="020B0604020202020204" pitchFamily="34" charset="0"/>
            </a:endParaRPr>
          </a:p>
          <a:p>
            <a:pPr algn="just">
              <a:buNone/>
            </a:pPr>
            <a:r>
              <a:rPr lang="es-PE" altLang="es-PE" sz="2000" dirty="0">
                <a:latin typeface="Arial" panose="020B0604020202020204" pitchFamily="34" charset="0"/>
                <a:cs typeface="Arial" panose="020B0604020202020204" pitchFamily="34" charset="0"/>
              </a:rPr>
              <a:t>	7.- A pesar de estos objetivos diferentes, hay convergencias  puesto que el turismo sustentable buscan una calidad de la experiencia por parte del turista, así como subrayar la valoración de la cultura, y el protagonismo de las comunidades en la gestión de este turismo, del mismo modo que en los procesos de </a:t>
            </a:r>
            <a:r>
              <a:rPr lang="es-PE" altLang="es-PE" sz="2000" dirty="0" err="1">
                <a:latin typeface="Arial" panose="020B0604020202020204" pitchFamily="34" charset="0"/>
                <a:cs typeface="Arial" panose="020B0604020202020204" pitchFamily="34" charset="0"/>
              </a:rPr>
              <a:t>patrimonialización</a:t>
            </a:r>
            <a:r>
              <a:rPr lang="es-PE" altLang="es-PE" sz="2000" dirty="0">
                <a:latin typeface="Arial" panose="020B0604020202020204" pitchFamily="34" charset="0"/>
                <a:cs typeface="Arial" panose="020B0604020202020204" pitchFamily="34" charset="0"/>
              </a:rPr>
              <a:t>. </a:t>
            </a:r>
          </a:p>
        </p:txBody>
      </p:sp>
      <p:sp>
        <p:nvSpPr>
          <p:cNvPr id="22531" name="2 Rectángulo"/>
          <p:cNvSpPr>
            <a:spLocks noChangeArrowheads="1"/>
          </p:cNvSpPr>
          <p:nvPr/>
        </p:nvSpPr>
        <p:spPr bwMode="auto">
          <a:xfrm>
            <a:off x="1066800" y="398463"/>
            <a:ext cx="457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cs typeface="Arial" panose="020B0604020202020204" pitchFamily="34" charset="0"/>
              </a:defRPr>
            </a:lvl1pPr>
            <a:lvl2pPr marL="742950" indent="-285750" eaLnBrk="0" hangingPunct="0">
              <a:defRPr b="1">
                <a:solidFill>
                  <a:schemeClr val="tx1"/>
                </a:solidFill>
                <a:latin typeface="Arial" panose="020B0604020202020204" pitchFamily="34" charset="0"/>
                <a:cs typeface="Arial" panose="020B0604020202020204" pitchFamily="34" charset="0"/>
              </a:defRPr>
            </a:lvl2pPr>
            <a:lvl3pPr marL="1143000" indent="-228600" eaLnBrk="0" hangingPunct="0">
              <a:defRPr b="1">
                <a:solidFill>
                  <a:schemeClr val="tx1"/>
                </a:solidFill>
                <a:latin typeface="Arial" panose="020B0604020202020204" pitchFamily="34" charset="0"/>
                <a:cs typeface="Arial" panose="020B0604020202020204" pitchFamily="34" charset="0"/>
              </a:defRPr>
            </a:lvl3pPr>
            <a:lvl4pPr marL="1600200" indent="-228600" eaLnBrk="0" hangingPunct="0">
              <a:defRPr b="1">
                <a:solidFill>
                  <a:schemeClr val="tx1"/>
                </a:solidFill>
                <a:latin typeface="Arial" panose="020B0604020202020204" pitchFamily="34" charset="0"/>
                <a:cs typeface="Arial" panose="020B0604020202020204" pitchFamily="34" charset="0"/>
              </a:defRPr>
            </a:lvl4pPr>
            <a:lvl5pPr marL="2057400" indent="-228600" eaLnBrk="0" hangingPunct="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es-PE" altLang="es-PE" dirty="0"/>
              <a:t>         </a:t>
            </a:r>
          </a:p>
        </p:txBody>
      </p:sp>
    </p:spTree>
    <p:extLst>
      <p:ext uri="{BB962C8B-B14F-4D97-AF65-F5344CB8AC3E}">
        <p14:creationId xmlns:p14="http://schemas.microsoft.com/office/powerpoint/2010/main" val="29728720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4725144"/>
            <a:ext cx="3428146" cy="1314552"/>
          </a:xfrm>
          <a:prstGeom prst="rect">
            <a:avLst/>
          </a:prstGeom>
        </p:spPr>
      </p:pic>
    </p:spTree>
    <p:extLst>
      <p:ext uri="{BB962C8B-B14F-4D97-AF65-F5344CB8AC3E}">
        <p14:creationId xmlns:p14="http://schemas.microsoft.com/office/powerpoint/2010/main" val="3576910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1124744"/>
            <a:ext cx="7560840" cy="4708981"/>
          </a:xfrm>
          <a:prstGeom prst="rect">
            <a:avLst/>
          </a:prstGeom>
        </p:spPr>
        <p:txBody>
          <a:bodyPr wrap="square">
            <a:spAutoFit/>
          </a:bodyPr>
          <a:lstStyle/>
          <a:p>
            <a:pPr algn="just"/>
            <a:r>
              <a:rPr lang="es-PE" sz="2000" dirty="0"/>
              <a:t>El Patrimonio Cultural Inmaterial surge como resultado de la evolución práctica de la Convención de 1970 y, sobre todo, de la Convención para la Protección del Patrimonio Mundial Cultural y Natural de 1972.</a:t>
            </a:r>
          </a:p>
          <a:p>
            <a:pPr algn="just"/>
            <a:endParaRPr lang="es-PE" sz="2000" dirty="0"/>
          </a:p>
          <a:p>
            <a:pPr algn="just"/>
            <a:r>
              <a:rPr lang="es-PE" sz="2000" dirty="0"/>
              <a:t>A fines del siglo XX la noción de Patrimonio Mundial y Natural ya incorporaba las dimensiones de paisajes, de biodiversidad y de prácticas culturales tradicionales.</a:t>
            </a:r>
          </a:p>
          <a:p>
            <a:pPr algn="just"/>
            <a:endParaRPr lang="es-PE" sz="2000" dirty="0"/>
          </a:p>
          <a:p>
            <a:pPr algn="just"/>
            <a:r>
              <a:rPr lang="es-PE" sz="2000" dirty="0"/>
              <a:t>La preocupación sobre bienes muebles e inmuebles (monumentos históricos) en su materialidad evoluciona también hacia una consideración de pueblos y comunidades con identidades y memorias históricas específicas. Se perfila mejor  la distinción  entre los componentes material e inmaterial del Patrimonio.</a:t>
            </a:r>
          </a:p>
        </p:txBody>
      </p:sp>
    </p:spTree>
    <p:extLst>
      <p:ext uri="{BB962C8B-B14F-4D97-AF65-F5344CB8AC3E}">
        <p14:creationId xmlns:p14="http://schemas.microsoft.com/office/powerpoint/2010/main" val="2848295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400091" y="1916832"/>
            <a:ext cx="2382883" cy="2376264"/>
          </a:xfrm>
          <a:prstGeom prst="rect">
            <a:avLst/>
          </a:prstGeom>
        </p:spPr>
      </p:pic>
      <p:sp>
        <p:nvSpPr>
          <p:cNvPr id="3" name="Rectángulo 2"/>
          <p:cNvSpPr/>
          <p:nvPr/>
        </p:nvSpPr>
        <p:spPr>
          <a:xfrm>
            <a:off x="1403648" y="1268760"/>
            <a:ext cx="4680520" cy="4093428"/>
          </a:xfrm>
          <a:prstGeom prst="rect">
            <a:avLst/>
          </a:prstGeom>
        </p:spPr>
        <p:txBody>
          <a:bodyPr wrap="square">
            <a:spAutoFit/>
          </a:bodyPr>
          <a:lstStyle/>
          <a:p>
            <a:pPr algn="just"/>
            <a:r>
              <a:rPr lang="es-PE" sz="2000" dirty="0"/>
              <a:t>Se desarrolla así la Convención para la Salvaguardia de Patrimonio Cultural Inmaterial en el 2003.</a:t>
            </a:r>
          </a:p>
          <a:p>
            <a:pPr algn="just"/>
            <a:endParaRPr lang="es-PE" sz="2000" dirty="0"/>
          </a:p>
          <a:p>
            <a:pPr algn="just"/>
            <a:r>
              <a:rPr lang="es-PE" sz="2000" dirty="0"/>
              <a:t>Recordemos que la UNESCO tiene un conjunto de Convenciones que son tratados internacionales a los cuales los países del mundo pueden adherir. </a:t>
            </a:r>
          </a:p>
          <a:p>
            <a:pPr algn="just"/>
            <a:endParaRPr lang="es-PE" sz="2000" dirty="0"/>
          </a:p>
          <a:p>
            <a:pPr algn="just"/>
            <a:r>
              <a:rPr lang="es-PE" sz="2000" dirty="0"/>
              <a:t>Su influencia es gravitante en los modos de gestión cultural de los países y sus arquitecturas institucionales de acción sobre el patrimonio.</a:t>
            </a:r>
          </a:p>
        </p:txBody>
      </p:sp>
    </p:spTree>
    <p:extLst>
      <p:ext uri="{BB962C8B-B14F-4D97-AF65-F5344CB8AC3E}">
        <p14:creationId xmlns:p14="http://schemas.microsoft.com/office/powerpoint/2010/main" val="2387103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835696" y="980728"/>
            <a:ext cx="6624736" cy="5010602"/>
          </a:xfrm>
          <a:prstGeom prst="rect">
            <a:avLst/>
          </a:prstGeom>
        </p:spPr>
        <p:txBody>
          <a:bodyPr wrap="square">
            <a:spAutoFit/>
          </a:bodyPr>
          <a:lstStyle/>
          <a:p>
            <a:pPr algn="ctr">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El Patrimonio Cultural Inmaterial (PCI)</a:t>
            </a:r>
          </a:p>
          <a:p>
            <a:pPr algn="ctr">
              <a:lnSpc>
                <a:spcPct val="107000"/>
              </a:lnSpc>
              <a:spcAft>
                <a:spcPts val="800"/>
              </a:spcAft>
            </a:pPr>
            <a:r>
              <a:rPr lang="es-PE" sz="2000" dirty="0">
                <a:latin typeface="Arial" panose="020B0604020202020204" pitchFamily="34" charset="0"/>
                <a:ea typeface="Calibri" panose="020F0502020204030204" pitchFamily="34" charset="0"/>
                <a:cs typeface="Arial" panose="020B0604020202020204" pitchFamily="34" charset="0"/>
              </a:rPr>
              <a:t>La </a:t>
            </a:r>
            <a:r>
              <a:rPr lang="es-PE" sz="2000" b="1" dirty="0">
                <a:latin typeface="Arial" panose="020B0604020202020204" pitchFamily="34" charset="0"/>
                <a:ea typeface="Calibri" panose="020F0502020204030204" pitchFamily="34" charset="0"/>
                <a:cs typeface="Arial" panose="020B0604020202020204" pitchFamily="34" charset="0"/>
              </a:rPr>
              <a:t>Convención del 2003 </a:t>
            </a:r>
            <a:r>
              <a:rPr lang="es-PE" sz="2000" dirty="0">
                <a:latin typeface="Arial" panose="020B0604020202020204" pitchFamily="34" charset="0"/>
                <a:ea typeface="Calibri" panose="020F0502020204030204" pitchFamily="34" charset="0"/>
                <a:cs typeface="Arial" panose="020B0604020202020204" pitchFamily="34" charset="0"/>
              </a:rPr>
              <a:t>define el PCI como:</a:t>
            </a:r>
          </a:p>
          <a:p>
            <a:pPr algn="ctr">
              <a:lnSpc>
                <a:spcPct val="107000"/>
              </a:lnSpc>
              <a:spcAft>
                <a:spcPts val="800"/>
              </a:spcAft>
            </a:pPr>
            <a:r>
              <a:rPr lang="es-PE" sz="2000" i="1" dirty="0">
                <a:latin typeface="Arial" panose="020B0604020202020204" pitchFamily="34" charset="0"/>
                <a:ea typeface="Calibri" panose="020F0502020204030204" pitchFamily="34" charset="0"/>
                <a:cs typeface="Arial" panose="020B0604020202020204" pitchFamily="34" charset="0"/>
              </a:rPr>
              <a:t>“los usos, representaciones, expresiones, conocimientos y técnicas –junto con los instrumentos, objetos, artefactos y espacios culturales que les son inherentes- que las comunidades, los grupos y los individuos reconozcan como parte integrante de su patrimonio cultural. </a:t>
            </a:r>
          </a:p>
          <a:p>
            <a:pPr algn="ctr">
              <a:lnSpc>
                <a:spcPct val="107000"/>
              </a:lnSpc>
              <a:spcAft>
                <a:spcPts val="800"/>
              </a:spcAft>
            </a:pPr>
            <a:r>
              <a:rPr lang="es-PE" sz="2000" i="1" dirty="0">
                <a:latin typeface="Arial" panose="020B0604020202020204" pitchFamily="34" charset="0"/>
                <a:ea typeface="Calibri" panose="020F0502020204030204" pitchFamily="34" charset="0"/>
                <a:cs typeface="Arial" panose="020B0604020202020204" pitchFamily="34" charset="0"/>
              </a:rPr>
              <a:t>Este patrimonio cultural inmaterial, que se transmite de generación en generación, es recreado constantemente por las comunidades y grupos en función de su entorno, su interacción con la naturaleza y su historia, infundiéndoles un sentimiento de identidad y continuidad”.</a:t>
            </a:r>
            <a:endParaRPr lang="es-PE" sz="20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09636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5" y="514415"/>
            <a:ext cx="7859419" cy="2246769"/>
          </a:xfrm>
          <a:prstGeom prst="rect">
            <a:avLst/>
          </a:prstGeom>
        </p:spPr>
        <p:txBody>
          <a:bodyPr wrap="square">
            <a:spAutoFit/>
          </a:bodyPr>
          <a:lstStyle/>
          <a:p>
            <a:pPr algn="ctr"/>
            <a:r>
              <a:rPr lang="es-PE" sz="2000" b="1" dirty="0"/>
              <a:t>¿Cómo se manifiesta entonces el PCI?</a:t>
            </a:r>
          </a:p>
          <a:p>
            <a:pPr algn="ctr"/>
            <a:endParaRPr lang="es-PE" sz="2000" dirty="0"/>
          </a:p>
          <a:p>
            <a:pPr algn="just"/>
            <a:r>
              <a:rPr lang="es-PE" sz="2000" dirty="0"/>
              <a:t>• Tradiciones y expresiones orales (incluída la lengua)</a:t>
            </a:r>
          </a:p>
          <a:p>
            <a:pPr algn="just"/>
            <a:r>
              <a:rPr lang="es-PE" sz="2000" dirty="0"/>
              <a:t>• Artes del espectáculo (música tradicional, danza y teatro)</a:t>
            </a:r>
          </a:p>
          <a:p>
            <a:pPr algn="just"/>
            <a:r>
              <a:rPr lang="es-PE" sz="2000" dirty="0"/>
              <a:t>• Usos sociales, rituales y actos festivos</a:t>
            </a:r>
          </a:p>
          <a:p>
            <a:pPr algn="just"/>
            <a:r>
              <a:rPr lang="es-PE" sz="2000" dirty="0"/>
              <a:t>• Conocimientos y usos relacionados con la naturaleza y el universo</a:t>
            </a:r>
          </a:p>
          <a:p>
            <a:pPr algn="just"/>
            <a:r>
              <a:rPr lang="es-PE" sz="2000" dirty="0"/>
              <a:t>• Técnicas artesanales tradicionales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7595" y="2924944"/>
            <a:ext cx="5115457" cy="3388990"/>
          </a:xfrm>
          <a:prstGeom prst="rect">
            <a:avLst/>
          </a:prstGeom>
        </p:spPr>
      </p:pic>
    </p:spTree>
    <p:extLst>
      <p:ext uri="{BB962C8B-B14F-4D97-AF65-F5344CB8AC3E}">
        <p14:creationId xmlns:p14="http://schemas.microsoft.com/office/powerpoint/2010/main" val="36521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1340768"/>
            <a:ext cx="7560840" cy="3785652"/>
          </a:xfrm>
          <a:prstGeom prst="rect">
            <a:avLst/>
          </a:prstGeom>
        </p:spPr>
        <p:txBody>
          <a:bodyPr wrap="square">
            <a:spAutoFit/>
          </a:bodyPr>
          <a:lstStyle/>
          <a:p>
            <a:pPr algn="just"/>
            <a:r>
              <a:rPr lang="es-PE" sz="2000" dirty="0"/>
              <a:t>PCI resulta un término que necesita “traducciones” para entrar al uso cotidiano.</a:t>
            </a:r>
          </a:p>
          <a:p>
            <a:pPr algn="just"/>
            <a:endParaRPr lang="es-PE" sz="2000" dirty="0"/>
          </a:p>
          <a:p>
            <a:pPr algn="just"/>
            <a:r>
              <a:rPr lang="es-PE" sz="2000" dirty="0"/>
              <a:t>Un sinónimo posible de PCI es el término Cultura Viva, porque:</a:t>
            </a:r>
          </a:p>
          <a:p>
            <a:pPr algn="just"/>
            <a:endParaRPr lang="es-PE" sz="2000" dirty="0"/>
          </a:p>
          <a:p>
            <a:r>
              <a:rPr lang="es-PE" sz="2000" dirty="0"/>
              <a:t>• Se transmite de generación en generación</a:t>
            </a:r>
          </a:p>
          <a:p>
            <a:r>
              <a:rPr lang="es-PE" sz="2000" dirty="0"/>
              <a:t>• Es recreado constantemente por las comunidades y grupos en función de su entorno</a:t>
            </a:r>
          </a:p>
          <a:p>
            <a:r>
              <a:rPr lang="es-PE" sz="2000" dirty="0"/>
              <a:t>• Interactúa con la naturaleza y su historia</a:t>
            </a:r>
          </a:p>
          <a:p>
            <a:r>
              <a:rPr lang="es-PE" sz="2000" dirty="0"/>
              <a:t>• Infunde un sentimiento de identidad y continuidad</a:t>
            </a:r>
          </a:p>
          <a:p>
            <a:r>
              <a:rPr lang="es-PE" sz="2000" dirty="0"/>
              <a:t>• Contribuye a promover el respeto por la diversidad cultural y humana</a:t>
            </a:r>
          </a:p>
        </p:txBody>
      </p:sp>
    </p:spTree>
    <p:extLst>
      <p:ext uri="{BB962C8B-B14F-4D97-AF65-F5344CB8AC3E}">
        <p14:creationId xmlns:p14="http://schemas.microsoft.com/office/powerpoint/2010/main" val="1557640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9632" y="620688"/>
            <a:ext cx="7704856" cy="2862322"/>
          </a:xfrm>
          <a:prstGeom prst="rect">
            <a:avLst/>
          </a:prstGeom>
        </p:spPr>
        <p:txBody>
          <a:bodyPr wrap="square">
            <a:spAutoFit/>
          </a:bodyPr>
          <a:lstStyle/>
          <a:p>
            <a:pPr algn="just"/>
            <a:r>
              <a:rPr lang="es-PE" dirty="0"/>
              <a:t>La Convención tienes 3 instrumentos básicos para la salvaguardia (no conservación, ni preservación) del PCI:</a:t>
            </a:r>
          </a:p>
          <a:p>
            <a:pPr algn="just"/>
            <a:endParaRPr lang="es-PE" dirty="0"/>
          </a:p>
          <a:p>
            <a:pPr algn="just"/>
            <a:r>
              <a:rPr lang="es-PE" dirty="0"/>
              <a:t>• La </a:t>
            </a:r>
            <a:r>
              <a:rPr lang="es-PE" b="1" dirty="0"/>
              <a:t>Lista Representativa </a:t>
            </a:r>
            <a:r>
              <a:rPr lang="es-PE" dirty="0"/>
              <a:t>del Patrimonio Cultural Inmaterial de la Humanidad</a:t>
            </a:r>
          </a:p>
          <a:p>
            <a:pPr algn="just"/>
            <a:endParaRPr lang="es-PE" dirty="0"/>
          </a:p>
          <a:p>
            <a:pPr algn="just"/>
            <a:r>
              <a:rPr lang="es-PE" dirty="0"/>
              <a:t>• La Lista de Patrimonio Cultural Inmaterial en necesidad de </a:t>
            </a:r>
            <a:r>
              <a:rPr lang="es-PE" b="1" dirty="0"/>
              <a:t>Salvaguardia Urgente</a:t>
            </a:r>
            <a:r>
              <a:rPr lang="es-PE" dirty="0"/>
              <a:t>, y</a:t>
            </a:r>
          </a:p>
          <a:p>
            <a:pPr algn="just"/>
            <a:endParaRPr lang="es-PE" dirty="0"/>
          </a:p>
          <a:p>
            <a:pPr algn="just"/>
            <a:r>
              <a:rPr lang="es-PE" dirty="0"/>
              <a:t>• El Registro de </a:t>
            </a:r>
            <a:r>
              <a:rPr lang="es-PE" b="1" dirty="0"/>
              <a:t>Buenas Prácticas </a:t>
            </a:r>
            <a:r>
              <a:rPr lang="es-PE" dirty="0"/>
              <a:t>de Salvaguardia del PCI</a:t>
            </a:r>
          </a:p>
        </p:txBody>
      </p:sp>
      <p:pic>
        <p:nvPicPr>
          <p:cNvPr id="3" name="2 Imagen" descr="3- 7303FMCMA.jpg"/>
          <p:cNvPicPr>
            <a:picLocks noChangeAspect="1"/>
          </p:cNvPicPr>
          <p:nvPr/>
        </p:nvPicPr>
        <p:blipFill>
          <a:blip r:embed="rId2"/>
          <a:srcRect/>
          <a:stretch>
            <a:fillRect/>
          </a:stretch>
        </p:blipFill>
        <p:spPr bwMode="auto">
          <a:xfrm>
            <a:off x="1475656" y="3717032"/>
            <a:ext cx="4303412" cy="2880320"/>
          </a:xfrm>
          <a:prstGeom prst="rect">
            <a:avLst/>
          </a:prstGeom>
          <a:noFill/>
          <a:ln w="9525">
            <a:noFill/>
            <a:miter lim="800000"/>
            <a:headEnd/>
            <a:tailEnd/>
          </a:ln>
        </p:spPr>
      </p:pic>
      <p:sp>
        <p:nvSpPr>
          <p:cNvPr id="4" name="Rectángulo 3"/>
          <p:cNvSpPr/>
          <p:nvPr/>
        </p:nvSpPr>
        <p:spPr>
          <a:xfrm>
            <a:off x="5940152" y="4126140"/>
            <a:ext cx="3024336" cy="1815882"/>
          </a:xfrm>
          <a:prstGeom prst="rect">
            <a:avLst/>
          </a:prstGeom>
        </p:spPr>
        <p:txBody>
          <a:bodyPr wrap="square">
            <a:spAutoFit/>
          </a:bodyPr>
          <a:lstStyle/>
          <a:p>
            <a:pPr algn="ctr"/>
            <a:r>
              <a:rPr lang="es-PE" sz="1400" dirty="0"/>
              <a:t>“El candombe y su espacio sociocultural: una práctica comunitaria”. </a:t>
            </a:r>
          </a:p>
          <a:p>
            <a:pPr algn="ctr"/>
            <a:r>
              <a:rPr lang="es-PE" sz="1400" dirty="0"/>
              <a:t>Inscrito en 2009 sobre la Lista Representativa del Patrimonio Cultural Inmaterial de la Humanidad. </a:t>
            </a:r>
          </a:p>
          <a:p>
            <a:pPr algn="ctr"/>
            <a:r>
              <a:rPr lang="es-PE" sz="1400" dirty="0"/>
              <a:t>Archivo CDMF-Uruguay</a:t>
            </a:r>
          </a:p>
        </p:txBody>
      </p:sp>
    </p:spTree>
    <p:extLst>
      <p:ext uri="{BB962C8B-B14F-4D97-AF65-F5344CB8AC3E}">
        <p14:creationId xmlns:p14="http://schemas.microsoft.com/office/powerpoint/2010/main" val="279646138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1372</TotalTime>
  <Words>2615</Words>
  <Application>Microsoft Office PowerPoint</Application>
  <PresentationFormat>Presentación en pantalla (4:3)</PresentationFormat>
  <Paragraphs>195</Paragraphs>
  <Slides>34</Slides>
  <Notes>1</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Gabriela</dc:creator>
  <cp:lastModifiedBy>pc-14</cp:lastModifiedBy>
  <cp:revision>170</cp:revision>
  <dcterms:created xsi:type="dcterms:W3CDTF">2011-03-17T21:33:12Z</dcterms:created>
  <dcterms:modified xsi:type="dcterms:W3CDTF">2016-04-23T15:58:17Z</dcterms:modified>
</cp:coreProperties>
</file>