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</p:sldMasterIdLst>
  <p:notesMasterIdLst>
    <p:notesMasterId r:id="rId52"/>
  </p:notesMasterIdLst>
  <p:sldIdLst>
    <p:sldId id="256" r:id="rId4"/>
    <p:sldId id="259" r:id="rId5"/>
    <p:sldId id="307" r:id="rId6"/>
    <p:sldId id="368" r:id="rId7"/>
    <p:sldId id="300" r:id="rId8"/>
    <p:sldId id="373" r:id="rId9"/>
    <p:sldId id="374" r:id="rId10"/>
    <p:sldId id="362" r:id="rId11"/>
    <p:sldId id="277" r:id="rId12"/>
    <p:sldId id="278" r:id="rId13"/>
    <p:sldId id="280" r:id="rId14"/>
    <p:sldId id="282" r:id="rId15"/>
    <p:sldId id="331" r:id="rId16"/>
    <p:sldId id="371" r:id="rId17"/>
    <p:sldId id="353" r:id="rId18"/>
    <p:sldId id="344" r:id="rId19"/>
    <p:sldId id="332" r:id="rId20"/>
    <p:sldId id="372" r:id="rId21"/>
    <p:sldId id="320" r:id="rId22"/>
    <p:sldId id="360" r:id="rId23"/>
    <p:sldId id="338" r:id="rId24"/>
    <p:sldId id="339" r:id="rId25"/>
    <p:sldId id="284" r:id="rId26"/>
    <p:sldId id="348" r:id="rId27"/>
    <p:sldId id="361" r:id="rId28"/>
    <p:sldId id="322" r:id="rId29"/>
    <p:sldId id="324" r:id="rId30"/>
    <p:sldId id="326" r:id="rId31"/>
    <p:sldId id="330" r:id="rId32"/>
    <p:sldId id="363" r:id="rId33"/>
    <p:sldId id="364" r:id="rId34"/>
    <p:sldId id="366" r:id="rId35"/>
    <p:sldId id="340" r:id="rId36"/>
    <p:sldId id="328" r:id="rId37"/>
    <p:sldId id="337" r:id="rId38"/>
    <p:sldId id="370" r:id="rId39"/>
    <p:sldId id="329" r:id="rId40"/>
    <p:sldId id="349" r:id="rId41"/>
    <p:sldId id="257" r:id="rId42"/>
    <p:sldId id="316" r:id="rId43"/>
    <p:sldId id="297" r:id="rId44"/>
    <p:sldId id="290" r:id="rId45"/>
    <p:sldId id="291" r:id="rId46"/>
    <p:sldId id="309" r:id="rId47"/>
    <p:sldId id="310" r:id="rId48"/>
    <p:sldId id="311" r:id="rId49"/>
    <p:sldId id="312" r:id="rId50"/>
    <p:sldId id="294" r:id="rId51"/>
  </p:sldIdLst>
  <p:sldSz cx="12192000" cy="6858000"/>
  <p:notesSz cx="7559675" cy="10691813"/>
  <p:defaultTextStyle>
    <a:defPPr>
      <a:defRPr lang="es-UY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460" autoAdjust="0"/>
  </p:normalViewPr>
  <p:slideViewPr>
    <p:cSldViewPr>
      <p:cViewPr varScale="1">
        <p:scale>
          <a:sx n="65" d="100"/>
          <a:sy n="65" d="100"/>
        </p:scale>
        <p:origin x="834" y="72"/>
      </p:cViewPr>
      <p:guideLst>
        <p:guide orient="horz" pos="2160"/>
        <p:guide pos="3840"/>
      </p:guideLst>
    </p:cSldViewPr>
  </p:slideViewPr>
  <p:notesTextViewPr>
    <p:cViewPr>
      <p:scale>
        <a:sx n="125" d="100"/>
        <a:sy n="12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tableStyles" Target="tableStyles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3" Type="http://schemas.openxmlformats.org/officeDocument/2006/relationships/slideMaster" Target="slideMasters/slideMaster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49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UY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4281488" y="0"/>
            <a:ext cx="3276600" cy="5349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F867A3-1C71-412E-BCE2-98CE341D3AE8}" type="datetimeFigureOut">
              <a:rPr lang="es-UY" smtClean="0"/>
              <a:pPr/>
              <a:t>26/4/2016</a:t>
            </a:fld>
            <a:endParaRPr lang="es-UY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215900" y="801688"/>
            <a:ext cx="7127875" cy="40100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UY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55650" y="5078413"/>
            <a:ext cx="6048375" cy="4811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10155238"/>
            <a:ext cx="3276600" cy="5349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UY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4281488" y="10155238"/>
            <a:ext cx="3276600" cy="5349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1618A4-50DE-4469-BE65-6EF091BF3DE8}" type="slidenum">
              <a:rPr lang="es-UY" smtClean="0"/>
              <a:pPr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6856183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UY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1618A4-50DE-4469-BE65-6EF091BF3DE8}" type="slidenum">
              <a:rPr lang="es-UY" smtClean="0"/>
              <a:pPr/>
              <a:t>5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1790388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UY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1618A4-50DE-4469-BE65-6EF091BF3DE8}" type="slidenum">
              <a:rPr lang="es-UY" smtClean="0"/>
              <a:pPr/>
              <a:t>6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1779497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ok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242230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UY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1618A4-50DE-4469-BE65-6EF091BF3DE8}" type="slidenum">
              <a:rPr lang="es-UY" smtClean="0"/>
              <a:pPr/>
              <a:t>36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42460303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09480" y="3681720"/>
            <a:ext cx="10972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6231600" y="1604520"/>
            <a:ext cx="535428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6231600" y="3681720"/>
            <a:ext cx="535428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609480" y="3681720"/>
            <a:ext cx="535428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6231600" y="1604520"/>
            <a:ext cx="535428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pic>
        <p:nvPicPr>
          <p:cNvPr id="37" name="36 Imagen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719840" y="3681360"/>
            <a:ext cx="2377440" cy="1896840"/>
          </a:xfrm>
          <a:prstGeom prst="rect">
            <a:avLst/>
          </a:prstGeom>
        </p:spPr>
      </p:pic>
      <p:pic>
        <p:nvPicPr>
          <p:cNvPr id="38" name="37 Imagen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097720" y="3681360"/>
            <a:ext cx="2377440" cy="189684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45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64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50" name="PlaceHolder 3"/>
          <p:cNvSpPr>
            <a:spLocks noGrp="1"/>
          </p:cNvSpPr>
          <p:nvPr>
            <p:ph type="body"/>
          </p:nvPr>
        </p:nvSpPr>
        <p:spPr>
          <a:xfrm>
            <a:off x="6231600" y="1604520"/>
            <a:ext cx="535428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subTitle"/>
          </p:nvPr>
        </p:nvSpPr>
        <p:spPr>
          <a:xfrm>
            <a:off x="1523880" y="1122480"/>
            <a:ext cx="9143640" cy="44593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609480" y="3681720"/>
            <a:ext cx="535428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6231600" y="1604520"/>
            <a:ext cx="535428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64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6231600" y="1604520"/>
            <a:ext cx="535428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6231600" y="3681720"/>
            <a:ext cx="535428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6231600" y="1604520"/>
            <a:ext cx="535428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609480" y="3681720"/>
            <a:ext cx="1097208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609480" y="3681720"/>
            <a:ext cx="10972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70" name="PlaceHolder 3"/>
          <p:cNvSpPr>
            <a:spLocks noGrp="1"/>
          </p:cNvSpPr>
          <p:nvPr>
            <p:ph type="body"/>
          </p:nvPr>
        </p:nvSpPr>
        <p:spPr>
          <a:xfrm>
            <a:off x="6231600" y="1604520"/>
            <a:ext cx="535428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71" name="PlaceHolder 4"/>
          <p:cNvSpPr>
            <a:spLocks noGrp="1"/>
          </p:cNvSpPr>
          <p:nvPr>
            <p:ph type="body"/>
          </p:nvPr>
        </p:nvSpPr>
        <p:spPr>
          <a:xfrm>
            <a:off x="6231600" y="3681720"/>
            <a:ext cx="535428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72" name="PlaceHolder 5"/>
          <p:cNvSpPr>
            <a:spLocks noGrp="1"/>
          </p:cNvSpPr>
          <p:nvPr>
            <p:ph type="body"/>
          </p:nvPr>
        </p:nvSpPr>
        <p:spPr>
          <a:xfrm>
            <a:off x="609480" y="3681720"/>
            <a:ext cx="535428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6231600" y="1604520"/>
            <a:ext cx="535428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pic>
        <p:nvPicPr>
          <p:cNvPr id="76" name="75 Imagen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719840" y="3681360"/>
            <a:ext cx="2377440" cy="1896840"/>
          </a:xfrm>
          <a:prstGeom prst="rect">
            <a:avLst/>
          </a:prstGeom>
        </p:spPr>
      </p:pic>
      <p:pic>
        <p:nvPicPr>
          <p:cNvPr id="77" name="76 Imagen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097720" y="3681360"/>
            <a:ext cx="2377440" cy="189684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84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64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8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8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89" name="PlaceHolder 3"/>
          <p:cNvSpPr>
            <a:spLocks noGrp="1"/>
          </p:cNvSpPr>
          <p:nvPr>
            <p:ph type="body"/>
          </p:nvPr>
        </p:nvSpPr>
        <p:spPr>
          <a:xfrm>
            <a:off x="6231600" y="1604520"/>
            <a:ext cx="535428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subTitle"/>
          </p:nvPr>
        </p:nvSpPr>
        <p:spPr>
          <a:xfrm>
            <a:off x="1523880" y="1122480"/>
            <a:ext cx="9143640" cy="44593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9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94" name="PlaceHolder 3"/>
          <p:cNvSpPr>
            <a:spLocks noGrp="1"/>
          </p:cNvSpPr>
          <p:nvPr>
            <p:ph type="body"/>
          </p:nvPr>
        </p:nvSpPr>
        <p:spPr>
          <a:xfrm>
            <a:off x="609480" y="3681720"/>
            <a:ext cx="535428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95" name="PlaceHolder 4"/>
          <p:cNvSpPr>
            <a:spLocks noGrp="1"/>
          </p:cNvSpPr>
          <p:nvPr>
            <p:ph type="body"/>
          </p:nvPr>
        </p:nvSpPr>
        <p:spPr>
          <a:xfrm>
            <a:off x="6231600" y="1604520"/>
            <a:ext cx="535428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9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98" name="PlaceHolder 3"/>
          <p:cNvSpPr>
            <a:spLocks noGrp="1"/>
          </p:cNvSpPr>
          <p:nvPr>
            <p:ph type="body"/>
          </p:nvPr>
        </p:nvSpPr>
        <p:spPr>
          <a:xfrm>
            <a:off x="6231600" y="1604520"/>
            <a:ext cx="535428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99" name="PlaceHolder 4"/>
          <p:cNvSpPr>
            <a:spLocks noGrp="1"/>
          </p:cNvSpPr>
          <p:nvPr>
            <p:ph type="body"/>
          </p:nvPr>
        </p:nvSpPr>
        <p:spPr>
          <a:xfrm>
            <a:off x="6231600" y="3681720"/>
            <a:ext cx="535428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0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02" name="PlaceHolder 3"/>
          <p:cNvSpPr>
            <a:spLocks noGrp="1"/>
          </p:cNvSpPr>
          <p:nvPr>
            <p:ph type="body"/>
          </p:nvPr>
        </p:nvSpPr>
        <p:spPr>
          <a:xfrm>
            <a:off x="6231600" y="1604520"/>
            <a:ext cx="535428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03" name="PlaceHolder 4"/>
          <p:cNvSpPr>
            <a:spLocks noGrp="1"/>
          </p:cNvSpPr>
          <p:nvPr>
            <p:ph type="body"/>
          </p:nvPr>
        </p:nvSpPr>
        <p:spPr>
          <a:xfrm>
            <a:off x="609480" y="3681720"/>
            <a:ext cx="1097208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0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06" name="PlaceHolder 3"/>
          <p:cNvSpPr>
            <a:spLocks noGrp="1"/>
          </p:cNvSpPr>
          <p:nvPr>
            <p:ph type="body"/>
          </p:nvPr>
        </p:nvSpPr>
        <p:spPr>
          <a:xfrm>
            <a:off x="609480" y="3681720"/>
            <a:ext cx="10972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0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09" name="PlaceHolder 3"/>
          <p:cNvSpPr>
            <a:spLocks noGrp="1"/>
          </p:cNvSpPr>
          <p:nvPr>
            <p:ph type="body"/>
          </p:nvPr>
        </p:nvSpPr>
        <p:spPr>
          <a:xfrm>
            <a:off x="6231600" y="1604520"/>
            <a:ext cx="535428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10" name="PlaceHolder 4"/>
          <p:cNvSpPr>
            <a:spLocks noGrp="1"/>
          </p:cNvSpPr>
          <p:nvPr>
            <p:ph type="body"/>
          </p:nvPr>
        </p:nvSpPr>
        <p:spPr>
          <a:xfrm>
            <a:off x="6231600" y="3681720"/>
            <a:ext cx="535428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11" name="PlaceHolder 5"/>
          <p:cNvSpPr>
            <a:spLocks noGrp="1"/>
          </p:cNvSpPr>
          <p:nvPr>
            <p:ph type="body"/>
          </p:nvPr>
        </p:nvSpPr>
        <p:spPr>
          <a:xfrm>
            <a:off x="609480" y="3681720"/>
            <a:ext cx="535428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1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14" name="PlaceHolder 3"/>
          <p:cNvSpPr>
            <a:spLocks noGrp="1"/>
          </p:cNvSpPr>
          <p:nvPr>
            <p:ph type="body"/>
          </p:nvPr>
        </p:nvSpPr>
        <p:spPr>
          <a:xfrm>
            <a:off x="6231600" y="1604520"/>
            <a:ext cx="535428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pic>
        <p:nvPicPr>
          <p:cNvPr id="115" name="114 Imagen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719840" y="3681360"/>
            <a:ext cx="2377440" cy="1896840"/>
          </a:xfrm>
          <a:prstGeom prst="rect">
            <a:avLst/>
          </a:prstGeom>
        </p:spPr>
      </p:pic>
      <p:pic>
        <p:nvPicPr>
          <p:cNvPr id="116" name="115 Imagen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097720" y="3681360"/>
            <a:ext cx="2377440" cy="189684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6231600" y="1604520"/>
            <a:ext cx="535428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1523880" y="1122480"/>
            <a:ext cx="9143640" cy="44593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609480" y="3681720"/>
            <a:ext cx="535428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6231600" y="1604520"/>
            <a:ext cx="535428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6231600" y="1604520"/>
            <a:ext cx="535428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6231600" y="3681720"/>
            <a:ext cx="535428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6231600" y="1604520"/>
            <a:ext cx="535428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609480" y="3681720"/>
            <a:ext cx="1097208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es-ES" sz="1200">
                <a:solidFill>
                  <a:srgbClr val="8B8B8B"/>
                </a:solidFill>
                <a:latin typeface="Calibri"/>
              </a:rPr>
              <a:t>16/02/16</a:t>
            </a:r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anchor="ctr"/>
          <a:lstStyle/>
          <a:p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9AC91A29-E413-436A-936D-A898569E1B1A}" type="slidenum">
              <a:rPr lang="es-ES" sz="1200">
                <a:solidFill>
                  <a:srgbClr val="8B8B8B"/>
                </a:solidFill>
                <a:latin typeface="Calibri"/>
              </a:rPr>
              <a:pPr algn="r">
                <a:lnSpc>
                  <a:spcPct val="100000"/>
                </a:lnSpc>
              </a:pPr>
              <a:t>‹Nº›</a:t>
            </a:fld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r>
              <a:rPr lang="es-UY"/>
              <a:t>Pulse para editar el formato del texto de título</a:t>
            </a:r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pPr>
              <a:buSzPct val="25000"/>
              <a:buFont typeface="StarSymbol"/>
              <a:buChar char=""/>
            </a:pPr>
            <a:r>
              <a:rPr lang="es-UY"/>
              <a:t>Pulse para editar el formato de esquema del texto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es-UY"/>
              <a:t>Segundo nivel del esquema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es-UY"/>
              <a:t>Tercer nivel del esquema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es-UY"/>
              <a:t>Cuarto nivel del esquema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es-UY"/>
              <a:t>Quinto nivel del esquema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es-UY"/>
              <a:t>Sexto nivel del esquema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es-UY"/>
              <a:t>Séptimo nivel del esquema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es-UY" sz="4400">
                <a:solidFill>
                  <a:srgbClr val="000000"/>
                </a:solidFill>
                <a:latin typeface="Calibri Light"/>
              </a:rPr>
              <a:t>Pulse para editar el formato del texto de títuloHaga clic para modificar el estilo de título del patrón</a:t>
            </a:r>
            <a:endParaRPr/>
          </a:p>
        </p:txBody>
      </p:sp>
      <p:sp>
        <p:nvSpPr>
          <p:cNvPr id="4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/>
          <a:lstStyle/>
          <a:p>
            <a:pPr>
              <a:buSzPct val="25000"/>
              <a:buFont typeface="StarSymbol"/>
              <a:buChar char=""/>
            </a:pPr>
            <a:r>
              <a:rPr lang="es-UY" sz="2800">
                <a:solidFill>
                  <a:srgbClr val="000000"/>
                </a:solidFill>
                <a:latin typeface="Calibri"/>
              </a:rPr>
              <a:t>Pulse para editar el formato de esquema del texto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es-UY" sz="2800">
                <a:solidFill>
                  <a:srgbClr val="000000"/>
                </a:solidFill>
                <a:latin typeface="Calibri"/>
              </a:rPr>
              <a:t>Segundo nivel del esquema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es-UY" sz="2800">
                <a:solidFill>
                  <a:srgbClr val="000000"/>
                </a:solidFill>
                <a:latin typeface="Calibri"/>
              </a:rPr>
              <a:t>Tercer nivel del esquema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es-UY" sz="2800">
                <a:solidFill>
                  <a:srgbClr val="000000"/>
                </a:solidFill>
                <a:latin typeface="Calibri"/>
              </a:rPr>
              <a:t>Cuarto nivel del esquema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es-UY" sz="2800">
                <a:solidFill>
                  <a:srgbClr val="000000"/>
                </a:solidFill>
                <a:latin typeface="Calibri"/>
              </a:rPr>
              <a:t>Quinto nivel del esquema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es-UY" sz="2800">
                <a:solidFill>
                  <a:srgbClr val="000000"/>
                </a:solidFill>
                <a:latin typeface="Calibri"/>
              </a:rPr>
              <a:t>Sexto nivel del esquema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s-UY" sz="2800">
                <a:solidFill>
                  <a:srgbClr val="000000"/>
                </a:solidFill>
                <a:latin typeface="Calibri"/>
              </a:rPr>
              <a:t>Séptimo nivel del esquemaHaga clic para modificar el estilo de texto del patrón</a:t>
            </a:r>
            <a:endParaRPr/>
          </a:p>
          <a:p>
            <a:pPr lvl="1">
              <a:lnSpc>
                <a:spcPct val="100000"/>
              </a:lnSpc>
              <a:buFont typeface="Arial"/>
              <a:buChar char="•"/>
            </a:pPr>
            <a:r>
              <a:rPr lang="es-UY" sz="2400">
                <a:solidFill>
                  <a:srgbClr val="000000"/>
                </a:solidFill>
                <a:latin typeface="Calibri"/>
              </a:rPr>
              <a:t>Segundo nivel</a:t>
            </a:r>
            <a:endParaRPr/>
          </a:p>
          <a:p>
            <a:pPr lvl="2">
              <a:lnSpc>
                <a:spcPct val="100000"/>
              </a:lnSpc>
              <a:buFont typeface="Arial"/>
              <a:buChar char="•"/>
            </a:pPr>
            <a:r>
              <a:rPr lang="es-UY" sz="2000">
                <a:solidFill>
                  <a:srgbClr val="000000"/>
                </a:solidFill>
                <a:latin typeface="Calibri"/>
              </a:rPr>
              <a:t>Tercer nivel</a:t>
            </a:r>
            <a:endParaRPr/>
          </a:p>
          <a:p>
            <a:pPr lvl="3">
              <a:lnSpc>
                <a:spcPct val="100000"/>
              </a:lnSpc>
              <a:buFont typeface="Arial"/>
              <a:buChar char="•"/>
            </a:pPr>
            <a:r>
              <a:rPr lang="es-UY">
                <a:solidFill>
                  <a:srgbClr val="000000"/>
                </a:solidFill>
                <a:latin typeface="Calibri"/>
              </a:rPr>
              <a:t>Cuarto nivel</a:t>
            </a:r>
            <a:endParaRPr/>
          </a:p>
          <a:p>
            <a:pPr lvl="4">
              <a:lnSpc>
                <a:spcPct val="100000"/>
              </a:lnSpc>
              <a:buFont typeface="Arial"/>
              <a:buChar char="•"/>
            </a:pPr>
            <a:r>
              <a:rPr lang="es-UY">
                <a:solidFill>
                  <a:srgbClr val="000000"/>
                </a:solidFill>
                <a:latin typeface="Calibri"/>
              </a:rPr>
              <a:t>Quinto nivel</a:t>
            </a:r>
            <a:endParaRPr/>
          </a:p>
        </p:txBody>
      </p:sp>
      <p:sp>
        <p:nvSpPr>
          <p:cNvPr id="41" name="PlaceHolder 3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es-ES" sz="1200">
                <a:solidFill>
                  <a:srgbClr val="8B8B8B"/>
                </a:solidFill>
                <a:latin typeface="Calibri"/>
              </a:rPr>
              <a:t>16/02/16</a:t>
            </a:r>
            <a:endParaRPr/>
          </a:p>
        </p:txBody>
      </p:sp>
      <p:sp>
        <p:nvSpPr>
          <p:cNvPr id="42" name="PlaceHolder 4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anchor="ctr"/>
          <a:lstStyle/>
          <a:p>
            <a:endParaRPr/>
          </a:p>
        </p:txBody>
      </p:sp>
      <p:sp>
        <p:nvSpPr>
          <p:cNvPr id="43" name="PlaceHolder 5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1D2F4EB2-605E-467E-86AF-E6A183E3711C}" type="slidenum">
              <a:rPr lang="es-ES" sz="1200">
                <a:solidFill>
                  <a:srgbClr val="8B8B8B"/>
                </a:solidFill>
                <a:latin typeface="Calibri"/>
              </a:rPr>
              <a:pPr algn="r">
                <a:lnSpc>
                  <a:spcPct val="100000"/>
                </a:lnSpc>
              </a:pPr>
              <a:t>‹Nº›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anchor="b"/>
          <a:lstStyle/>
          <a:p>
            <a:pPr algn="ctr">
              <a:lnSpc>
                <a:spcPct val="100000"/>
              </a:lnSpc>
            </a:pPr>
            <a:r>
              <a:rPr lang="es-UY" sz="6000">
                <a:solidFill>
                  <a:srgbClr val="000000"/>
                </a:solidFill>
                <a:latin typeface="Calibri Light"/>
              </a:rPr>
              <a:t>Pulse para editar el formato del texto de títuloHaga clic para modificar el estilo de título del patrón</a:t>
            </a:r>
            <a:endParaRPr/>
          </a:p>
        </p:txBody>
      </p:sp>
      <p:sp>
        <p:nvSpPr>
          <p:cNvPr id="79" name="PlaceHolder 2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es-ES" sz="1200">
                <a:solidFill>
                  <a:srgbClr val="8B8B8B"/>
                </a:solidFill>
                <a:latin typeface="Calibri"/>
              </a:rPr>
              <a:t>16/02/16</a:t>
            </a:r>
            <a:endParaRPr/>
          </a:p>
        </p:txBody>
      </p:sp>
      <p:sp>
        <p:nvSpPr>
          <p:cNvPr id="80" name="PlaceHolder 3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anchor="ctr"/>
          <a:lstStyle/>
          <a:p>
            <a:endParaRPr/>
          </a:p>
        </p:txBody>
      </p:sp>
      <p:sp>
        <p:nvSpPr>
          <p:cNvPr id="81" name="PlaceHolder 4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F1A5C1B3-A0D7-4A78-BAEC-681B3A5E38EC}" type="slidenum">
              <a:rPr lang="es-ES" sz="1200">
                <a:solidFill>
                  <a:srgbClr val="8B8B8B"/>
                </a:solidFill>
                <a:latin typeface="Calibri"/>
              </a:rPr>
              <a:pPr algn="r">
                <a:lnSpc>
                  <a:spcPct val="100000"/>
                </a:lnSpc>
              </a:pPr>
              <a:t>‹Nº›</a:t>
            </a:fld>
            <a:endParaRPr/>
          </a:p>
        </p:txBody>
      </p:sp>
      <p:sp>
        <p:nvSpPr>
          <p:cNvPr id="82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pPr>
              <a:buSzPct val="25000"/>
              <a:buFont typeface="StarSymbol"/>
              <a:buChar char=""/>
            </a:pPr>
            <a:r>
              <a:rPr lang="es-UY"/>
              <a:t>Pulse para editar el formato de esquema del texto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es-UY"/>
              <a:t>Segundo nivel del esquema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es-UY"/>
              <a:t>Tercer nivel del esquema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es-UY"/>
              <a:t>Cuarto nivel del esquema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es-UY"/>
              <a:t>Quinto nivel del esquema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es-UY"/>
              <a:t>Sexto nivel del esquema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es-UY"/>
              <a:t>Séptimo nivel del esquema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1.jpg"/><Relationship Id="rId4" Type="http://schemas.openxmlformats.org/officeDocument/2006/relationships/image" Target="../media/image30.T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3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7" Type="http://schemas.openxmlformats.org/officeDocument/2006/relationships/image" Target="../media/image4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6.jpeg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9.jpeg"/><Relationship Id="rId4" Type="http://schemas.openxmlformats.org/officeDocument/2006/relationships/image" Target="../media/image58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3.jpeg"/><Relationship Id="rId5" Type="http://schemas.openxmlformats.org/officeDocument/2006/relationships/image" Target="../media/image62.jpeg"/><Relationship Id="rId4" Type="http://schemas.openxmlformats.org/officeDocument/2006/relationships/image" Target="../media/image61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66.jpeg"/><Relationship Id="rId4" Type="http://schemas.openxmlformats.org/officeDocument/2006/relationships/image" Target="../media/image65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0.jpeg"/><Relationship Id="rId5" Type="http://schemas.openxmlformats.org/officeDocument/2006/relationships/image" Target="../media/image69.jpg"/><Relationship Id="rId4" Type="http://schemas.openxmlformats.org/officeDocument/2006/relationships/image" Target="../media/image68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3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76.jpeg"/><Relationship Id="rId4" Type="http://schemas.openxmlformats.org/officeDocument/2006/relationships/image" Target="../media/image75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8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80.jpeg"/><Relationship Id="rId4" Type="http://schemas.openxmlformats.org/officeDocument/2006/relationships/image" Target="../media/image79.jpe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eg"/><Relationship Id="rId7" Type="http://schemas.openxmlformats.org/officeDocument/2006/relationships/image" Target="../media/image8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4.jpeg"/><Relationship Id="rId5" Type="http://schemas.openxmlformats.org/officeDocument/2006/relationships/image" Target="../media/image83.jpeg"/><Relationship Id="rId4" Type="http://schemas.openxmlformats.org/officeDocument/2006/relationships/image" Target="../media/image82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9.jpg"/><Relationship Id="rId5" Type="http://schemas.openxmlformats.org/officeDocument/2006/relationships/image" Target="../media/image88.jpg"/><Relationship Id="rId4" Type="http://schemas.openxmlformats.org/officeDocument/2006/relationships/image" Target="../media/image87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1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2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jpeg"/><Relationship Id="rId1" Type="http://schemas.openxmlformats.org/officeDocument/2006/relationships/slideLayout" Target="../slideLayouts/slideLayout2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g"/><Relationship Id="rId3" Type="http://schemas.openxmlformats.org/officeDocument/2006/relationships/image" Target="../media/image5.jpeg"/><Relationship Id="rId7" Type="http://schemas.openxmlformats.org/officeDocument/2006/relationships/image" Target="../media/image9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.jpg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5.jpeg"/><Relationship Id="rId7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10" Type="http://schemas.openxmlformats.org/officeDocument/2006/relationships/image" Target="../media/image17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5 Grupo"/>
          <p:cNvGrpSpPr/>
          <p:nvPr/>
        </p:nvGrpSpPr>
        <p:grpSpPr>
          <a:xfrm>
            <a:off x="0" y="99752"/>
            <a:ext cx="12191760" cy="6857640"/>
            <a:chOff x="0" y="0"/>
            <a:chExt cx="12191760" cy="6857640"/>
          </a:xfrm>
        </p:grpSpPr>
        <p:pic>
          <p:nvPicPr>
            <p:cNvPr id="117" name="1ABD1CF7-16E2-4670-A77B-423328286720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2191760" cy="6857640"/>
            </a:xfrm>
            <a:prstGeom prst="rect">
              <a:avLst/>
            </a:prstGeom>
          </p:spPr>
        </p:pic>
        <p:sp>
          <p:nvSpPr>
            <p:cNvPr id="118" name="CustomShape 1"/>
            <p:cNvSpPr/>
            <p:nvPr/>
          </p:nvSpPr>
          <p:spPr>
            <a:xfrm>
              <a:off x="767408" y="2195572"/>
              <a:ext cx="10467000" cy="2406600"/>
            </a:xfrm>
            <a:prstGeom prst="rect">
              <a:avLst/>
            </a:prstGeom>
            <a:noFill/>
          </p:spPr>
          <p:txBody>
            <a:bodyPr lIns="90000" tIns="45000" rIns="90000" bIns="45000"/>
            <a:lstStyle/>
            <a:p>
              <a:pPr algn="ctr">
                <a:lnSpc>
                  <a:spcPct val="100000"/>
                </a:lnSpc>
              </a:pPr>
              <a:r>
                <a:rPr lang="es-ES" sz="3200" b="1" dirty="0" smtClean="0">
                  <a:solidFill>
                    <a:srgbClr val="44546A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Patrimonio y Turismo una alianza </a:t>
              </a:r>
            </a:p>
            <a:p>
              <a:pPr algn="ctr">
                <a:lnSpc>
                  <a:spcPct val="100000"/>
                </a:lnSpc>
              </a:pPr>
              <a:r>
                <a:rPr lang="es-ES" sz="3200" b="1" dirty="0" err="1" smtClean="0">
                  <a:solidFill>
                    <a:srgbClr val="44546A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dificil</a:t>
              </a:r>
              <a:r>
                <a:rPr lang="es-ES" sz="3200" b="1" dirty="0" smtClean="0">
                  <a:solidFill>
                    <a:srgbClr val="44546A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 pero necesaria</a:t>
              </a:r>
              <a:endParaRPr dirty="0"/>
            </a:p>
            <a:p>
              <a:pPr algn="ctr">
                <a:lnSpc>
                  <a:spcPct val="90000"/>
                </a:lnSpc>
                <a:spcBef>
                  <a:spcPts val="700"/>
                </a:spcBef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ES" sz="2400" b="1" dirty="0" smtClean="0">
                  <a:solidFill>
                    <a:srgbClr val="1D5693"/>
                  </a:solidFill>
                  <a:latin typeface="Verdana" pitchFamily="32" charset="0"/>
                </a:rPr>
                <a:t>Lic. Carlos </a:t>
              </a:r>
              <a:r>
                <a:rPr lang="es-ES" sz="2400" b="1" dirty="0" err="1" smtClean="0">
                  <a:solidFill>
                    <a:srgbClr val="1D5693"/>
                  </a:solidFill>
                  <a:latin typeface="Verdana" pitchFamily="32" charset="0"/>
                </a:rPr>
                <a:t>Fagetti</a:t>
              </a:r>
              <a:endParaRPr lang="es-ES" sz="2400" b="1" dirty="0" smtClean="0">
                <a:solidFill>
                  <a:srgbClr val="1D5693"/>
                </a:solidFill>
                <a:latin typeface="Verdana" pitchFamily="32" charset="0"/>
              </a:endParaRPr>
            </a:p>
            <a:p>
              <a:pPr algn="ctr">
                <a:lnSpc>
                  <a:spcPct val="90000"/>
                </a:lnSpc>
                <a:spcBef>
                  <a:spcPts val="450"/>
                </a:spcBef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ES" sz="2000" dirty="0" smtClean="0">
                  <a:solidFill>
                    <a:srgbClr val="1D5693"/>
                  </a:solidFill>
                  <a:latin typeface="Verdana" pitchFamily="32" charset="0"/>
                </a:rPr>
                <a:t>Director Nacional de Turismo </a:t>
              </a:r>
            </a:p>
            <a:p>
              <a:pPr algn="ctr">
                <a:lnSpc>
                  <a:spcPct val="100000"/>
                </a:lnSpc>
              </a:pPr>
              <a:endParaRPr dirty="0"/>
            </a:p>
          </p:txBody>
        </p:sp>
        <p:sp>
          <p:nvSpPr>
            <p:cNvPr id="4" name="3 CuadroTexto"/>
            <p:cNvSpPr txBox="1"/>
            <p:nvPr/>
          </p:nvSpPr>
          <p:spPr>
            <a:xfrm>
              <a:off x="4151784" y="836712"/>
              <a:ext cx="381642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es-UY" sz="3600" b="1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5" name="4 CuadroTexto"/>
            <p:cNvSpPr txBox="1"/>
            <p:nvPr/>
          </p:nvSpPr>
          <p:spPr>
            <a:xfrm>
              <a:off x="4997878" y="4787860"/>
              <a:ext cx="21962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b="1" dirty="0" smtClean="0">
                  <a:solidFill>
                    <a:srgbClr val="00206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Abril 2016</a:t>
              </a:r>
              <a:endParaRPr lang="es-UY" b="1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12 Grupo"/>
          <p:cNvGrpSpPr/>
          <p:nvPr/>
        </p:nvGrpSpPr>
        <p:grpSpPr>
          <a:xfrm>
            <a:off x="-1800" y="-78120"/>
            <a:ext cx="12191760" cy="6963504"/>
            <a:chOff x="-1800" y="-78120"/>
            <a:chExt cx="12191760" cy="6963504"/>
          </a:xfrm>
          <a:solidFill>
            <a:schemeClr val="bg1"/>
          </a:solidFill>
        </p:grpSpPr>
        <p:pic>
          <p:nvPicPr>
            <p:cNvPr id="273" name="D0FC30FA-5473-4694-9335-339DDF86C58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-1800" y="-78120"/>
              <a:ext cx="12191760" cy="6841440"/>
            </a:xfrm>
            <a:prstGeom prst="rect">
              <a:avLst/>
            </a:prstGeom>
            <a:grpFill/>
          </p:spPr>
        </p:pic>
        <p:sp>
          <p:nvSpPr>
            <p:cNvPr id="274" name="CustomShape 1"/>
            <p:cNvSpPr/>
            <p:nvPr/>
          </p:nvSpPr>
          <p:spPr>
            <a:xfrm>
              <a:off x="375480" y="2923560"/>
              <a:ext cx="5343120" cy="821880"/>
            </a:xfrm>
            <a:prstGeom prst="rect">
              <a:avLst/>
            </a:prstGeom>
            <a:grpFill/>
          </p:spPr>
          <p:txBody>
            <a:bodyPr lIns="90000" tIns="45000" rIns="90000" bIns="45000"/>
            <a:lstStyle/>
            <a:p>
              <a:pPr>
                <a:lnSpc>
                  <a:spcPct val="100000"/>
                </a:lnSpc>
              </a:pPr>
              <a:endParaRPr/>
            </a:p>
            <a:p>
              <a:pPr>
                <a:lnSpc>
                  <a:spcPct val="100000"/>
                </a:lnSpc>
              </a:pPr>
              <a:endParaRPr/>
            </a:p>
          </p:txBody>
        </p:sp>
        <p:sp>
          <p:nvSpPr>
            <p:cNvPr id="275" name="CustomShape 2"/>
            <p:cNvSpPr/>
            <p:nvPr/>
          </p:nvSpPr>
          <p:spPr>
            <a:xfrm>
              <a:off x="0" y="1080480"/>
              <a:ext cx="12187800" cy="5804904"/>
            </a:xfrm>
            <a:prstGeom prst="rect">
              <a:avLst/>
            </a:prstGeom>
            <a:grpFill/>
          </p:spPr>
        </p:sp>
        <p:sp>
          <p:nvSpPr>
            <p:cNvPr id="277" name="CustomShape 4"/>
            <p:cNvSpPr/>
            <p:nvPr/>
          </p:nvSpPr>
          <p:spPr>
            <a:xfrm>
              <a:off x="559800" y="1916832"/>
              <a:ext cx="8205840" cy="2832840"/>
            </a:xfrm>
            <a:prstGeom prst="rect">
              <a:avLst/>
            </a:prstGeom>
            <a:grpFill/>
          </p:spPr>
          <p:txBody>
            <a:bodyPr lIns="90000" tIns="45000" rIns="90000" bIns="45000"/>
            <a:lstStyle/>
            <a:p>
              <a:pPr algn="just">
                <a:lnSpc>
                  <a:spcPct val="100000"/>
                </a:lnSpc>
              </a:pPr>
              <a:r>
                <a:rPr lang="es-ES" sz="1600" b="1" dirty="0">
                  <a:solidFill>
                    <a:srgbClr val="44546A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La capital uruguaya, tiene un disfrute particular, en </a:t>
              </a:r>
              <a:r>
                <a:rPr lang="es-ES" sz="1600" b="1" dirty="0" smtClean="0">
                  <a:solidFill>
                    <a:srgbClr val="44546A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la peatonal </a:t>
              </a:r>
              <a:r>
                <a:rPr lang="es-ES" sz="1600" b="1" dirty="0">
                  <a:solidFill>
                    <a:srgbClr val="44546A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de su casco antiguo, </a:t>
              </a:r>
              <a:r>
                <a:rPr lang="es-ES" sz="1600" b="1" dirty="0" smtClean="0">
                  <a:solidFill>
                    <a:srgbClr val="44546A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en </a:t>
              </a:r>
              <a:r>
                <a:rPr lang="es-ES" sz="1600" b="1" dirty="0">
                  <a:solidFill>
                    <a:srgbClr val="44546A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su arquitectura Art Decó y de las vanguardias del Siglo XX. </a:t>
              </a:r>
              <a:endParaRPr sz="1600" b="1" dirty="0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  <a:p>
              <a:pPr algn="just">
                <a:lnSpc>
                  <a:spcPct val="100000"/>
                </a:lnSpc>
              </a:pPr>
              <a:endParaRPr sz="1600" b="1" dirty="0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  <a:p>
              <a:pPr algn="just">
                <a:lnSpc>
                  <a:spcPct val="100000"/>
                </a:lnSpc>
              </a:pPr>
              <a:r>
                <a:rPr lang="es-ES" sz="1600" b="1" dirty="0">
                  <a:solidFill>
                    <a:srgbClr val="44546A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Paseos al aire libre</a:t>
              </a:r>
              <a:r>
                <a:rPr lang="es-ES" sz="1600" b="1" dirty="0" smtClean="0">
                  <a:solidFill>
                    <a:srgbClr val="44546A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,, </a:t>
              </a:r>
              <a:r>
                <a:rPr lang="es-ES" sz="1600" b="1" dirty="0">
                  <a:solidFill>
                    <a:srgbClr val="44546A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el colorido del carnaval de cada febrero, salas teatrales, museos, galerías de arte e innumerables librerías y una variada oferta gastronómica de excelente nivel. </a:t>
              </a:r>
              <a:endParaRPr sz="1600" b="1" dirty="0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  <a:p>
              <a:pPr algn="just">
                <a:lnSpc>
                  <a:spcPct val="100000"/>
                </a:lnSpc>
              </a:pPr>
              <a:endParaRPr sz="1600" b="1" dirty="0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  <a:p>
              <a:pPr algn="just">
                <a:lnSpc>
                  <a:spcPct val="100000"/>
                </a:lnSpc>
              </a:pPr>
              <a:r>
                <a:rPr lang="es-ES" sz="1600" b="1" dirty="0">
                  <a:solidFill>
                    <a:srgbClr val="44546A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Montevideo cuenta con 15 kilómetros de playas </a:t>
              </a:r>
              <a:r>
                <a:rPr lang="es-ES" sz="1600" b="1" dirty="0" smtClean="0">
                  <a:solidFill>
                    <a:srgbClr val="44546A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y </a:t>
              </a:r>
              <a:r>
                <a:rPr lang="es-ES" sz="1600" b="1" dirty="0">
                  <a:solidFill>
                    <a:srgbClr val="44546A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el encanto de la rambla recostada al </a:t>
              </a:r>
              <a:r>
                <a:rPr lang="es-ES" sz="1600" b="1" dirty="0" smtClean="0">
                  <a:solidFill>
                    <a:srgbClr val="44546A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Río </a:t>
              </a:r>
              <a:r>
                <a:rPr lang="es-ES" sz="1600" b="1" dirty="0">
                  <a:solidFill>
                    <a:srgbClr val="44546A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de la Plata.</a:t>
              </a:r>
              <a:endParaRPr sz="1600" b="1" dirty="0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pic>
          <p:nvPicPr>
            <p:cNvPr id="278" name="2 Imagen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849640" y="4836960"/>
              <a:ext cx="2916000" cy="1899000"/>
            </a:xfrm>
            <a:prstGeom prst="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</p:pic>
        <p:pic>
          <p:nvPicPr>
            <p:cNvPr id="279" name="3 Imagen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906400" y="1749960"/>
              <a:ext cx="3118680" cy="3003840"/>
            </a:xfrm>
            <a:prstGeom prst="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</p:pic>
        <p:pic>
          <p:nvPicPr>
            <p:cNvPr id="280" name="5 Imagen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906400" y="4848120"/>
              <a:ext cx="3140640" cy="1858680"/>
            </a:xfrm>
            <a:prstGeom prst="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</p:pic>
        <p:pic>
          <p:nvPicPr>
            <p:cNvPr id="281" name="Imagen 3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149640" y="4848120"/>
              <a:ext cx="2629440" cy="1899000"/>
            </a:xfrm>
            <a:prstGeom prst="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</p:pic>
        <p:pic>
          <p:nvPicPr>
            <p:cNvPr id="282" name="4 Imagen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92320" y="4836960"/>
              <a:ext cx="2676960" cy="1873440"/>
            </a:xfrm>
            <a:prstGeom prst="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</p:pic>
        <p:sp>
          <p:nvSpPr>
            <p:cNvPr id="12" name="CustomShape 13"/>
            <p:cNvSpPr/>
            <p:nvPr/>
          </p:nvSpPr>
          <p:spPr>
            <a:xfrm>
              <a:off x="0" y="1340768"/>
              <a:ext cx="8580276" cy="432048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90000" tIns="45000" rIns="90000" bIns="45000"/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ES" sz="2400" b="1" dirty="0" smtClean="0">
                  <a:solidFill>
                    <a:srgbClr val="4C7C8B"/>
                  </a:solidFill>
                  <a:latin typeface="Verdana" pitchFamily="32" charset="0"/>
                  <a:cs typeface="Arial" charset="0"/>
                </a:rPr>
                <a:t>Turismo Cultural y Patrimonial en MONTEVIDEO</a:t>
              </a:r>
              <a:endParaRPr lang="es-ES" sz="2400" b="1" i="1" dirty="0">
                <a:solidFill>
                  <a:srgbClr val="4C7C8B"/>
                </a:solidFill>
                <a:latin typeface="Verdana" pitchFamily="32" charset="0"/>
                <a:cs typeface="Arial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11 Grupo"/>
          <p:cNvGrpSpPr/>
          <p:nvPr/>
        </p:nvGrpSpPr>
        <p:grpSpPr>
          <a:xfrm>
            <a:off x="-1800" y="-78120"/>
            <a:ext cx="12191760" cy="6935760"/>
            <a:chOff x="-1800" y="-78120"/>
            <a:chExt cx="12191760" cy="6935760"/>
          </a:xfrm>
        </p:grpSpPr>
        <p:sp>
          <p:nvSpPr>
            <p:cNvPr id="11" name="CustomShape 2"/>
            <p:cNvSpPr/>
            <p:nvPr/>
          </p:nvSpPr>
          <p:spPr>
            <a:xfrm>
              <a:off x="0" y="1052736"/>
              <a:ext cx="12187800" cy="5804904"/>
            </a:xfrm>
            <a:prstGeom prst="rect">
              <a:avLst/>
            </a:prstGeom>
            <a:blipFill>
              <a:blip r:embed="rId2" cstate="print"/>
              <a:tile/>
            </a:blipFill>
          </p:spPr>
        </p:sp>
        <p:pic>
          <p:nvPicPr>
            <p:cNvPr id="291" name="D0FC30FA-5473-4694-9335-339DDF86C58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-1800" y="-78120"/>
              <a:ext cx="12191760" cy="6833520"/>
            </a:xfrm>
            <a:prstGeom prst="rect">
              <a:avLst/>
            </a:prstGeom>
          </p:spPr>
        </p:pic>
        <p:sp>
          <p:nvSpPr>
            <p:cNvPr id="292" name="CustomShape 1"/>
            <p:cNvSpPr/>
            <p:nvPr/>
          </p:nvSpPr>
          <p:spPr>
            <a:xfrm>
              <a:off x="375480" y="2923560"/>
              <a:ext cx="5343120" cy="821880"/>
            </a:xfrm>
            <a:prstGeom prst="rect">
              <a:avLst/>
            </a:prstGeom>
            <a:noFill/>
          </p:spPr>
          <p:txBody>
            <a:bodyPr lIns="90000" tIns="45000" rIns="90000" bIns="45000"/>
            <a:lstStyle/>
            <a:p>
              <a:pPr>
                <a:lnSpc>
                  <a:spcPct val="100000"/>
                </a:lnSpc>
              </a:pPr>
              <a:endParaRPr/>
            </a:p>
            <a:p>
              <a:pPr>
                <a:lnSpc>
                  <a:spcPct val="100000"/>
                </a:lnSpc>
              </a:pPr>
              <a:endParaRPr/>
            </a:p>
          </p:txBody>
        </p:sp>
        <p:sp>
          <p:nvSpPr>
            <p:cNvPr id="295" name="CustomShape 4"/>
            <p:cNvSpPr/>
            <p:nvPr/>
          </p:nvSpPr>
          <p:spPr>
            <a:xfrm>
              <a:off x="218160" y="1988840"/>
              <a:ext cx="8307000" cy="1736280"/>
            </a:xfrm>
            <a:prstGeom prst="rect">
              <a:avLst/>
            </a:prstGeom>
            <a:noFill/>
          </p:spPr>
          <p:txBody>
            <a:bodyPr lIns="90000" tIns="45000" rIns="90000" bIns="45000"/>
            <a:lstStyle/>
            <a:p>
              <a:pPr algn="just"/>
              <a:r>
                <a:rPr lang="es-ES" sz="1600" b="1" dirty="0">
                  <a:solidFill>
                    <a:srgbClr val="44546A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Fundada por los portugueses en 1680, hoy es uno de los paseos turísticos más apreciados, por sus </a:t>
              </a:r>
              <a:r>
                <a:rPr lang="es-ES" sz="1600" b="1" dirty="0" smtClean="0">
                  <a:solidFill>
                    <a:srgbClr val="44546A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callejones, su arquitectura lusitana y española original y su entorno de colonias de inmigrantes, bodegas y productores de derivados lácteos</a:t>
              </a:r>
              <a:endParaRPr lang="es-ES" sz="1600" b="1" dirty="0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  <a:p>
              <a:pPr algn="just">
                <a:lnSpc>
                  <a:spcPct val="100000"/>
                </a:lnSpc>
              </a:pPr>
              <a:r>
                <a:rPr lang="es-ES" sz="1600" b="1" dirty="0" smtClean="0">
                  <a:solidFill>
                    <a:srgbClr val="44546A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Ubicada estratégicamente a menos </a:t>
              </a:r>
              <a:r>
                <a:rPr lang="es-ES" sz="1600" b="1" dirty="0">
                  <a:solidFill>
                    <a:srgbClr val="44546A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de 200 kilómetros al oeste de Montevideo </a:t>
              </a:r>
              <a:r>
                <a:rPr lang="es-ES" sz="1600" b="1" dirty="0" smtClean="0">
                  <a:solidFill>
                    <a:srgbClr val="44546A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y frente a la Ciudad de Buenos Aires, Colonia cuenta : </a:t>
              </a:r>
              <a:r>
                <a:rPr lang="es-ES" sz="1600" b="1" dirty="0">
                  <a:solidFill>
                    <a:srgbClr val="44546A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Patrimonio Histórico de la </a:t>
              </a:r>
              <a:r>
                <a:rPr lang="es-ES" sz="1600" b="1" dirty="0" smtClean="0">
                  <a:solidFill>
                    <a:srgbClr val="44546A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Humanidad de UNESCO desde hace 20 años. </a:t>
              </a:r>
              <a:endParaRPr sz="1600" b="1" dirty="0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  <a:p>
              <a:pPr algn="just">
                <a:lnSpc>
                  <a:spcPct val="100000"/>
                </a:lnSpc>
              </a:pPr>
              <a:endParaRPr sz="1600" b="1" dirty="0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pic>
          <p:nvPicPr>
            <p:cNvPr id="296" name="4 Imagen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533480" y="4092480"/>
              <a:ext cx="3991680" cy="2629080"/>
            </a:xfrm>
            <a:prstGeom prst="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</p:pic>
        <p:pic>
          <p:nvPicPr>
            <p:cNvPr id="297" name="2 Imagen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18160" y="4121640"/>
              <a:ext cx="3927240" cy="2595240"/>
            </a:xfrm>
            <a:prstGeom prst="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</p:pic>
        <p:pic>
          <p:nvPicPr>
            <p:cNvPr id="298" name="3 Imagen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8912880" y="2457720"/>
              <a:ext cx="2893320" cy="4263840"/>
            </a:xfrm>
            <a:prstGeom prst="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</p:pic>
        <p:sp>
          <p:nvSpPr>
            <p:cNvPr id="10" name="CustomShape 13"/>
            <p:cNvSpPr/>
            <p:nvPr/>
          </p:nvSpPr>
          <p:spPr>
            <a:xfrm>
              <a:off x="3611724" y="1340768"/>
              <a:ext cx="4968552" cy="43204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90000" tIns="45000" rIns="90000" bIns="45000"/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ES" sz="2400" b="1" dirty="0">
                  <a:solidFill>
                    <a:srgbClr val="4C7C8B"/>
                  </a:solidFill>
                  <a:latin typeface="Verdana" pitchFamily="32" charset="0"/>
                  <a:cs typeface="Arial" charset="0"/>
                </a:rPr>
                <a:t>e</a:t>
              </a:r>
              <a:r>
                <a:rPr lang="es-ES" sz="2400" b="1" dirty="0" smtClean="0">
                  <a:solidFill>
                    <a:srgbClr val="4C7C8B"/>
                  </a:solidFill>
                  <a:latin typeface="Verdana" pitchFamily="32" charset="0"/>
                  <a:cs typeface="Arial" charset="0"/>
                </a:rPr>
                <a:t>n COLONIA</a:t>
              </a:r>
              <a:endParaRPr lang="es-ES" sz="2400" b="1" i="1" dirty="0">
                <a:solidFill>
                  <a:srgbClr val="4C7C8B"/>
                </a:solidFill>
                <a:latin typeface="Verdana" pitchFamily="32" charset="0"/>
                <a:cs typeface="Arial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8 Grupo"/>
          <p:cNvGrpSpPr/>
          <p:nvPr/>
        </p:nvGrpSpPr>
        <p:grpSpPr>
          <a:xfrm>
            <a:off x="-1800" y="-99392"/>
            <a:ext cx="12132874" cy="7233403"/>
            <a:chOff x="-1800" y="-78120"/>
            <a:chExt cx="12191760" cy="6936120"/>
          </a:xfrm>
          <a:solidFill>
            <a:schemeClr val="bg1"/>
          </a:solidFill>
        </p:grpSpPr>
        <p:pic>
          <p:nvPicPr>
            <p:cNvPr id="307" name="D0FC30FA-5473-4694-9335-339DDF86C58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-1800" y="-78120"/>
              <a:ext cx="12191760" cy="6833520"/>
            </a:xfrm>
            <a:prstGeom prst="rect">
              <a:avLst/>
            </a:prstGeom>
            <a:grpFill/>
          </p:spPr>
        </p:pic>
        <p:sp>
          <p:nvSpPr>
            <p:cNvPr id="11" name="CustomShape 2"/>
            <p:cNvSpPr/>
            <p:nvPr/>
          </p:nvSpPr>
          <p:spPr>
            <a:xfrm>
              <a:off x="0" y="1053096"/>
              <a:ext cx="12187800" cy="5804904"/>
            </a:xfrm>
            <a:prstGeom prst="rect">
              <a:avLst/>
            </a:prstGeom>
            <a:grpFill/>
          </p:spPr>
        </p:sp>
        <p:sp>
          <p:nvSpPr>
            <p:cNvPr id="8" name="CustomShape 2"/>
            <p:cNvSpPr/>
            <p:nvPr/>
          </p:nvSpPr>
          <p:spPr>
            <a:xfrm>
              <a:off x="0" y="1053096"/>
              <a:ext cx="12187800" cy="5804904"/>
            </a:xfrm>
            <a:prstGeom prst="rect">
              <a:avLst/>
            </a:prstGeom>
            <a:grpFill/>
          </p:spPr>
        </p:sp>
        <p:sp>
          <p:nvSpPr>
            <p:cNvPr id="7" name="CustomShape 2"/>
            <p:cNvSpPr/>
            <p:nvPr/>
          </p:nvSpPr>
          <p:spPr>
            <a:xfrm>
              <a:off x="0" y="1052736"/>
              <a:ext cx="12187800" cy="5804904"/>
            </a:xfrm>
            <a:prstGeom prst="rect">
              <a:avLst/>
            </a:prstGeom>
            <a:grpFill/>
          </p:spPr>
        </p:sp>
        <p:sp>
          <p:nvSpPr>
            <p:cNvPr id="309" name="CustomShape 2"/>
            <p:cNvSpPr/>
            <p:nvPr/>
          </p:nvSpPr>
          <p:spPr>
            <a:xfrm>
              <a:off x="336241" y="2256573"/>
              <a:ext cx="4921065" cy="3652136"/>
            </a:xfrm>
            <a:prstGeom prst="rect">
              <a:avLst/>
            </a:prstGeom>
            <a:grpFill/>
          </p:spPr>
          <p:txBody>
            <a:bodyPr lIns="90000" tIns="45000" rIns="90000" bIns="45000"/>
            <a:lstStyle/>
            <a:p>
              <a:pPr algn="just">
                <a:lnSpc>
                  <a:spcPct val="100000"/>
                </a:lnSpc>
              </a:pPr>
              <a:r>
                <a:rPr lang="es-ES" sz="1600" b="1" dirty="0" smtClean="0">
                  <a:solidFill>
                    <a:srgbClr val="1F4E79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En 2015 </a:t>
              </a:r>
              <a:r>
                <a:rPr lang="es-ES" sz="1600" b="1" dirty="0">
                  <a:solidFill>
                    <a:srgbClr val="1F4E79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UNESCO declaró </a:t>
              </a:r>
              <a:r>
                <a:rPr lang="es-ES" sz="1600" b="1" dirty="0" smtClean="0">
                  <a:solidFill>
                    <a:srgbClr val="1F4E79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al </a:t>
              </a:r>
              <a:r>
                <a:rPr lang="es-ES" sz="1600" b="1" dirty="0">
                  <a:solidFill>
                    <a:srgbClr val="1F4E79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ex Frigorífico Anglo, ubicado en Fray Bentos, como Patrimonio </a:t>
              </a:r>
              <a:r>
                <a:rPr lang="es-ES" sz="1600" b="1" dirty="0" smtClean="0">
                  <a:solidFill>
                    <a:srgbClr val="1F4E79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Cultural e Industrial de </a:t>
              </a:r>
              <a:r>
                <a:rPr lang="es-ES" sz="1600" b="1" dirty="0">
                  <a:solidFill>
                    <a:srgbClr val="1F4E79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la Humanidad. </a:t>
              </a:r>
              <a:endParaRPr sz="1600" b="1" dirty="0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  <a:p>
              <a:pPr algn="just">
                <a:lnSpc>
                  <a:spcPct val="100000"/>
                </a:lnSpc>
              </a:pPr>
              <a:endParaRPr sz="1600" b="1" dirty="0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  <a:p>
              <a:pPr algn="just">
                <a:lnSpc>
                  <a:spcPct val="100000"/>
                </a:lnSpc>
              </a:pPr>
              <a:r>
                <a:rPr lang="es-ES" sz="1600" b="1" dirty="0" smtClean="0">
                  <a:solidFill>
                    <a:srgbClr val="1F4E79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Museo </a:t>
              </a:r>
              <a:r>
                <a:rPr lang="es-ES" sz="1600" b="1" dirty="0">
                  <a:solidFill>
                    <a:srgbClr val="1F4E79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de la Revolución Industrial, </a:t>
              </a:r>
              <a:r>
                <a:rPr lang="es-ES" sz="1600" b="1" dirty="0" smtClean="0">
                  <a:solidFill>
                    <a:srgbClr val="1F4E79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ejemplo de </a:t>
              </a:r>
              <a:r>
                <a:rPr lang="es-ES" sz="1600" b="1" dirty="0">
                  <a:solidFill>
                    <a:srgbClr val="1F4E79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la evolución de la estructura social y económica de los siglos XIX y XX en Uruguay y la región. </a:t>
              </a:r>
              <a:endParaRPr sz="1600" b="1" dirty="0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  <a:p>
              <a:pPr algn="just">
                <a:lnSpc>
                  <a:spcPct val="100000"/>
                </a:lnSpc>
              </a:pPr>
              <a:endParaRPr sz="1600" b="1" dirty="0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  <a:p>
              <a:pPr algn="just">
                <a:lnSpc>
                  <a:spcPct val="100000"/>
                </a:lnSpc>
              </a:pPr>
              <a:r>
                <a:rPr lang="es-ES" sz="1600" b="1" dirty="0">
                  <a:solidFill>
                    <a:srgbClr val="1F4E79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C</a:t>
              </a:r>
              <a:r>
                <a:rPr lang="es-ES" sz="1600" b="1" dirty="0" smtClean="0">
                  <a:solidFill>
                    <a:srgbClr val="1F4E79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onocido </a:t>
              </a:r>
              <a:r>
                <a:rPr lang="es-ES" sz="1600" b="1" dirty="0">
                  <a:solidFill>
                    <a:srgbClr val="1F4E79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como “la cocina del mundo”, por su valor estratégico en las guerras mundiales. </a:t>
              </a:r>
              <a:endParaRPr sz="1600" b="1" dirty="0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10" name="CustomShape 13"/>
            <p:cNvSpPr/>
            <p:nvPr/>
          </p:nvSpPr>
          <p:spPr>
            <a:xfrm>
              <a:off x="2507721" y="1478865"/>
              <a:ext cx="7308106" cy="425026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90000" tIns="45000" rIns="90000" bIns="45000"/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ES" sz="2400" b="1" dirty="0" smtClean="0">
                  <a:solidFill>
                    <a:srgbClr val="4C7C8B"/>
                  </a:solidFill>
                  <a:latin typeface="Verdana" pitchFamily="32" charset="0"/>
                  <a:cs typeface="Arial" charset="0"/>
                </a:rPr>
                <a:t>En FRIGORIFICO ANGLO y FRAY BENTOS</a:t>
              </a:r>
              <a:endParaRPr lang="es-ES" sz="2400" b="1" i="1" dirty="0">
                <a:solidFill>
                  <a:srgbClr val="4C7C8B"/>
                </a:solidFill>
                <a:latin typeface="Verdana" pitchFamily="32" charset="0"/>
                <a:cs typeface="Arial" charset="0"/>
              </a:endParaRPr>
            </a:p>
          </p:txBody>
        </p:sp>
      </p:grpSp>
      <p:pic>
        <p:nvPicPr>
          <p:cNvPr id="1026" name="Picture 2" descr="https://i.ytimg.com/vi/ggS16nbojd8/maxresdefaul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2507" y="2348880"/>
            <a:ext cx="6571499" cy="3696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2" descr="data:image/jpeg;base64,/9j/4AAQSkZJRgABAQAAAQABAAD/2wCEAAkGBxMTEhUTExIWFhUXGRobGBgYGCIdHxsbGyAfGBsaHRsdHSggGx4lIB4aIjEhJSkrLi4uGCAzODMtNygtLisBCgoKDg0OGxAQGy0mICU1LS02LS8tLy8wLTgrLy8tLS0tLy0vLy8tLy0tLS8tNS8tLS0tLS0tLS0tLS0tLS0tLf/AABEIALsBDQMBIgACEQEDEQH/xAAcAAACAgMBAQAAAAAAAAAAAAAEBQMGAQIHAAj/xABAEAABAgQDBgQFBAICAAQHAQABAhEAAyExBBJBBQYiUWFxE4GRoTKxwdHwB0Lh8RQjUmIVM4KiJERTY3KS0hb/xAAaAQADAQEBAQAAAAAAAAAAAAACAwQBBQAG/8QAMBEAAgIBAwIDBwQDAQEAAAAAAQIAEQMSITEEQRMiUTJhcYGRsfAUwdHhI6HxUgX/2gAMAwEAAhEDEQA/AOuzKJT9KQMZteUaeKTlGgA9Y9MQXp+aRzTfIlI98wcVlclx3+cRSdqyiWC0vSgL/Iwj23MAzlZ4U3A11b3aK+rGpURVIVSmtPKoFbwtsgQhTyYYSxc6MrEOw5xDiF/19IV7v4zOni0Ibta/kYZzVX5Qy7EGqM0C/ItCzb04cPQn+PZ/WDJgcc7hi1H6xBisImYyFDoHrprCMllSI1CA1ytY7bi5VAbMx4hXrlIDRJM29NcAKNWepo9xflCjfucrCGVkkCYF5yrhUWylLB0m3EfSFG8G25sudlw+HCkmWlWZSFuCQSzuA1qXvCU6V237fGpSepwhdNbjvHmO2zMFi/FXs5H2iPC7fnql5mDkqtQACLFLwwSkKCA5Z6an7xTtnbTVOxqsOuShMoFYCgCCcpt8WUkpBqBC1wKzsAu43hfqEAU9tx8Y82fvLOVR8uVRBqTYAi9YIO25iiQetQeWrRVd1tpGbjUYcyEoEwq4gFPQFQLlV6AU/q/zN20pBUACpILB1aCmsPODQaYH6/3EeMjY9ufWpVsPt+YCX68w0FbN3kmzPipcUUo21/OYivbN24J2HnzFYeUDLSlQSFqGZ6M+lwXgvcjGycUV5ZRllAS7LcHM49sp9oU3TLgBdxsOd/X4GObOmVxo22j0bRWqWtRWXSpm5ilanrEWC2rMSdDUAFmN2ekF4nAf6zNQASElQBDBRA56Wu3KE2yNtnESJ0xcqWFSyhmS44lMdalg+mnmxOkBIbSKB33gHqUGoevHuj5e8k3PlKtHfu3peFO1du4jMkCxUxVVTBvQRPuTif8AMmTRMlCWEhJQySDUlwSq7MOV4d7Y2UiVInTEAFaULUnMAQ6QTyrYQ7LgU7Fd77m5OMlDY9pV0bZnIXdwH7+orDadtyaiWlbkuHYnyPOKhM3mnf4S5kyXLVMlTUJdaKKSroGY9mgnd/by8RKGdCDxZaJ5swAc84B+l8FSxH0Mrx506jIqqPeffLJK2/NUlRLFmZ+r0byu0D4feU5zmQC1iCxAFdIA3wnnCSkTJcoHMsIIUS1lKBYGtj6wq2xtNaJUmclMrilZlgobR3BCgWrY8riFLgXMoYD/AH6QTnxqWBHw90uOL3sUhjkVXmsx47ZUvjIpSlybelxGmz9gidKlTVrBzoSpmJAJD3JdvP5QqxeITLxiMGJb5mJOYsGBsNfhuTrAHpwSQQT85hy4wgrmGS96SlRZBSmxDvXsQ0Syt5TPUlvEF6PlAYVdrwn2XPlTpy5QQlKhmq5IJSbswFqisPZex5acpTdiCA/Yj+YHIiYcfnuvj9JrOr5P8dfvLNKnhUmWskh0A69HjXxEhuVgI0wodCQKtS3Is0YnSQoBwX7xUG22k9QozA3k/l284UYyYlc1nfKKjqQ9fIiGMkKDuRT1ZqPCTBF5i1HmSezsPYe0JzEEqv5tDQVZjXCMQzCzN5nSJQkCo1LwHgZnESBXX6QxXLD2h4oiLPMLlIYiMpmMS/ItGipnM0LNEaZj1OjxR7ovmV7b5czBrmHyf+POKzO2UtRKgpgwAcdi3ct7RacXseYpal8LF7nSlqdI0/wl/Dl9/wCIldSz6/lHLWmptuo6UlKiCQkP6w+Wo2f8pX1hRs3DTAsqLMxFLw6W19KtDUvTvBer2g5U9Bz/ADvAs9YQpC1UZ+twTTpSJ0JHNgX9xT6wt3rmZJQIvna/Q+kBlB07czUq94h/UDG4tYknAKNCfFIygsWai/OorCDbuL2lnliSVpQJKMxSlJBmVCncO/mBDLE4soQhZWk534XqG5t3iWdjFIMsFj4gSpLVobPCsWTqa2QHmMfFi5LGPpGPyoAS4zMpVLqNTfrFP2Pj8Z/nCXOXNEhS5gBNU5WUUF/IN5RYMQoAgZjUO4anERR+0Lkzj4olBQ6EgcnckCkZjPUhidjY4vibkx4yB2gW7208V/nCXNWtUp1sVSwAGcgBTO3wgF+b3jo8zGJMs5lJzFKqO3MWinDEK8TweAqdviPeN/GJnCSwCnu9LZrmop0jXydQzA6O1/3BGLGB7XuiHZuIntiWTkSEAg+GATUOWYO40IpE/wCn+0Jq1TvEeySCQNXzB2HT0hl/njxMhypqpJJLij1drUifCzSZmQMQD8QFDpSPZM+V1OMoAT75i4FBDBtvhHcyd/qUAsFWRTMGINSwYXzRV9lY3E+HiDMVMAGXKSCLmrPW0OvBdMz4nSlSmfUU/O8LMLjVlYQtPhgvxF6Noep+hhiNnVSSB9d558aE6R9p7cfbMw4hSZyjkyUJ1L3sL1HOLZtjGpEmaEqGYIXlYZmUxamtWpFS2btFcybkYAcXEXan3pbnBmDmGctSAQnI7lyHLkfSPZMuXV7A9eYK4lI9r/Ur2C21iV4fEeMkEy8uULlACYC4tR3oeQrDbcXa06dJmCYiXLZTBKEZQQpPKtnuIxKx4UtaMrZQogqUWURZIfnpBWFJJOYZTkKjTkWaHNny8eGATvyIAwL/AOj9Jpv7tWZJwyloMtRExOXxE5hYpcJepb6xUMRvBP8ACkK8PD5ilQLy3AyqbKAFBuFvWLTj8WUJStgoKdxag7x5GLCpJmqlpyZspqCX6CxveEY8mdBTJe/r/qG2FCdmr5SybDXmwslSsoJQk8NEh2LAaQg20uSnFpWZaSpktMCmId09iPvEcnEgyvESj/Wlw5YMQWs/v1gdeLQqX4wQFBJyg0cE6AHytyhQyZNW6GGcKke0Io2NtHDpxWSVJmJUlSnOcKFAXFQ7FmuGi9S56cjJTUuQToTStekV3Z4CiZoRLSoqy5sofR9HNCI3UrKbjNlJ17NWgvA52fIpAX05o/eHiwhRzv6y9Yc8Cew+4j05FQ3OM4IApSOg9o2LA6dPrFAG0R3mmM4QtQZgPf8AqkI9kpGVTmpABPkTDTa01pKvy8IsVmTLStDjLmJYOP8AizeZ/qEPfij3Axq+yZtsXFAqUAKhyX1LEehofWHM5JLMcrCrdz7QpwRClpWn/s4szsGJ7/Mw/KNOUHj42mNzvNZyyS7xLcK0eOUb87cxJxMyRJWpEuWA+QhJJYXJ7mgiHcvfadLnGRip7yilRzrHEkpDs+oIBv8AWOguEkWDJDkF1OuzSwgaWVVNWGh+kcK3j37xOKmqEqYqWgqJSlJYsHububt1hxsffnFyAhMyYJoYhWepd6MoB7c3jThIH7TRk79vWdgmzRLBWpQSACalgO50EDYjeHCpQknEyQFUrMFeYFYrU7aYx+zpkxJKeFQIuyk1IpfQxxCYpSVqL1F1EX6M3l5Ri47ni9T6WRi0Ll55akqS3xJqCG0vHI96v1OnKnqRh8oloUWJAOY2JL0a9IsH6f7UfZ0yQpCkuVBC75swcno0czxG5mMSopTKK6llJIY9XfXq0LTwtRDkQ211aiXHdbeqXMmEzUhZYulVnpoxZosuASlBGdCT4oBlGlAfy1LRzndvZapOJlDES1y0lWVTpIdwRRQoataOj7PQhagZi2MpIEsENStPKlesK6oYhdcn4fKo/AXI/wCz2Ku7mgD00KlOPznGiUmY0lMtOfhUFEsWALh/fyMFz0cJ5M+l8xDcrQvm4xDIEtQTOFCczcNaOSA7tSNUAlR9+Bt390JiQv5cxPmoEkyyP9oWeICzH4Xp287wDMXxANdtfJubwZiZdbuQBnBrxF3q9a/lIxh5SVBVCZwIKW/41dmtpWGhVVbrf8/1EamLVZlU20hckq8XFGXV0yqu3I5Re14Zbs7SmBAVKxHihK05pBJzsbqDpDeR0aFO/rKnhQ0lpoakqZ1GvuTy6wt3Z4MXJUly5ZQNmN/kD5QSoGUE8zxYhqnXMHNJCnNwAQ+mZMATArGTTJJbw3KXF2OX+jE8lQdgP3N6lMRY9Eyc5lZB4T5mbialS7PQjvEoZvE27d/SV5gAP2i3be8MqXLTh5isqpaviAcnKS1AKA/TSD9nz/8AMkplySHQAVLf4nBAB1ubPHMcaTPmTZyg3FRNaB2yjmwr5GH25s+ZIROXKeiQosXoMwcta3yirKKW12PptI0ezv8AvLgFjEBGHK0yzKB4jdRFCa+vlEsraCpq1EiuRST1YUjn+HMzEzyCoB+LM1spDtqL6OSWjb//AEExOIVMQrgzKOW4qoq/9PlAkEtXz+v8zRkANkfgl3xM8S05iM2VVueYQNisKpBC5iQmVMU+QkWuBTprC/Dbdl4hswYtmUknRmBDXDiGWBGdQl4kzEJSkkZ+GrhgCdG+UTtYYn878SiweJibLWqWVSmEi7ZqZXBU/V40Kk5syB/8MCCpJrfmA/EdPKMysYRNEhyJBccqVIL2Ls8SYxSUCUlLmVOYvQOXuAKigBg6a6+fbj4+sHUK/wC/lSKYz+NLDSipIAsxDPTzeJTPY+oqf+w+kCTgASmSSZAUMpf93CT2PfpCzejENh1lqk/37/OBTc7Qi1I1y+Yff7AyymWqeM4ABYEgFubQ7lbYkqAm+IjKQwUVDKX5H2j5dStRWSCp6sQa+vaHcmQWAUXRVqu3P/8AFzFLdOF7yIZb7TrO+W/GHkpMkHxZhLkINEi9VHXs/lFfwn6kA5ZOJwhRKmUCgSTWubKUjMHINOdo5diEkLIVz9ujw2RipxWDmIoC4uSwD11gj0yDzdyIPiudp33YWHGQLBdKio070tpD1c1rIJ7f3HGMfvDM/wDCZMuUpQUZipc5bl2Az3HMZQ/fnFZkbWxMtwcRPTyAmKtVv3U1ifH022xjXzC9xG+8uCUvFTFKWlClMoFSsuclnFBkBfQtCrFbM8QVd0hRUxzDhGigLcothmoxXEEATUhmVV2+Y6ix5aaKkhKKABRICUpuVdaswUQadIzH1LqAp9oTz4wbI4nN8KvIVOK5SEnkXBfv94b7A2DiMUeBDIuZi3CR5tW1h7R0bZ+78lDKmSUmY5zKWl6mjBR4bUiwzl+GgkmtAgAUJPwhhHS8SxxEDGeCZFuNsMSZC5BWVAklSmABJDEJDUoPeFG09w5coMkeIgq4lrbMkOKO1aOHoKiheL1siUAgJ5N3JuS/eCpktwRfmDqIhzGwSJSlA1KLLISkJQAAG9O2mtYHVNUS6bUf6/nWHO19leGXAOQ6iuWlj84VoTl7aHl6mscXKDfml6V2nkLC+FYBGntEsxBnTUOUp8IJFf3B+ekRT1OC3s3zOkEJ2eqaAkMC1yejmsew5WuhNdByYs3uxEtEgrWopCGoP3F7MPykUmTvbKA+FV2Zks3r1i+bew4mSloKQQxNQ4JBBqzHnrHKNpYQpBeSRo7M1acIrannHWwriybNz8ZJlbIgBHFTo2x1Sly1LStiSClJLOkuCQCOfL2jfZ2MMqaVpSHDjlQitoC2Xg1Iw6CsqSZYAy2zB39n5HSHo2LNUArJkSpqqowPN9atDxpoqeIlg1gypbU2dOnJUAQFIqATQ9P5/uPbt4UyFFU5AzKKWYupKQS9ubj0EWTePDDByVzTMFWSAxDqYkNoaAnyjk+z580LVMzqJSlRJzPUjLfz9o9iDPju/nHZ8mIZbC7UNuO38ztyUpLqTUFvVxAK5ySsqQlaZJIEwgsDV1E/aKZuJtibMmGXMUSUgKBerOHSeekXvaGESqQuXLUrw1jOSQxe7VqQGEJyAYm8094hyjac+3gEkYlYlLUpB1AqSXduYf6w12HLlpkrIJJnJUlYL0SGZy19elIb7F3YlZEzF/GoPSgF2prSH6ZKJctTJGXLxdedbwjL12FRoFsbAPaeTA532EqWx90p4nZkgLTkoQugUqoznTKQCw1EB7X3WElOU4hGb9wCVE+RNCb1LQy2TvbOVNRhZSUpllSnILkjm7XJHuIB21iipeYkaMD0cM3Ln3h7uVeu5itIq4q2nsgIBn4VbhBqkklwAHN+7ilItGyMWvaSMxUlKkDKQWuavetuWsV/ZeJKFkE8BcL1AFAFD1ag1hMonDzyuW5lOX6p7dOvKDUlt+44P7TbA54l22lt4pkeGmSyEFKFLSHIT8NiRUl7nWFO8e90ub4IlJUPASA6gxcNlrlzBm56nkIL29tRM+W8pISMrMh+IliC7NRvJ4o0iU68pK6njBo/Mf3DcICXQq9/r6xeRtR3M6FsgZpbsQVZVVIIBJN2oaPWJMZs0rkKC5efhIUmxYsXFLgCGu7myhLQ6yVGmUH9tKAQ2nSyAVWs/P2iA5lR995SFYpQlS2R+n2EmS/ElT5rKocwSWPJgA1/SF87ctKHUrEf601/8tnA1cqIMW6XhskzxJSsktY/2p07gda9q84q2/u2gsCUgnVqvzJ7Nzhy5WdqueXEipqYSq7Ww0kslFVBTFSqEjs5przjHhCYuXLllh8OZVqE1oHZm0gKXPZqm70JFfrBGLxiDM8SUnInNRPKgB+paKd7Akm0sGP2SqVhUpSnxGWtalC1aOxrYCEuHwk2a5CVKbUAmhtaLpgcU6AS1i9KO1X89IYScVMAByu9WAysNAXFe+sc/wDVZEJFWZXl6ZRW+x3lSGVKgpikjMAwu9TxDSj86RLKmDxETMz5SlRajEVJqbU9TFZm7aUHASGtz6XghW1ilAIQMxD3ow1u4tb7xd+ncC5FrFz6Kly0LTnYKCgGNnet+UBT9kILEBsqswTo/nTnbnHKdyP1FnS1JlTUGZKehHxJB5cwOUdqkTErS4LpVUG9+RgSGQ6TGhgRYkGBSAaivPv84lWk3BtGchSXFvwUiGbMqKefygK2owhzMTtYWz9jSl/9e3294H23tJUiX4mXMxAYuABzdi1WD2Dwuwe+ElYrwEAO6gA/IPeIm1nzBbEaHUHSTRh6tgp/+oCKXBe7/eEm1pww5CJiwnxSpCCCwzNzbh7mGI3lQtwirNxEMCToHDmKtvtK/wAjDqrWXxVewBcV6fKFYwusKwqN1Np1Kbk3/hMws7EtrMU5a1QYn2fs7Or/AGoKmI8MHi4ganMK5ehprpDP9MFyl4LPOIXMSpQAXWifhIB5uxNbQ3RiCnMEJAD9me1uVO0PYeCRqI+U8uVnvn51MbL2bkIXMAKtAAWDsHLvX+bwVt9I8MKbMlweyf7oe8ZCZQS6uI3LkPz6UjOB2kiYJgCS6Q5DXelPtHhkDNRgkMfNOc/qwqYpGGySyZAKlKWBTMQEpDiwYm7RzOVKUApLcKuvKPp1WEQpCkEApW9LhzcV0+8U8/ptgyXImcQsFFgeY+3tHQxP5QokjgXZnPf0t2CZ2MHEUpRxLKdRogvodexjr+19k5AMpdLfCbgXodR7xjdPYErAhaJIKiVDMVEZhoCbcPlzvDLGznzdv7pE3WNY3jcOx2iCSgJSwDJAYdGtFd3ox+TDqrVRbrWn8wJiNu4mZNmJkJGRFCGHFVncnXQCNNrKWuSkzUZFOeE1sL059eZjm4enK5FLfH95W+UFCBKbsLGmRikzGLJWyk9C4I7tFv25hgp5srjQbEB+E8RA5KBsYr87CSyHKE6Wp+fzG+EnLkj/AFTFJH/F3SejH6R0c6B2DrsRt8ZEmw0niCzBzsBRuTv94YSpBWgrH7SoVudQDo7GGeCwcrEpmzFugoy5yi5fpYHp0iPESzKQkB8pUcuZg4BCHoSY8yORtzCNAWeJXsRMCEkWvR2Z9QO8H7oYIYiaCVUQUku5zA6DQWMLcZhFFGa5UoBr0NXaGe6G1VYed4CUgJnFAU4rwOpPLUl6Wio7YzXMjWmcXOqJSCqnt+coHxCiVMBGUTnWADo/s0ZWoAEvWtdABYV5n5DnHIUa52FXeV3eXaxw6CNTQd3I+/pFQRsk8Myao5pot/xSXbzN25Q222gzJ4cEpSpNLWfTk+kMk7PE0JCi7Uewe50s5HO8WYwuGgO81sbZXN8DiVGbu7QNNSeQIywHidgzUy1nKCkXIL9ouk/dwDjSsaUzVd7M/N6QFjNlLEtRqUsoOK6GHhxezfURLdPtZX6H+YLu5iiZAIvV9ah4bSMSlJUfFyZiCQovU1o5oA9oQbqfAQBc/aLFg5eXNlmJAzEsU2fip6xLmARz9YeW3xI3ynLpMkK4uV2g3G4dJDZgaMG53g7FbuTUOU0Sb3+0LlYdaBmymhu1KF3jrLlXIbRpz8nT5MQ867QjZ0rwxReVixoMxcaP5R2/9O8XnwUvVsySb2Uadxbyjgs3FZiVK+Jh2Jo3r9I6F+i86audOqfDCEuLDMSSk+gUH5EQOXE25PIgY3HE7Gst9YGVKFhrGs3aUmWUhcxKFLByhSgHCam9KPFF3g/UwIK0SJYUoEhK8zpobsL+sJJEaFJh++22JciWUFIWpYKctgzgEk6Xp1hFgtny0qKkpBFKEOQR94oWLxi5sxS5qyVLq5+XTtF43D25MXM8JaszJdJeobhZ9eflEjYidg1RzEKNRW6j6VgFMV5bve9fnpC7aEhJlrBURmSx51o8WfHzhlN3cD8MVvaEgqQspDkVLWoRp1iLNiVHUAm5R07+JeriabuplS0HI7BNBrTyuRq0C4vfGUJiU5kEKUEsC70cpyvTiOUE0fmIBCyU/ERV2axGlmY19PSlbaCkrBaqFufJRIPoBHTTGmRvOIrqbx0VM6+vHSwSCHWNX15s/n7QZuzjUZVAlIWpbl75Q5FxUAv6xCdmqCCtnBYhSapKCMwbk+sI8fs/Mc6VKSQcw17t7d45+XqFTJoIoeseE1pY3l4lTSmqUu4reo8rd4Ow6HKVZqUJoxLac2+0U/B7xzJYSmbIzp/5puHu4bX0ixSNvIOV7Hq596msGjKADcndSboQrGqCHUfbXp+dYreN2qEslSg6tAG/NYg25vMFBSZSFrUg1JoA4qAfL1MVTDbTOJSULSM6SCCKOLawt8LPb3t/MZhKAhWhOAw5kzJpNErKSCBTWnzj22ZqVIyghwSeflEKsG7AKrfmzU9awJOkgylZrksO2r9PvHgLcNGsMYQgHaK1zkmxBPIVjE4sLUiXIAKBhYU5XiGcrRvz8+UWkiQgGY2Xjf8AHnHNVCmC0/8AJALuOoIPuIeb0OQ8pxLAOWrsFMX6Or5wBh8OjES/CVRYPCrl08+UD7OnspOFxAUAFhKVJIcVADvdPI3AMYMpLWO3I93qIb4xo378fH0MXScQlQCSWN70oL2pAUqStJMxOYlCqqDsNRXT6R1/Efp/gpckECYFhk5s5JKiWc1YeggrH5JMheUJSEJIAYABg1uvvFDZlU0O8lXATuZXNzdsma4JBUKB7kUr37NFkXlWT2rHMpTjWrmo9rQ32Rt5cpTLdY7uR2eImxLvUuR2Fesm2hhfDmqRotQa75QXpd7GHWHlsFAqOVQFxc0dvIDyj2zdp/5EwJEmg/cTYc7Q1xeFDsCxrow8uRFrwW7H85lWJyBvAJqEVD8V73vcNT+oimpR4RNEnUc6Wa0a4zCTU1LEaE6Dq2nlC3GpK0FBIr87/eA8QK1GPy749QPEV7HkpAOQhtPVz7w0kzBXNQUbroa620hfssGSFDKOIWU1qs1SDr6RNhJecHNzJ4hWoGgoLRuYg5C3ac457xDHUfTUghuekVCfhRLxDAcKnb7fnOLfNQCQfwwp2phc2Vdsin8iwMc/pMmjJXrOr4lY2B4IP9Snb0bOSEeIkBJDO1HfWmoOsOdmoXgsIiZJmlCpjFRSzqBqlLnkDpAe9DmQe4hZM2gVyJIIZMtBSOrH7MPKPoVcnFR9Z88oUPN9pbSnT1FU2YVqYXL0uw0pygMKbUHzt/MamcCKJb6xgSiP2u/IOYCo8P6TdaiTZmh9ufjPCxctRbKXSSbcQYe7QiHJqcz9Y3SqBMYoBU3Oz7XxaUIUVrSkUJKqAPS8L8LMDE3S17uCR5Qj2RK/zsOUkkzEJCVJcjOkF0mmvfXlBO6ynlzMOScyCCkG+UuCOdDpo8SnFqzBjF6imIgTfaOFyEpAzAhORvk3Nje/pFV3v2U0sTk2IAWAbE2IOotTr3i348KADXeo/PyogHF4Fc6RNo4Qnid7JOYnqzRSGGNrjCfFw2Y63C3mE7AoRmAmIQEMS/EKEEWYhveDtoYQpRnSCQ5Cm/axYP069Y5b+mGFKtogBKilCVlShZLUzK0ZiRXVo7nJw2SQQa0JLxH13TAtZ4+0HBmobcyuIlJWAlgaBgefcxlWDUCxDN+faHKdlpWkNSz0jfCoSlWqqkClW+rcuUcpOmNbn8+ErbOO0r3+EkgpKQdQDamn0ik7RwysHME1NUEnLzD/ALDz5PHXDLlElNy9Kanr9DFY3xwktcmZLJygAl9XTxEn07mLOjR8LbmwdqiMzDIOKIizxkrlompqkh2969RCLarJygEkGtTzaI918WVSpkklymqRqz19PrG21JnGkkkAgA0fvSKxjKvR7RTNaxbnHbvXziOaeWmv5+Vj3cQNjcWlI5nlDQL2EAmEIn+Gczt5+cWVc6XicKgyUpM+XORNKFMHYZA7aMRHPEKmTC+lug5Q22TPVIcpVxKDduR9a+UM0aPMPaqoIe/L25ndMSuh5Ej6ke5jme8u0FGdORlWE5mrY8mryAPlF02DtBU3CSlLDrKUhZfUOH8294o+8uKVMyhQAOZZYaVyh/IX6xJZDAHePA2iZC3bkYICQa+UL5WJRyFOrP8Agg/ATAqYkF6kef8AYEMZT2m4zZE6Lu7gRJkhJbMviPR219B6x7ETq1s9OlDobR44vKqtqAdH5ejQtmTTMdnSqpBOvJj6wTONgJemI7k8SaZtIpVlNrdwzOXhbtP4QpI/4t1JGo7xPjJXCNTck3s7d7QDiVcLAVLN5kf3E+QtqoxjIvhEj0MCKuIBgwpR7jUDz7e8ET0EhJKyBVsg9XreACSi/E5BcV7M1da9HguXPYDjEsVawfr3q0e8MncTihhwY+nG5gLFVQebQUoUVzrGESmqWa7feOOh0m52m3BEoUzbsvMpOV6kdKU89YCnTkrLZQEpNEgMK82i94HDgpUJUtAS5B0AOrwmx26c0klJl10chv8A2x9Djzqe1fOcdsJHe5VCnLTuaxbv0/k/7FzMubIkAPRsz69h7RW9rbPXhyM7EvoQf684d7q7yyZOdMwLGc/EA4AAYUBJ52EXYyvhNvuZO4bUB2EJ312XxeNLQQk/GOSrZuxDenWKqg3eOt5kqQ6VZkqAYioIOo5j7RyxUkZlp0BI7V/iJW2lOFr2lg/TjGFGKCf+aSPMVHyjo0rY0pE5WISCFKSx5CoJI8wI5buW/wDmSeqj8jHYsWmh51te0eA7wM2xlZ2nhFFwBqQB0KhDjD4OWmUZJqWqLOSCCCNUsWjEpH7zYOK8y3peDVhMzMsUypASebO/0iTqsjFqHYRvTiko+sVbv7BkyQfBlCWtRGdSSeIO7Fy5ZzeHuIOYhFVAUPVRr8nHnEEhJKQBdSXJ6hgIJ2YWTnXQZnvqLfSFBnyVqNwiAt1J8LMOVJ9X+XrAcnE5AotYv15HtA+MzDxFVYZKd3JHyjSXKV4eaoD115GFWQQB2hBRzGMsJmJzCirHr+c4qu+mEWqVNCHzEFgBfmPMOIeTSUEhJPCQe4N/J6+ZiLFDMUru5II5KDNDbog/OYBzOX7vbPmy5hmLQpICW4g1yHoa/hgXevEqTNABYM7Nr0i/byUSkmjroeQIevmIpuOlJWRMUC4YG1QDfzPyitMmvJqPpE5E0pUrYmLPC5zVpzsRT1H4Y0Xg1KIfS/lV/IQ0LZiEvqB/I8vWI5x9NO8UFqG0RW8HQAzUADMO9/wwTIwyiaClOLk2o6xnD4Ry5cJfW/ftFgTh0S05lqyIFK/ErolMR5c+nYcxyJqjHdjafhqEggqQogJIFQTzHK1ekA7zYESpqmJIPE3J6en3hUrbK3/0AIBcc1i1So/Dejco2xBUQBMUVOC7knkbmACtYY8yhEtSb4/5Es1IFdTfzEGbLkLROSrMMuYUrYhrNcvrA+JlAq/PIs1YcYZCcySCLpasUtnOMbd5R0HR4+oZtfbfaXMqqADmpb16QvnTHdqcQHbn3aCETVWFwDVqg2151jeVIfmAw9X5fl4l94nQUheZriKjMCCHu9OogKetNyOFx51j045SoEGpoNK09YgnPlLVAH58oAtqNGZlxkYjpkW0AgkJCKBIJZVGUT8rno0YGHclKQ4SbcuQMDTVBQUTmBKgEkWYdmFtRE+FxRBUFAuGDjXz1jU1qKXkTgtpJsyykAcq3gDaWKyp8i7X8hrFPwO9U6WGV/sS1lUP/wCzQr2vvHOmlgMqCRZ79/y0Kwf/ADMnieaqleTrV07cx7N2kgOpM3IDerEmuiQSYQYrbyyeB+qiTp5wudOt+rx5MxLEGpOkdvH0iDernOydbkIC3Ugx+LK7qJe4jeXIYODpT7fmkazpySguGI6xHLn8VNE162hpG1CKVt7M6h+l84mTNSouEKTl6A1b1B9YqU3/AMxenGX9a/WLJ+mfDLnnkUgv2/uKzj1ca1c1KPqomJH32lOHZrjvcPC5sairZXV30b3jrGKmUI1NB5xzP9NkE4orN0oUfoI6WwVOQgkAl2L6pqw6t8jGHZZ7Ju82OFJGQCidBckVLDzv2jOKwSQAioDEmv5qYOwuKlqJU4BNOrdu7nzgUTBMnEuQAAMts1zU94gZQd/WPViPlPSpBCVAEFhlDCpNz9oNKeEpIZyD8njWWGFABcuTQE3iObjZZKVJWlVSKHU/1DEGkQCSxhpw4VJWALlXq8LvDKZOQBlKJSa+48hBatolYyIISkUcjXTW1njOMnskIcZ0kEity+tIY6o24PAqApYGj6xFLlE5VO6iwHyIjPheGoB7V+toNxeHKPBDWYn2evd4ix8p1vzv6iJSmkSgPqlX3pSRLBH7SCexVlb39ork+QlQcu1BeLntaSJmdJLAg/N/ztFZVtGVLAlrk50gnKoKZTPr7+kCNdeQb+6NyFGxAHkExCrZ4c8f/tiTC7MClUSVK0/oQ0VtnCj/AOWV3Kv5gPE73lIKZElMv/tc92a/rBF+pYVpPzofaShEBsmF4qbLwqXmAGaapluPIrI05D8FWxM+biJjqUVK9hz8omElU3iLuaqUdfW8M9n4Hiyyw6zR4MBMG923r6TdRfYbCQ4HZ37QMyjGNp4Yy1hBNUjiYuBqB3FYa7V2gjBIyS1BWIVdV/DHT/tA+xUZ5fiKTUqJD1fS/eATI5/yHj7/ANSjpgqFg29gj6xHOJavLT8/Gg3ZiHUimv8AI/OkD4iUBmTyJ/PSGe6pHiKGV2D+nKKcgtdofQ5jiy367SyIklKioGoOvXiI8i1IkwUypBFCQAW1v66eUSSpdiak15X82u8Chw9CzuwDmrUvT+oR7M6AOoG5NiUsA/8Aytfm/rSF5lgE1OVmrQ9PSsGTJ5IYJJNDdn+0CyVFqig5nSA1BoaghYtmqIABGbKXy6EHV+fLtGs4IS2j8w+untGdqgoUCLMzehHzNesQS9oXCwHB7g8qw1FNWB9JweopchEqMshQHT8tGqlZSQUpc+T8njyJrGwU47X08oll1/YK3zP7R1TtzJdJPEERs+Yokh21YgEP9PuIY/8AhACKU639SfpG0hYQFULOPq3lHsVjUqSQMwpqOfWAbNlY0OI5MGFF1NufSVvFLqxvzjGEmOu1CIhxHxRLgRr1itvZkaCyJ1bcqXkwSl5XKlLUzaAN9Ip04ub00ixYfHGXhcmY0QzMxfv3MVcze/kI5gIYkidJTVapcdxVAeJVqJF+v56Ra8YoKBBKnJBBAqCK5gbg9Y5RhlzM4yKUK35Dr0i5TMdmAzN5VjGOgg1c9rLgqDUtWztstNMvE5VAs0wDKX/7swfrFgk4+RRKZiHNk+Imr9i/pHOcNjEge7sXszXaNVY/wiZoZZSXCSDVtL0c+kJ1gtdT3hnTzOk4jYEyYFZ55Rm/bLQBz+JSgTbk0V3a26eJkJKsOoLAckNUjUMzFw9DDDdjf3DYpSJSnlzzdCiWJF8q2ZXYsYugB5+o/mOigFUBtJNTL3lB3R2qmehSQAJuQ8HYu4epcEU6RZMI0xClFsxIF+QpC7efZBlrTjcOlpssupAssVzUGpDv97gSNt4acoLw8zLNUapVQOQ7cr8rvEmXDoNoNo1X1bGWXDy+AK1F+v4H9YWifmnKS3L51jeRiyUKS2VRLsQWT+fWBcIf9iiakJYNXXSJ2IpRGKCLMU7YnEIVld1Bhzrf2eKmvCh3KSDWpJD/AJ+Xi074LXIlZgWVmSArlRyz9KPo8UyXvNiEuc4WNcyQ3SmhvrV4WcWYi1+9TWKTx2egftfzMek4TRMuvQOfvGy95pxciVKp/wDb0emsDr3sxBDIyI5kID/aPNj6kjevrBGi+YfOwmRlTlCWnrfyTrC7H7wBKcuGBSD8Sz8av/5EKp86asuoqUTQkn7xlOBGpJOjCnzv+VhydMBRc39oRf8A8iSbI2b4hzLcI1PNqn6e8WlEzKAlK+EMwa0KMDOKEhN2goTSRqnk5gM1sd+IeMgCD7WkWUCHercvz5mGG6+0JcoqCqFYYFrfxqe0RolBQY25vrenaBU7PD8RUnkQLEfe0U9NpI85qp4rkB1It3HCtspB4UkgFqqAH9QKray1PQBra2POn1iGbhc1BTmqxPcJeMy9nhi7k8/zWMY4B75SF6pvdIUziSFEFi1dAC3t0iebOf4VXysHsfxvWMJwwatQNDa92tE8k4dgCoAuavagNtY3xsTewvEE4Mq7uw+sBlziojOMw1H57doY/wCHLIFQ13D6xDNwyG4FOHGtOo/OcbumylCnWJ8zqzeXaJOPT7Uq6sLU0Lhmc6Cn48QlLPQvbT8brBE2WniqoBw5/qNVJBdvlp3ikN6yp0Havy4DNmZUqatj6f3CqTLJcnX36w/mynCmHEAC3SF01GlmpFOJtpyeoBDERVicO9hYGN9mJDpBOocQ0l4KZNdEsDMoNWnpFq3d/wBEhUtUs5kqJUUpe4BFe2kE2UaaMVjQ3c28KhT2oAGb1jU4WWCl0JzHWnu9HiTEroFAEdG9xESpoGV3fqG5+scogidFSJNJSHByjzHzbSJ5YHIUbSMGe4Ygf+kCN0VNmDvUQpmEaFmqhzY8hA2LllaSka6nnBonVoBSlvpGXC65RezN+eUYHreeK3tEWD2GtKkqK8uQuCmhcORxBvwRccDvNi0pKf8AIUQOaQojzIJ9ecACWQCcp/iM4cCuZNdCzfO8M/UOTdwRhQCo6l7141PwzUqr+5Aq/Zi32ipbXWorM1KEJNeGWMofmNQH6wzo5v8AbTSI0JuG/n+YZj6rIrXdwH6dCKAl73U27LxUsABSFJZwviLdDdgaPcU5w5kYNIUVvmc0YM3O145IrCEqzpUqWsWKSX9QYMRPxLEHEzVCtHI9SLnzMOOTGd4jw3uo930xhXNMrM4SBS4c1qIo2N2Up3ScpIsLQ6Ehi5cmty8ZMtLF/YQH6muIfgbbyu4DBLzEKDj635QxThCwcgDl/IEGywGLEWo7fWIlLU/OtfwQD5mMNMYHMgnYRIt2cF69Y2RhaPoLfeJ8hNQk2u3K0ag6FJH5yhepqhlRczLlJymjlIJIA4mDdO/pAKcUQ5KVBI1AoSwLVpq1DBspZScyVNzBr11HvEWNwIXxZSlR+LIaHVyNPaKMOTEB5hByIzDywFE8r4kiYQm+azHq8SzNvqSAkpqQddOlyY3w+CUmxOZwaP8AJ66xriNnuXZnNRlPnV6CHNlwmanjoKBmDtNTPlBpom7aHt84HmbWmksCzigYWFNR35wwk4ENUPTVhTzcxqoEUSlA5WcaQrxsQ4WH/lPtPFn+xSkpdSuR4qVtSGKcOoIOZJdg1PW3l5RJJmTE1dPl7/SNlY+Z3HnWBHUdgIs4UJuzFaUkPQps4Nms/Q9YIXhyCbDk/wDMFLUSLGvOuukSKTMWoqIrR/k9I94qsbO0zLgKVvdyvBBAPFrQV69I1Es5i7w2MlJCnGr+dY0VKGYBoYI93FfD+5Bg5ALKNCfMNZiIwnY6Ssl6A2AeHkxZSkpFizj+4lwaAXcCiSYSzsBsYkKjNbCL8HgUIYpUQqoJVXM7dKM0bTvEl3oCakWcUpV37wWuWMii1X/KRlFUKBqGfzIeFF2XzHebpVthsImN2tyHXuIlWkijD1/kxrIU4D1r+fKCpSRy0jWa5qrUiSMtDR9ImKwA7GIEC/eJpf0hJFxwO0mlkmwT2v8AIRvKSNRWPITSPAVgQLnrrmShmuAe3WNpKgwBSDyIpQe8ZxSWQPv2gYzCLG4L+TGNqZcIUpNOFn1f+IimJH7R5u31eN5izlvEOHUS/YRgmkwkSlIAJB8owhQD1vqO9rxhQqkaNEKT/sI0c/SGUDvA3ENkrVRld3+kRTF6Ei/8wFnJRWJVpAcD8vBKsFnhEyWyaKSfm59HjWXLF+F9dK+V48CwYfmsRkOEnqbU+UYx7TVPebpw5YOkv0P51iWVJAIBvYva1qR5IZLh3rqY1lKdNa1PtaPUQIW1ySZJQCwIHPKSPc1qGicykEgA8/3P2+0CzUCnrBuESMth6QsjabxIxhvhc5SbPT1rGpBa4fny8xBGJHDEskcKaCMQEwjAyggjqOor5xAuQCC6q9Bf3hlMNQO0BYmQkKLBqc4IJvsYJbaCKlZctXew7UtEc41Ul7CxBrVqUg7FIFA2kK1KJVe2Vo1Vi2PaYAYB9bC0EJUOZ9WiACh6GJUpv3hlRd3t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4" name="AutoShape 4" descr="data:image/jpeg;base64,/9j/4AAQSkZJRgABAQAAAQABAAD/2wCEAAkGBxMTEhUTExIWFhUXGRobGBgYGCIdHxsbGyAfGBsaHRsdHSggGx4lIB4aIjEhJSkrLi4uGCAzODMtNygtLisBCgoKDg0OGxAQGy0mICU1LS02LS8tLy8wLTgrLy8tLS0tLy0vLy8tLy0tLS8tNS8tLS0tLS0tLS0tLS0tLS0tLf/AABEIALsBDQMBIgACEQEDEQH/xAAcAAACAgMBAQAAAAAAAAAAAAAEBQMGAQIHAAj/xABAEAABAgQDBgQFBAICAAQHAQABAhEAAyExBBJBBQYiUWFxE4GRoTKxwdHwB0Lh8RQjUmIVM4KiJERTY3KS0hb/xAAaAQADAQEBAQAAAAAAAAAAAAACAwQBBQAG/8QAMBEAAgIBAwIDBwQDAQEAAAAAAQIAEQMSITEEQRMiUTJhcYGRsfAUwdHhI6HxUgX/2gAMAwEAAhEDEQA/AOuzKJT9KQMZteUaeKTlGgA9Y9MQXp+aRzTfIlI98wcVlclx3+cRSdqyiWC0vSgL/Iwj23MAzlZ4U3A11b3aK+rGpURVIVSmtPKoFbwtsgQhTyYYSxc6MrEOw5xDiF/19IV7v4zOni0Ibta/kYZzVX5Qy7EGqM0C/ItCzb04cPQn+PZ/WDJgcc7hi1H6xBisImYyFDoHrprCMllSI1CA1ytY7bi5VAbMx4hXrlIDRJM29NcAKNWepo9xflCjfucrCGVkkCYF5yrhUWylLB0m3EfSFG8G25sudlw+HCkmWlWZSFuCQSzuA1qXvCU6V237fGpSepwhdNbjvHmO2zMFi/FXs5H2iPC7fnql5mDkqtQACLFLwwSkKCA5Z6an7xTtnbTVOxqsOuShMoFYCgCCcpt8WUkpBqBC1wKzsAu43hfqEAU9tx8Y82fvLOVR8uVRBqTYAi9YIO25iiQetQeWrRVd1tpGbjUYcyEoEwq4gFPQFQLlV6AU/q/zN20pBUACpILB1aCmsPODQaYH6/3EeMjY9ufWpVsPt+YCX68w0FbN3kmzPipcUUo21/OYivbN24J2HnzFYeUDLSlQSFqGZ6M+lwXgvcjGycUV5ZRllAS7LcHM49sp9oU3TLgBdxsOd/X4GObOmVxo22j0bRWqWtRWXSpm5ilanrEWC2rMSdDUAFmN2ekF4nAf6zNQASElQBDBRA56Wu3KE2yNtnESJ0xcqWFSyhmS44lMdalg+mnmxOkBIbSKB33gHqUGoevHuj5e8k3PlKtHfu3peFO1du4jMkCxUxVVTBvQRPuTif8AMmTRMlCWEhJQySDUlwSq7MOV4d7Y2UiVInTEAFaULUnMAQ6QTyrYQ7LgU7Fd77m5OMlDY9pV0bZnIXdwH7+orDadtyaiWlbkuHYnyPOKhM3mnf4S5kyXLVMlTUJdaKKSroGY9mgnd/by8RKGdCDxZaJ5swAc84B+l8FSxH0Mrx506jIqqPeffLJK2/NUlRLFmZ+r0byu0D4feU5zmQC1iCxAFdIA3wnnCSkTJcoHMsIIUS1lKBYGtj6wq2xtNaJUmclMrilZlgobR3BCgWrY8riFLgXMoYD/AH6QTnxqWBHw90uOL3sUhjkVXmsx47ZUvjIpSlybelxGmz9gidKlTVrBzoSpmJAJD3JdvP5QqxeITLxiMGJb5mJOYsGBsNfhuTrAHpwSQQT85hy4wgrmGS96SlRZBSmxDvXsQ0Syt5TPUlvEF6PlAYVdrwn2XPlTpy5QQlKhmq5IJSbswFqisPZex5acpTdiCA/Yj+YHIiYcfnuvj9JrOr5P8dfvLNKnhUmWskh0A69HjXxEhuVgI0wodCQKtS3Is0YnSQoBwX7xUG22k9QozA3k/l284UYyYlc1nfKKjqQ9fIiGMkKDuRT1ZqPCTBF5i1HmSezsPYe0JzEEqv5tDQVZjXCMQzCzN5nSJQkCo1LwHgZnESBXX6QxXLD2h4oiLPMLlIYiMpmMS/ItGipnM0LNEaZj1OjxR7ovmV7b5czBrmHyf+POKzO2UtRKgpgwAcdi3ct7RacXseYpal8LF7nSlqdI0/wl/Dl9/wCIldSz6/lHLWmptuo6UlKiCQkP6w+Wo2f8pX1hRs3DTAsqLMxFLw6W19KtDUvTvBer2g5U9Bz/ADvAs9YQpC1UZ+twTTpSJ0JHNgX9xT6wt3rmZJQIvna/Q+kBlB07czUq94h/UDG4tYknAKNCfFIygsWai/OorCDbuL2lnliSVpQJKMxSlJBmVCncO/mBDLE4soQhZWk534XqG5t3iWdjFIMsFj4gSpLVobPCsWTqa2QHmMfFi5LGPpGPyoAS4zMpVLqNTfrFP2Pj8Z/nCXOXNEhS5gBNU5WUUF/IN5RYMQoAgZjUO4anERR+0Lkzj4olBQ6EgcnckCkZjPUhidjY4vibkx4yB2gW7208V/nCXNWtUp1sVSwAGcgBTO3wgF+b3jo8zGJMs5lJzFKqO3MWinDEK8TweAqdviPeN/GJnCSwCnu9LZrmop0jXydQzA6O1/3BGLGB7XuiHZuIntiWTkSEAg+GATUOWYO40IpE/wCn+0Jq1TvEeySCQNXzB2HT0hl/njxMhypqpJJLij1drUifCzSZmQMQD8QFDpSPZM+V1OMoAT75i4FBDBtvhHcyd/qUAsFWRTMGINSwYXzRV9lY3E+HiDMVMAGXKSCLmrPW0OvBdMz4nSlSmfUU/O8LMLjVlYQtPhgvxF6Noep+hhiNnVSSB9d558aE6R9p7cfbMw4hSZyjkyUJ1L3sL1HOLZtjGpEmaEqGYIXlYZmUxamtWpFS2btFcybkYAcXEXan3pbnBmDmGctSAQnI7lyHLkfSPZMuXV7A9eYK4lI9r/Ur2C21iV4fEeMkEy8uULlACYC4tR3oeQrDbcXa06dJmCYiXLZTBKEZQQpPKtnuIxKx4UtaMrZQogqUWURZIfnpBWFJJOYZTkKjTkWaHNny8eGATvyIAwL/AOj9Jpv7tWZJwyloMtRExOXxE5hYpcJepb6xUMRvBP8ACkK8PD5ilQLy3AyqbKAFBuFvWLTj8WUJStgoKdxag7x5GLCpJmqlpyZspqCX6CxveEY8mdBTJe/r/qG2FCdmr5SybDXmwslSsoJQk8NEh2LAaQg20uSnFpWZaSpktMCmId09iPvEcnEgyvESj/Wlw5YMQWs/v1gdeLQqX4wQFBJyg0cE6AHytyhQyZNW6GGcKke0Io2NtHDpxWSVJmJUlSnOcKFAXFQ7FmuGi9S56cjJTUuQToTStekV3Z4CiZoRLSoqy5sofR9HNCI3UrKbjNlJ17NWgvA52fIpAX05o/eHiwhRzv6y9Yc8Cew+4j05FQ3OM4IApSOg9o2LA6dPrFAG0R3mmM4QtQZgPf8AqkI9kpGVTmpABPkTDTa01pKvy8IsVmTLStDjLmJYOP8AizeZ/qEPfij3Axq+yZtsXFAqUAKhyX1LEehofWHM5JLMcrCrdz7QpwRClpWn/s4szsGJ7/Mw/KNOUHj42mNzvNZyyS7xLcK0eOUb87cxJxMyRJWpEuWA+QhJJYXJ7mgiHcvfadLnGRip7yilRzrHEkpDs+oIBv8AWOguEkWDJDkF1OuzSwgaWVVNWGh+kcK3j37xOKmqEqYqWgqJSlJYsHububt1hxsffnFyAhMyYJoYhWepd6MoB7c3jThIH7TRk79vWdgmzRLBWpQSACalgO50EDYjeHCpQknEyQFUrMFeYFYrU7aYx+zpkxJKeFQIuyk1IpfQxxCYpSVqL1F1EX6M3l5Ri47ni9T6WRi0Ll55akqS3xJqCG0vHI96v1OnKnqRh8oloUWJAOY2JL0a9IsH6f7UfZ0yQpCkuVBC75swcno0czxG5mMSopTKK6llJIY9XfXq0LTwtRDkQ211aiXHdbeqXMmEzUhZYulVnpoxZosuASlBGdCT4oBlGlAfy1LRzndvZapOJlDES1y0lWVTpIdwRRQoataOj7PQhagZi2MpIEsENStPKlesK6oYhdcn4fKo/AXI/wCz2Ku7mgD00KlOPznGiUmY0lMtOfhUFEsWALh/fyMFz0cJ5M+l8xDcrQvm4xDIEtQTOFCczcNaOSA7tSNUAlR9+Bt390JiQv5cxPmoEkyyP9oWeICzH4Xp287wDMXxANdtfJubwZiZdbuQBnBrxF3q9a/lIxh5SVBVCZwIKW/41dmtpWGhVVbrf8/1EamLVZlU20hckq8XFGXV0yqu3I5Re14Zbs7SmBAVKxHihK05pBJzsbqDpDeR0aFO/rKnhQ0lpoakqZ1GvuTy6wt3Z4MXJUly5ZQNmN/kD5QSoGUE8zxYhqnXMHNJCnNwAQ+mZMATArGTTJJbw3KXF2OX+jE8lQdgP3N6lMRY9Eyc5lZB4T5mbialS7PQjvEoZvE27d/SV5gAP2i3be8MqXLTh5isqpaviAcnKS1AKA/TSD9nz/8AMkplySHQAVLf4nBAB1ubPHMcaTPmTZyg3FRNaB2yjmwr5GH25s+ZIROXKeiQosXoMwcta3yirKKW12PptI0ezv8AvLgFjEBGHK0yzKB4jdRFCa+vlEsraCpq1EiuRST1YUjn+HMzEzyCoB+LM1spDtqL6OSWjb//AEExOIVMQrgzKOW4qoq/9PlAkEtXz+v8zRkANkfgl3xM8S05iM2VVueYQNisKpBC5iQmVMU+QkWuBTprC/Dbdl4hswYtmUknRmBDXDiGWBGdQl4kzEJSkkZ+GrhgCdG+UTtYYn878SiweJibLWqWVSmEi7ZqZXBU/V40Kk5syB/8MCCpJrfmA/EdPKMysYRNEhyJBccqVIL2Ls8SYxSUCUlLmVOYvQOXuAKigBg6a6+fbj4+sHUK/wC/lSKYz+NLDSipIAsxDPTzeJTPY+oqf+w+kCTgASmSSZAUMpf93CT2PfpCzejENh1lqk/37/OBTc7Qi1I1y+Yff7AyymWqeM4ABYEgFubQ7lbYkqAm+IjKQwUVDKX5H2j5dStRWSCp6sQa+vaHcmQWAUXRVqu3P/8AFzFLdOF7yIZb7TrO+W/GHkpMkHxZhLkINEi9VHXs/lFfwn6kA5ZOJwhRKmUCgSTWubKUjMHINOdo5diEkLIVz9ujw2RipxWDmIoC4uSwD11gj0yDzdyIPiudp33YWHGQLBdKio070tpD1c1rIJ7f3HGMfvDM/wDCZMuUpQUZipc5bl2Az3HMZQ/fnFZkbWxMtwcRPTyAmKtVv3U1ifH022xjXzC9xG+8uCUvFTFKWlClMoFSsuclnFBkBfQtCrFbM8QVd0hRUxzDhGigLcothmoxXEEATUhmVV2+Y6ix5aaKkhKKABRICUpuVdaswUQadIzH1LqAp9oTz4wbI4nN8KvIVOK5SEnkXBfv94b7A2DiMUeBDIuZi3CR5tW1h7R0bZ+78lDKmSUmY5zKWl6mjBR4bUiwzl+GgkmtAgAUJPwhhHS8SxxEDGeCZFuNsMSZC5BWVAklSmABJDEJDUoPeFG09w5coMkeIgq4lrbMkOKO1aOHoKiheL1siUAgJ5N3JuS/eCpktwRfmDqIhzGwSJSlA1KLLISkJQAAG9O2mtYHVNUS6bUf6/nWHO19leGXAOQ6iuWlj84VoTl7aHl6mscXKDfml6V2nkLC+FYBGntEsxBnTUOUp8IJFf3B+ekRT1OC3s3zOkEJ2eqaAkMC1yejmsew5WuhNdByYs3uxEtEgrWopCGoP3F7MPykUmTvbKA+FV2Zks3r1i+bew4mSloKQQxNQ4JBBqzHnrHKNpYQpBeSRo7M1acIrannHWwriybNz8ZJlbIgBHFTo2x1Sly1LStiSClJLOkuCQCOfL2jfZ2MMqaVpSHDjlQitoC2Xg1Iw6CsqSZYAy2zB39n5HSHo2LNUArJkSpqqowPN9atDxpoqeIlg1gypbU2dOnJUAQFIqATQ9P5/uPbt4UyFFU5AzKKWYupKQS9ubj0EWTePDDByVzTMFWSAxDqYkNoaAnyjk+z580LVMzqJSlRJzPUjLfz9o9iDPju/nHZ8mIZbC7UNuO38ztyUpLqTUFvVxAK5ySsqQlaZJIEwgsDV1E/aKZuJtibMmGXMUSUgKBerOHSeekXvaGESqQuXLUrw1jOSQxe7VqQGEJyAYm8094hyjac+3gEkYlYlLUpB1AqSXduYf6w12HLlpkrIJJnJUlYL0SGZy19elIb7F3YlZEzF/GoPSgF2prSH6ZKJctTJGXLxdedbwjL12FRoFsbAPaeTA532EqWx90p4nZkgLTkoQugUqoznTKQCw1EB7X3WElOU4hGb9wCVE+RNCb1LQy2TvbOVNRhZSUpllSnILkjm7XJHuIB21iipeYkaMD0cM3Ln3h7uVeu5itIq4q2nsgIBn4VbhBqkklwAHN+7ilItGyMWvaSMxUlKkDKQWuavetuWsV/ZeJKFkE8BcL1AFAFD1ag1hMonDzyuW5lOX6p7dOvKDUlt+44P7TbA54l22lt4pkeGmSyEFKFLSHIT8NiRUl7nWFO8e90ub4IlJUPASA6gxcNlrlzBm56nkIL29tRM+W8pISMrMh+IliC7NRvJ4o0iU68pK6njBo/Mf3DcICXQq9/r6xeRtR3M6FsgZpbsQVZVVIIBJN2oaPWJMZs0rkKC5efhIUmxYsXFLgCGu7myhLQ6yVGmUH9tKAQ2nSyAVWs/P2iA5lR995SFYpQlS2R+n2EmS/ElT5rKocwSWPJgA1/SF87ctKHUrEf601/8tnA1cqIMW6XhskzxJSsktY/2p07gda9q84q2/u2gsCUgnVqvzJ7Nzhy5WdqueXEipqYSq7Ww0kslFVBTFSqEjs5przjHhCYuXLllh8OZVqE1oHZm0gKXPZqm70JFfrBGLxiDM8SUnInNRPKgB+paKd7Akm0sGP2SqVhUpSnxGWtalC1aOxrYCEuHwk2a5CVKbUAmhtaLpgcU6AS1i9KO1X89IYScVMAByu9WAysNAXFe+sc/wDVZEJFWZXl6ZRW+x3lSGVKgpikjMAwu9TxDSj86RLKmDxETMz5SlRajEVJqbU9TFZm7aUHASGtz6XghW1ilAIQMxD3ow1u4tb7xd+ncC5FrFz6Kly0LTnYKCgGNnet+UBT9kILEBsqswTo/nTnbnHKdyP1FnS1JlTUGZKehHxJB5cwOUdqkTErS4LpVUG9+RgSGQ6TGhgRYkGBSAaivPv84lWk3BtGchSXFvwUiGbMqKefygK2owhzMTtYWz9jSl/9e3294H23tJUiX4mXMxAYuABzdi1WD2Dwuwe+ElYrwEAO6gA/IPeIm1nzBbEaHUHSTRh6tgp/+oCKXBe7/eEm1pww5CJiwnxSpCCCwzNzbh7mGI3lQtwirNxEMCToHDmKtvtK/wAjDqrWXxVewBcV6fKFYwusKwqN1Np1Kbk3/hMws7EtrMU5a1QYn2fs7Or/AGoKmI8MHi4ganMK5ehprpDP9MFyl4LPOIXMSpQAXWifhIB5uxNbQ3RiCnMEJAD9me1uVO0PYeCRqI+U8uVnvn51MbL2bkIXMAKtAAWDsHLvX+bwVt9I8MKbMlweyf7oe8ZCZQS6uI3LkPz6UjOB2kiYJgCS6Q5DXelPtHhkDNRgkMfNOc/qwqYpGGySyZAKlKWBTMQEpDiwYm7RzOVKUApLcKuvKPp1WEQpCkEApW9LhzcV0+8U8/ptgyXImcQsFFgeY+3tHQxP5QokjgXZnPf0t2CZ2MHEUpRxLKdRogvodexjr+19k5AMpdLfCbgXodR7xjdPYErAhaJIKiVDMVEZhoCbcPlzvDLGznzdv7pE3WNY3jcOx2iCSgJSwDJAYdGtFd3ox+TDqrVRbrWn8wJiNu4mZNmJkJGRFCGHFVncnXQCNNrKWuSkzUZFOeE1sL059eZjm4enK5FLfH95W+UFCBKbsLGmRikzGLJWyk9C4I7tFv25hgp5srjQbEB+E8RA5KBsYr87CSyHKE6Wp+fzG+EnLkj/AFTFJH/F3SejH6R0c6B2DrsRt8ZEmw0niCzBzsBRuTv94YSpBWgrH7SoVudQDo7GGeCwcrEpmzFugoy5yi5fpYHp0iPESzKQkB8pUcuZg4BCHoSY8yORtzCNAWeJXsRMCEkWvR2Z9QO8H7oYIYiaCVUQUku5zA6DQWMLcZhFFGa5UoBr0NXaGe6G1VYed4CUgJnFAU4rwOpPLUl6Wio7YzXMjWmcXOqJSCqnt+coHxCiVMBGUTnWADo/s0ZWoAEvWtdABYV5n5DnHIUa52FXeV3eXaxw6CNTQd3I+/pFQRsk8Myao5pot/xSXbzN25Q222gzJ4cEpSpNLWfTk+kMk7PE0JCi7Uewe50s5HO8WYwuGgO81sbZXN8DiVGbu7QNNSeQIywHidgzUy1nKCkXIL9ouk/dwDjSsaUzVd7M/N6QFjNlLEtRqUsoOK6GHhxezfURLdPtZX6H+YLu5iiZAIvV9ah4bSMSlJUfFyZiCQovU1o5oA9oQbqfAQBc/aLFg5eXNlmJAzEsU2fip6xLmARz9YeW3xI3ynLpMkK4uV2g3G4dJDZgaMG53g7FbuTUOU0Sb3+0LlYdaBmymhu1KF3jrLlXIbRpz8nT5MQ867QjZ0rwxReVixoMxcaP5R2/9O8XnwUvVsySb2Uadxbyjgs3FZiVK+Jh2Jo3r9I6F+i86audOqfDCEuLDMSSk+gUH5EQOXE25PIgY3HE7Gst9YGVKFhrGs3aUmWUhcxKFLByhSgHCam9KPFF3g/UwIK0SJYUoEhK8zpobsL+sJJEaFJh++22JciWUFIWpYKctgzgEk6Xp1hFgtny0qKkpBFKEOQR94oWLxi5sxS5qyVLq5+XTtF43D25MXM8JaszJdJeobhZ9eflEjYidg1RzEKNRW6j6VgFMV5bve9fnpC7aEhJlrBURmSx51o8WfHzhlN3cD8MVvaEgqQspDkVLWoRp1iLNiVHUAm5R07+JeriabuplS0HI7BNBrTyuRq0C4vfGUJiU5kEKUEsC70cpyvTiOUE0fmIBCyU/ERV2axGlmY19PSlbaCkrBaqFufJRIPoBHTTGmRvOIrqbx0VM6+vHSwSCHWNX15s/n7QZuzjUZVAlIWpbl75Q5FxUAv6xCdmqCCtnBYhSapKCMwbk+sI8fs/Mc6VKSQcw17t7d45+XqFTJoIoeseE1pY3l4lTSmqUu4reo8rd4Ow6HKVZqUJoxLac2+0U/B7xzJYSmbIzp/5puHu4bX0ixSNvIOV7Hq596msGjKADcndSboQrGqCHUfbXp+dYreN2qEslSg6tAG/NYg25vMFBSZSFrUg1JoA4qAfL1MVTDbTOJSULSM6SCCKOLawt8LPb3t/MZhKAhWhOAw5kzJpNErKSCBTWnzj22ZqVIyghwSeflEKsG7AKrfmzU9awJOkgylZrksO2r9PvHgLcNGsMYQgHaK1zkmxBPIVjE4sLUiXIAKBhYU5XiGcrRvz8+UWkiQgGY2Xjf8AHnHNVCmC0/8AJALuOoIPuIeb0OQ8pxLAOWrsFMX6Or5wBh8OjES/CVRYPCrl08+UD7OnspOFxAUAFhKVJIcVADvdPI3AMYMpLWO3I93qIb4xo378fH0MXScQlQCSWN70oL2pAUqStJMxOYlCqqDsNRXT6R1/Efp/gpckECYFhk5s5JKiWc1YeggrH5JMheUJSEJIAYABg1uvvFDZlU0O8lXATuZXNzdsma4JBUKB7kUr37NFkXlWT2rHMpTjWrmo9rQ32Rt5cpTLdY7uR2eImxLvUuR2Fesm2hhfDmqRotQa75QXpd7GHWHlsFAqOVQFxc0dvIDyj2zdp/5EwJEmg/cTYc7Q1xeFDsCxrow8uRFrwW7H85lWJyBvAJqEVD8V73vcNT+oimpR4RNEnUc6Wa0a4zCTU1LEaE6Dq2nlC3GpK0FBIr87/eA8QK1GPy749QPEV7HkpAOQhtPVz7w0kzBXNQUbroa620hfssGSFDKOIWU1qs1SDr6RNhJecHNzJ4hWoGgoLRuYg5C3ac457xDHUfTUghuekVCfhRLxDAcKnb7fnOLfNQCQfwwp2phc2Vdsin8iwMc/pMmjJXrOr4lY2B4IP9Snb0bOSEeIkBJDO1HfWmoOsOdmoXgsIiZJmlCpjFRSzqBqlLnkDpAe9DmQe4hZM2gVyJIIZMtBSOrH7MPKPoVcnFR9Z88oUPN9pbSnT1FU2YVqYXL0uw0pygMKbUHzt/MamcCKJb6xgSiP2u/IOYCo8P6TdaiTZmh9ufjPCxctRbKXSSbcQYe7QiHJqcz9Y3SqBMYoBU3Oz7XxaUIUVrSkUJKqAPS8L8LMDE3S17uCR5Qj2RK/zsOUkkzEJCVJcjOkF0mmvfXlBO6ynlzMOScyCCkG+UuCOdDpo8SnFqzBjF6imIgTfaOFyEpAzAhORvk3Nje/pFV3v2U0sTk2IAWAbE2IOotTr3i348KADXeo/PyogHF4Fc6RNo4Qnid7JOYnqzRSGGNrjCfFw2Y63C3mE7AoRmAmIQEMS/EKEEWYhveDtoYQpRnSCQ5Cm/axYP069Y5b+mGFKtogBKilCVlShZLUzK0ZiRXVo7nJw2SQQa0JLxH13TAtZ4+0HBmobcyuIlJWAlgaBgefcxlWDUCxDN+faHKdlpWkNSz0jfCoSlWqqkClW+rcuUcpOmNbn8+ErbOO0r3+EkgpKQdQDamn0ik7RwysHME1NUEnLzD/ALDz5PHXDLlElNy9Kanr9DFY3xwktcmZLJygAl9XTxEn07mLOjR8LbmwdqiMzDIOKIizxkrlompqkh2969RCLarJygEkGtTzaI918WVSpkklymqRqz19PrG21JnGkkkAgA0fvSKxjKvR7RTNaxbnHbvXziOaeWmv5+Vj3cQNjcWlI5nlDQL2EAmEIn+Gczt5+cWVc6XicKgyUpM+XORNKFMHYZA7aMRHPEKmTC+lug5Q22TPVIcpVxKDduR9a+UM0aPMPaqoIe/L25ndMSuh5Ej6ke5jme8u0FGdORlWE5mrY8mryAPlF02DtBU3CSlLDrKUhZfUOH8294o+8uKVMyhQAOZZYaVyh/IX6xJZDAHePA2iZC3bkYICQa+UL5WJRyFOrP8Agg/ATAqYkF6kef8AYEMZT2m4zZE6Lu7gRJkhJbMviPR219B6x7ETq1s9OlDobR44vKqtqAdH5ejQtmTTMdnSqpBOvJj6wTONgJemI7k8SaZtIpVlNrdwzOXhbtP4QpI/4t1JGo7xPjJXCNTck3s7d7QDiVcLAVLN5kf3E+QtqoxjIvhEj0MCKuIBgwpR7jUDz7e8ET0EhJKyBVsg9XreACSi/E5BcV7M1da9HguXPYDjEsVawfr3q0e8MncTihhwY+nG5gLFVQebQUoUVzrGESmqWa7feOOh0m52m3BEoUzbsvMpOV6kdKU89YCnTkrLZQEpNEgMK82i94HDgpUJUtAS5B0AOrwmx26c0klJl10chv8A2x9Djzqe1fOcdsJHe5VCnLTuaxbv0/k/7FzMubIkAPRsz69h7RW9rbPXhyM7EvoQf684d7q7yyZOdMwLGc/EA4AAYUBJ52EXYyvhNvuZO4bUB2EJ312XxeNLQQk/GOSrZuxDenWKqg3eOt5kqQ6VZkqAYioIOo5j7RyxUkZlp0BI7V/iJW2lOFr2lg/TjGFGKCf+aSPMVHyjo0rY0pE5WISCFKSx5CoJI8wI5buW/wDmSeqj8jHYsWmh51te0eA7wM2xlZ2nhFFwBqQB0KhDjD4OWmUZJqWqLOSCCCNUsWjEpH7zYOK8y3peDVhMzMsUypASebO/0iTqsjFqHYRvTiko+sVbv7BkyQfBlCWtRGdSSeIO7Fy5ZzeHuIOYhFVAUPVRr8nHnEEhJKQBdSXJ6hgIJ2YWTnXQZnvqLfSFBnyVqNwiAt1J8LMOVJ9X+XrAcnE5AotYv15HtA+MzDxFVYZKd3JHyjSXKV4eaoD115GFWQQB2hBRzGMsJmJzCirHr+c4qu+mEWqVNCHzEFgBfmPMOIeTSUEhJPCQe4N/J6+ZiLFDMUru5II5KDNDbog/OYBzOX7vbPmy5hmLQpICW4g1yHoa/hgXevEqTNABYM7Nr0i/byUSkmjroeQIevmIpuOlJWRMUC4YG1QDfzPyitMmvJqPpE5E0pUrYmLPC5zVpzsRT1H4Y0Xg1KIfS/lV/IQ0LZiEvqB/I8vWI5x9NO8UFqG0RW8HQAzUADMO9/wwTIwyiaClOLk2o6xnD4Ry5cJfW/ftFgTh0S05lqyIFK/ErolMR5c+nYcxyJqjHdjafhqEggqQogJIFQTzHK1ekA7zYESpqmJIPE3J6en3hUrbK3/0AIBcc1i1So/Dejco2xBUQBMUVOC7knkbmACtYY8yhEtSb4/5Es1IFdTfzEGbLkLROSrMMuYUrYhrNcvrA+JlAq/PIs1YcYZCcySCLpasUtnOMbd5R0HR4+oZtfbfaXMqqADmpb16QvnTHdqcQHbn3aCETVWFwDVqg2151jeVIfmAw9X5fl4l94nQUheZriKjMCCHu9OogKetNyOFx51j045SoEGpoNK09YgnPlLVAH58oAtqNGZlxkYjpkW0AgkJCKBIJZVGUT8rno0YGHclKQ4SbcuQMDTVBQUTmBKgEkWYdmFtRE+FxRBUFAuGDjXz1jU1qKXkTgtpJsyykAcq3gDaWKyp8i7X8hrFPwO9U6WGV/sS1lUP/wCzQr2vvHOmlgMqCRZ79/y0Kwf/ADMnieaqleTrV07cx7N2kgOpM3IDerEmuiQSYQYrbyyeB+qiTp5wudOt+rx5MxLEGpOkdvH0iDernOydbkIC3Ugx+LK7qJe4jeXIYODpT7fmkazpySguGI6xHLn8VNE162hpG1CKVt7M6h+l84mTNSouEKTl6A1b1B9YqU3/AMxenGX9a/WLJ+mfDLnnkUgv2/uKzj1ca1c1KPqomJH32lOHZrjvcPC5sairZXV30b3jrGKmUI1NB5xzP9NkE4orN0oUfoI6WwVOQgkAl2L6pqw6t8jGHZZ7Ju82OFJGQCidBckVLDzv2jOKwSQAioDEmv5qYOwuKlqJU4BNOrdu7nzgUTBMnEuQAAMts1zU94gZQd/WPViPlPSpBCVAEFhlDCpNz9oNKeEpIZyD8njWWGFABcuTQE3iObjZZKVJWlVSKHU/1DEGkQCSxhpw4VJWALlXq8LvDKZOQBlKJSa+48hBatolYyIISkUcjXTW1njOMnskIcZ0kEity+tIY6o24PAqApYGj6xFLlE5VO6iwHyIjPheGoB7V+toNxeHKPBDWYn2evd4ix8p1vzv6iJSmkSgPqlX3pSRLBH7SCexVlb39ork+QlQcu1BeLntaSJmdJLAg/N/ztFZVtGVLAlrk50gnKoKZTPr7+kCNdeQb+6NyFGxAHkExCrZ4c8f/tiTC7MClUSVK0/oQ0VtnCj/AOWV3Kv5gPE73lIKZElMv/tc92a/rBF+pYVpPzofaShEBsmF4qbLwqXmAGaapluPIrI05D8FWxM+biJjqUVK9hz8omElU3iLuaqUdfW8M9n4Hiyyw6zR4MBMG923r6TdRfYbCQ4HZ37QMyjGNp4Yy1hBNUjiYuBqB3FYa7V2gjBIyS1BWIVdV/DHT/tA+xUZ5fiKTUqJD1fS/eATI5/yHj7/ANSjpgqFg29gj6xHOJavLT8/Gg3ZiHUimv8AI/OkD4iUBmTyJ/PSGe6pHiKGV2D+nKKcgtdofQ5jiy367SyIklKioGoOvXiI8i1IkwUypBFCQAW1v66eUSSpdiak15X82u8Chw9CzuwDmrUvT+oR7M6AOoG5NiUsA/8Aytfm/rSF5lgE1OVmrQ9PSsGTJ5IYJJNDdn+0CyVFqig5nSA1BoaghYtmqIABGbKXy6EHV+fLtGs4IS2j8w+untGdqgoUCLMzehHzNesQS9oXCwHB7g8qw1FNWB9JweopchEqMshQHT8tGqlZSQUpc+T8njyJrGwU47X08oll1/YK3zP7R1TtzJdJPEERs+Yokh21YgEP9PuIY/8AhACKU639SfpG0hYQFULOPq3lHsVjUqSQMwpqOfWAbNlY0OI5MGFF1NufSVvFLqxvzjGEmOu1CIhxHxRLgRr1itvZkaCyJ1bcqXkwSl5XKlLUzaAN9Ip04ub00ixYfHGXhcmY0QzMxfv3MVcze/kI5gIYkidJTVapcdxVAeJVqJF+v56Ra8YoKBBKnJBBAqCK5gbg9Y5RhlzM4yKUK35Dr0i5TMdmAzN5VjGOgg1c9rLgqDUtWztstNMvE5VAs0wDKX/7swfrFgk4+RRKZiHNk+Imr9i/pHOcNjEge7sXszXaNVY/wiZoZZSXCSDVtL0c+kJ1gtdT3hnTzOk4jYEyYFZ55Rm/bLQBz+JSgTbk0V3a26eJkJKsOoLAckNUjUMzFw9DDDdjf3DYpSJSnlzzdCiWJF8q2ZXYsYugB5+o/mOigFUBtJNTL3lB3R2qmehSQAJuQ8HYu4epcEU6RZMI0xClFsxIF+QpC7efZBlrTjcOlpssupAssVzUGpDv97gSNt4acoLw8zLNUapVQOQ7cr8rvEmXDoNoNo1X1bGWXDy+AK1F+v4H9YWifmnKS3L51jeRiyUKS2VRLsQWT+fWBcIf9iiakJYNXXSJ2IpRGKCLMU7YnEIVld1Bhzrf2eKmvCh3KSDWpJD/AJ+Xi074LXIlZgWVmSArlRyz9KPo8UyXvNiEuc4WNcyQ3SmhvrV4WcWYi1+9TWKTx2egftfzMek4TRMuvQOfvGy95pxciVKp/wDb0emsDr3sxBDIyI5kID/aPNj6kjevrBGi+YfOwmRlTlCWnrfyTrC7H7wBKcuGBSD8Sz8av/5EKp86asuoqUTQkn7xlOBGpJOjCnzv+VhydMBRc39oRf8A8iSbI2b4hzLcI1PNqn6e8WlEzKAlK+EMwa0KMDOKEhN2goTSRqnk5gM1sd+IeMgCD7WkWUCHercvz5mGG6+0JcoqCqFYYFrfxqe0RolBQY25vrenaBU7PD8RUnkQLEfe0U9NpI85qp4rkB1It3HCtspB4UkgFqqAH9QKray1PQBra2POn1iGbhc1BTmqxPcJeMy9nhi7k8/zWMY4B75SF6pvdIUziSFEFi1dAC3t0iebOf4VXysHsfxvWMJwwatQNDa92tE8k4dgCoAuavagNtY3xsTewvEE4Mq7uw+sBlziojOMw1H57doY/wCHLIFQ13D6xDNwyG4FOHGtOo/OcbumylCnWJ8zqzeXaJOPT7Uq6sLU0Lhmc6Cn48QlLPQvbT8brBE2WniqoBw5/qNVJBdvlp3ikN6yp0Havy4DNmZUqatj6f3CqTLJcnX36w/mynCmHEAC3SF01GlmpFOJtpyeoBDERVicO9hYGN9mJDpBOocQ0l4KZNdEsDMoNWnpFq3d/wBEhUtUs5kqJUUpe4BFe2kE2UaaMVjQ3c28KhT2oAGb1jU4WWCl0JzHWnu9HiTEroFAEdG9xESpoGV3fqG5+scogidFSJNJSHByjzHzbSJ5YHIUbSMGe4Ygf+kCN0VNmDvUQpmEaFmqhzY8hA2LllaSka6nnBonVoBSlvpGXC65RezN+eUYHreeK3tEWD2GtKkqK8uQuCmhcORxBvwRccDvNi0pKf8AIUQOaQojzIJ9ecACWQCcp/iM4cCuZNdCzfO8M/UOTdwRhQCo6l7141PwzUqr+5Aq/Zi32ipbXWorM1KEJNeGWMofmNQH6wzo5v8AbTSI0JuG/n+YZj6rIrXdwH6dCKAl73U27LxUsABSFJZwviLdDdgaPcU5w5kYNIUVvmc0YM3O145IrCEqzpUqWsWKSX9QYMRPxLEHEzVCtHI9SLnzMOOTGd4jw3uo930xhXNMrM4SBS4c1qIo2N2Up3ScpIsLQ6Ehi5cmty8ZMtLF/YQH6muIfgbbyu4DBLzEKDj635QxThCwcgDl/IEGywGLEWo7fWIlLU/OtfwQD5mMNMYHMgnYRIt2cF69Y2RhaPoLfeJ8hNQk2u3K0ag6FJH5yhepqhlRczLlJymjlIJIA4mDdO/pAKcUQ5KVBI1AoSwLVpq1DBspZScyVNzBr11HvEWNwIXxZSlR+LIaHVyNPaKMOTEB5hByIzDywFE8r4kiYQm+azHq8SzNvqSAkpqQddOlyY3w+CUmxOZwaP8AJ66xriNnuXZnNRlPnV6CHNlwmanjoKBmDtNTPlBpom7aHt84HmbWmksCzigYWFNR35wwk4ENUPTVhTzcxqoEUSlA5WcaQrxsQ4WH/lPtPFn+xSkpdSuR4qVtSGKcOoIOZJdg1PW3l5RJJmTE1dPl7/SNlY+Z3HnWBHUdgIs4UJuzFaUkPQps4Nms/Q9YIXhyCbDk/wDMFLUSLGvOuukSKTMWoqIrR/k9I94qsbO0zLgKVvdyvBBAPFrQV69I1Es5i7w2MlJCnGr+dY0VKGYBoYI93FfD+5Bg5ALKNCfMNZiIwnY6Ssl6A2AeHkxZSkpFizj+4lwaAXcCiSYSzsBsYkKjNbCL8HgUIYpUQqoJVXM7dKM0bTvEl3oCakWcUpV37wWuWMii1X/KRlFUKBqGfzIeFF2XzHebpVthsImN2tyHXuIlWkijD1/kxrIU4D1r+fKCpSRy0jWa5qrUiSMtDR9ImKwA7GIEC/eJpf0hJFxwO0mlkmwT2v8AIRvKSNRWPITSPAVgQLnrrmShmuAe3WNpKgwBSDyIpQe8ZxSWQPv2gYzCLG4L+TGNqZcIUpNOFn1f+IimJH7R5u31eN5izlvEOHUS/YRgmkwkSlIAJB8owhQD1vqO9rxhQqkaNEKT/sI0c/SGUDvA3ENkrVRld3+kRTF6Ei/8wFnJRWJVpAcD8vBKsFnhEyWyaKSfm59HjWXLF+F9dK+V48CwYfmsRkOEnqbU+UYx7TVPebpw5YOkv0P51iWVJAIBvYva1qR5IZLh3rqY1lKdNa1PtaPUQIW1ySZJQCwIHPKSPc1qGicykEgA8/3P2+0CzUCnrBuESMth6QsjabxIxhvhc5SbPT1rGpBa4fny8xBGJHDEskcKaCMQEwjAyggjqOor5xAuQCC6q9Bf3hlMNQO0BYmQkKLBqc4IJvsYJbaCKlZctXew7UtEc41Ul7CxBrVqUg7FIFA2kK1KJVe2Vo1Vi2PaYAYB9bC0EJUOZ9WiACh6GJUpv3hlRd3tP//Z"/>
          <p:cNvSpPr>
            <a:spLocks noChangeAspect="1" noChangeArrowheads="1"/>
          </p:cNvSpPr>
          <p:nvPr/>
        </p:nvSpPr>
        <p:spPr bwMode="auto">
          <a:xfrm>
            <a:off x="307975" y="98601"/>
            <a:ext cx="214136" cy="214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5" name="AutoShape 6" descr="data:image/jpeg;base64,/9j/4AAQSkZJRgABAQAAAQABAAD/2wCEAAkGBxMTEhUTExIWFhUXGRobGBgYGCIdHxsbGyAfGBsaHRsdHSggGx4lIB4aIjEhJSkrLi4uGCAzODMtNygtLisBCgoKDg0OGxAQGy0mICU1LS02LS8tLy8wLTgrLy8tLS0tLy0vLy8tLy0tLS8tNS8tLS0tLS0tLS0tLS0tLS0tLf/AABEIALsBDQMBIgACEQEDEQH/xAAcAAACAgMBAQAAAAAAAAAAAAAEBQMGAQIHAAj/xABAEAABAgQDBgQFBAICAAQHAQABAhEAAyExBBJBBQYiUWFxE4GRoTKxwdHwB0Lh8RQjUmIVM4KiJERTY3KS0hb/xAAaAQADAQEBAQAAAAAAAAAAAAACAwQBBQAG/8QAMBEAAgIBAwIDBwQDAQEAAAAAAQIAEQMSITEEQRMiUTJhcYGRsfAUwdHhI6HxUgX/2gAMAwEAAhEDEQA/AOuzKJT9KQMZteUaeKTlGgA9Y9MQXp+aRzTfIlI98wcVlclx3+cRSdqyiWC0vSgL/Iwj23MAzlZ4U3A11b3aK+rGpURVIVSmtPKoFbwtsgQhTyYYSxc6MrEOw5xDiF/19IV7v4zOni0Ibta/kYZzVX5Qy7EGqM0C/ItCzb04cPQn+PZ/WDJgcc7hi1H6xBisImYyFDoHrprCMllSI1CA1ytY7bi5VAbMx4hXrlIDRJM29NcAKNWepo9xflCjfucrCGVkkCYF5yrhUWylLB0m3EfSFG8G25sudlw+HCkmWlWZSFuCQSzuA1qXvCU6V237fGpSepwhdNbjvHmO2zMFi/FXs5H2iPC7fnql5mDkqtQACLFLwwSkKCA5Z6an7xTtnbTVOxqsOuShMoFYCgCCcpt8WUkpBqBC1wKzsAu43hfqEAU9tx8Y82fvLOVR8uVRBqTYAi9YIO25iiQetQeWrRVd1tpGbjUYcyEoEwq4gFPQFQLlV6AU/q/zN20pBUACpILB1aCmsPODQaYH6/3EeMjY9ufWpVsPt+YCX68w0FbN3kmzPipcUUo21/OYivbN24J2HnzFYeUDLSlQSFqGZ6M+lwXgvcjGycUV5ZRllAS7LcHM49sp9oU3TLgBdxsOd/X4GObOmVxo22j0bRWqWtRWXSpm5ilanrEWC2rMSdDUAFmN2ekF4nAf6zNQASElQBDBRA56Wu3KE2yNtnESJ0xcqWFSyhmS44lMdalg+mnmxOkBIbSKB33gHqUGoevHuj5e8k3PlKtHfu3peFO1du4jMkCxUxVVTBvQRPuTif8AMmTRMlCWEhJQySDUlwSq7MOV4d7Y2UiVInTEAFaULUnMAQ6QTyrYQ7LgU7Fd77m5OMlDY9pV0bZnIXdwH7+orDadtyaiWlbkuHYnyPOKhM3mnf4S5kyXLVMlTUJdaKKSroGY9mgnd/by8RKGdCDxZaJ5swAc84B+l8FSxH0Mrx506jIqqPeffLJK2/NUlRLFmZ+r0byu0D4feU5zmQC1iCxAFdIA3wnnCSkTJcoHMsIIUS1lKBYGtj6wq2xtNaJUmclMrilZlgobR3BCgWrY8riFLgXMoYD/AH6QTnxqWBHw90uOL3sUhjkVXmsx47ZUvjIpSlybelxGmz9gidKlTVrBzoSpmJAJD3JdvP5QqxeITLxiMGJb5mJOYsGBsNfhuTrAHpwSQQT85hy4wgrmGS96SlRZBSmxDvXsQ0Syt5TPUlvEF6PlAYVdrwn2XPlTpy5QQlKhmq5IJSbswFqisPZex5acpTdiCA/Yj+YHIiYcfnuvj9JrOr5P8dfvLNKnhUmWskh0A69HjXxEhuVgI0wodCQKtS3Is0YnSQoBwX7xUG22k9QozA3k/l284UYyYlc1nfKKjqQ9fIiGMkKDuRT1ZqPCTBF5i1HmSezsPYe0JzEEqv5tDQVZjXCMQzCzN5nSJQkCo1LwHgZnESBXX6QxXLD2h4oiLPMLlIYiMpmMS/ItGipnM0LNEaZj1OjxR7ovmV7b5czBrmHyf+POKzO2UtRKgpgwAcdi3ct7RacXseYpal8LF7nSlqdI0/wl/Dl9/wCIldSz6/lHLWmptuo6UlKiCQkP6w+Wo2f8pX1hRs3DTAsqLMxFLw6W19KtDUvTvBer2g5U9Bz/ADvAs9YQpC1UZ+twTTpSJ0JHNgX9xT6wt3rmZJQIvna/Q+kBlB07czUq94h/UDG4tYknAKNCfFIygsWai/OorCDbuL2lnliSVpQJKMxSlJBmVCncO/mBDLE4soQhZWk534XqG5t3iWdjFIMsFj4gSpLVobPCsWTqa2QHmMfFi5LGPpGPyoAS4zMpVLqNTfrFP2Pj8Z/nCXOXNEhS5gBNU5WUUF/IN5RYMQoAgZjUO4anERR+0Lkzj4olBQ6EgcnckCkZjPUhidjY4vibkx4yB2gW7208V/nCXNWtUp1sVSwAGcgBTO3wgF+b3jo8zGJMs5lJzFKqO3MWinDEK8TweAqdviPeN/GJnCSwCnu9LZrmop0jXydQzA6O1/3BGLGB7XuiHZuIntiWTkSEAg+GATUOWYO40IpE/wCn+0Jq1TvEeySCQNXzB2HT0hl/njxMhypqpJJLij1drUifCzSZmQMQD8QFDpSPZM+V1OMoAT75i4FBDBtvhHcyd/qUAsFWRTMGINSwYXzRV9lY3E+HiDMVMAGXKSCLmrPW0OvBdMz4nSlSmfUU/O8LMLjVlYQtPhgvxF6Noep+hhiNnVSSB9d558aE6R9p7cfbMw4hSZyjkyUJ1L3sL1HOLZtjGpEmaEqGYIXlYZmUxamtWpFS2btFcybkYAcXEXan3pbnBmDmGctSAQnI7lyHLkfSPZMuXV7A9eYK4lI9r/Ur2C21iV4fEeMkEy8uULlACYC4tR3oeQrDbcXa06dJmCYiXLZTBKEZQQpPKtnuIxKx4UtaMrZQogqUWURZIfnpBWFJJOYZTkKjTkWaHNny8eGATvyIAwL/AOj9Jpv7tWZJwyloMtRExOXxE5hYpcJepb6xUMRvBP8ACkK8PD5ilQLy3AyqbKAFBuFvWLTj8WUJStgoKdxag7x5GLCpJmqlpyZspqCX6CxveEY8mdBTJe/r/qG2FCdmr5SybDXmwslSsoJQk8NEh2LAaQg20uSnFpWZaSpktMCmId09iPvEcnEgyvESj/Wlw5YMQWs/v1gdeLQqX4wQFBJyg0cE6AHytyhQyZNW6GGcKke0Io2NtHDpxWSVJmJUlSnOcKFAXFQ7FmuGi9S56cjJTUuQToTStekV3Z4CiZoRLSoqy5sofR9HNCI3UrKbjNlJ17NWgvA52fIpAX05o/eHiwhRzv6y9Yc8Cew+4j05FQ3OM4IApSOg9o2LA6dPrFAG0R3mmM4QtQZgPf8AqkI9kpGVTmpABPkTDTa01pKvy8IsVmTLStDjLmJYOP8AizeZ/qEPfij3Axq+yZtsXFAqUAKhyX1LEehofWHM5JLMcrCrdz7QpwRClpWn/s4szsGJ7/Mw/KNOUHj42mNzvNZyyS7xLcK0eOUb87cxJxMyRJWpEuWA+QhJJYXJ7mgiHcvfadLnGRip7yilRzrHEkpDs+oIBv8AWOguEkWDJDkF1OuzSwgaWVVNWGh+kcK3j37xOKmqEqYqWgqJSlJYsHububt1hxsffnFyAhMyYJoYhWepd6MoB7c3jThIH7TRk79vWdgmzRLBWpQSACalgO50EDYjeHCpQknEyQFUrMFeYFYrU7aYx+zpkxJKeFQIuyk1IpfQxxCYpSVqL1F1EX6M3l5Ri47ni9T6WRi0Ll55akqS3xJqCG0vHI96v1OnKnqRh8oloUWJAOY2JL0a9IsH6f7UfZ0yQpCkuVBC75swcno0czxG5mMSopTKK6llJIY9XfXq0LTwtRDkQ211aiXHdbeqXMmEzUhZYulVnpoxZosuASlBGdCT4oBlGlAfy1LRzndvZapOJlDES1y0lWVTpIdwRRQoataOj7PQhagZi2MpIEsENStPKlesK6oYhdcn4fKo/AXI/wCz2Ku7mgD00KlOPznGiUmY0lMtOfhUFEsWALh/fyMFz0cJ5M+l8xDcrQvm4xDIEtQTOFCczcNaOSA7tSNUAlR9+Bt390JiQv5cxPmoEkyyP9oWeICzH4Xp287wDMXxANdtfJubwZiZdbuQBnBrxF3q9a/lIxh5SVBVCZwIKW/41dmtpWGhVVbrf8/1EamLVZlU20hckq8XFGXV0yqu3I5Re14Zbs7SmBAVKxHihK05pBJzsbqDpDeR0aFO/rKnhQ0lpoakqZ1GvuTy6wt3Z4MXJUly5ZQNmN/kD5QSoGUE8zxYhqnXMHNJCnNwAQ+mZMATArGTTJJbw3KXF2OX+jE8lQdgP3N6lMRY9Eyc5lZB4T5mbialS7PQjvEoZvE27d/SV5gAP2i3be8MqXLTh5isqpaviAcnKS1AKA/TSD9nz/8AMkplySHQAVLf4nBAB1ubPHMcaTPmTZyg3FRNaB2yjmwr5GH25s+ZIROXKeiQosXoMwcta3yirKKW12PptI0ezv8AvLgFjEBGHK0yzKB4jdRFCa+vlEsraCpq1EiuRST1YUjn+HMzEzyCoB+LM1spDtqL6OSWjb//AEExOIVMQrgzKOW4qoq/9PlAkEtXz+v8zRkANkfgl3xM8S05iM2VVueYQNisKpBC5iQmVMU+QkWuBTprC/Dbdl4hswYtmUknRmBDXDiGWBGdQl4kzEJSkkZ+GrhgCdG+UTtYYn878SiweJibLWqWVSmEi7ZqZXBU/V40Kk5syB/8MCCpJrfmA/EdPKMysYRNEhyJBccqVIL2Ls8SYxSUCUlLmVOYvQOXuAKigBg6a6+fbj4+sHUK/wC/lSKYz+NLDSipIAsxDPTzeJTPY+oqf+w+kCTgASmSSZAUMpf93CT2PfpCzejENh1lqk/37/OBTc7Qi1I1y+Yff7AyymWqeM4ABYEgFubQ7lbYkqAm+IjKQwUVDKX5H2j5dStRWSCp6sQa+vaHcmQWAUXRVqu3P/8AFzFLdOF7yIZb7TrO+W/GHkpMkHxZhLkINEi9VHXs/lFfwn6kA5ZOJwhRKmUCgSTWubKUjMHINOdo5diEkLIVz9ujw2RipxWDmIoC4uSwD11gj0yDzdyIPiudp33YWHGQLBdKio070tpD1c1rIJ7f3HGMfvDM/wDCZMuUpQUZipc5bl2Az3HMZQ/fnFZkbWxMtwcRPTyAmKtVv3U1ifH022xjXzC9xG+8uCUvFTFKWlClMoFSsuclnFBkBfQtCrFbM8QVd0hRUxzDhGigLcothmoxXEEATUhmVV2+Y6ix5aaKkhKKABRICUpuVdaswUQadIzH1LqAp9oTz4wbI4nN8KvIVOK5SEnkXBfv94b7A2DiMUeBDIuZi3CR5tW1h7R0bZ+78lDKmSUmY5zKWl6mjBR4bUiwzl+GgkmtAgAUJPwhhHS8SxxEDGeCZFuNsMSZC5BWVAklSmABJDEJDUoPeFG09w5coMkeIgq4lrbMkOKO1aOHoKiheL1siUAgJ5N3JuS/eCpktwRfmDqIhzGwSJSlA1KLLISkJQAAG9O2mtYHVNUS6bUf6/nWHO19leGXAOQ6iuWlj84VoTl7aHl6mscXKDfml6V2nkLC+FYBGntEsxBnTUOUp8IJFf3B+ekRT1OC3s3zOkEJ2eqaAkMC1yejmsew5WuhNdByYs3uxEtEgrWopCGoP3F7MPykUmTvbKA+FV2Zks3r1i+bew4mSloKQQxNQ4JBBqzHnrHKNpYQpBeSRo7M1acIrannHWwriybNz8ZJlbIgBHFTo2x1Sly1LStiSClJLOkuCQCOfL2jfZ2MMqaVpSHDjlQitoC2Xg1Iw6CsqSZYAy2zB39n5HSHo2LNUArJkSpqqowPN9atDxpoqeIlg1gypbU2dOnJUAQFIqATQ9P5/uPbt4UyFFU5AzKKWYupKQS9ubj0EWTePDDByVzTMFWSAxDqYkNoaAnyjk+z580LVMzqJSlRJzPUjLfz9o9iDPju/nHZ8mIZbC7UNuO38ztyUpLqTUFvVxAK5ySsqQlaZJIEwgsDV1E/aKZuJtibMmGXMUSUgKBerOHSeekXvaGESqQuXLUrw1jOSQxe7VqQGEJyAYm8094hyjac+3gEkYlYlLUpB1AqSXduYf6w12HLlpkrIJJnJUlYL0SGZy19elIb7F3YlZEzF/GoPSgF2prSH6ZKJctTJGXLxdedbwjL12FRoFsbAPaeTA532EqWx90p4nZkgLTkoQugUqoznTKQCw1EB7X3WElOU4hGb9wCVE+RNCb1LQy2TvbOVNRhZSUpllSnILkjm7XJHuIB21iipeYkaMD0cM3Ln3h7uVeu5itIq4q2nsgIBn4VbhBqkklwAHN+7ilItGyMWvaSMxUlKkDKQWuavetuWsV/ZeJKFkE8BcL1AFAFD1ag1hMonDzyuW5lOX6p7dOvKDUlt+44P7TbA54l22lt4pkeGmSyEFKFLSHIT8NiRUl7nWFO8e90ub4IlJUPASA6gxcNlrlzBm56nkIL29tRM+W8pISMrMh+IliC7NRvJ4o0iU68pK6njBo/Mf3DcICXQq9/r6xeRtR3M6FsgZpbsQVZVVIIBJN2oaPWJMZs0rkKC5efhIUmxYsXFLgCGu7myhLQ6yVGmUH9tKAQ2nSyAVWs/P2iA5lR995SFYpQlS2R+n2EmS/ElT5rKocwSWPJgA1/SF87ctKHUrEf601/8tnA1cqIMW6XhskzxJSsktY/2p07gda9q84q2/u2gsCUgnVqvzJ7Nzhy5WdqueXEipqYSq7Ww0kslFVBTFSqEjs5przjHhCYuXLllh8OZVqE1oHZm0gKXPZqm70JFfrBGLxiDM8SUnInNRPKgB+paKd7Akm0sGP2SqVhUpSnxGWtalC1aOxrYCEuHwk2a5CVKbUAmhtaLpgcU6AS1i9KO1X89IYScVMAByu9WAysNAXFe+sc/wDVZEJFWZXl6ZRW+x3lSGVKgpikjMAwu9TxDSj86RLKmDxETMz5SlRajEVJqbU9TFZm7aUHASGtz6XghW1ilAIQMxD3ow1u4tb7xd+ncC5FrFz6Kly0LTnYKCgGNnet+UBT9kILEBsqswTo/nTnbnHKdyP1FnS1JlTUGZKehHxJB5cwOUdqkTErS4LpVUG9+RgSGQ6TGhgRYkGBSAaivPv84lWk3BtGchSXFvwUiGbMqKefygK2owhzMTtYWz9jSl/9e3294H23tJUiX4mXMxAYuABzdi1WD2Dwuwe+ElYrwEAO6gA/IPeIm1nzBbEaHUHSTRh6tgp/+oCKXBe7/eEm1pww5CJiwnxSpCCCwzNzbh7mGI3lQtwirNxEMCToHDmKtvtK/wAjDqrWXxVewBcV6fKFYwusKwqN1Np1Kbk3/hMws7EtrMU5a1QYn2fs7Or/AGoKmI8MHi4ganMK5ehprpDP9MFyl4LPOIXMSpQAXWifhIB5uxNbQ3RiCnMEJAD9me1uVO0PYeCRqI+U8uVnvn51MbL2bkIXMAKtAAWDsHLvX+bwVt9I8MKbMlweyf7oe8ZCZQS6uI3LkPz6UjOB2kiYJgCS6Q5DXelPtHhkDNRgkMfNOc/qwqYpGGySyZAKlKWBTMQEpDiwYm7RzOVKUApLcKuvKPp1WEQpCkEApW9LhzcV0+8U8/ptgyXImcQsFFgeY+3tHQxP5QokjgXZnPf0t2CZ2MHEUpRxLKdRogvodexjr+19k5AMpdLfCbgXodR7xjdPYErAhaJIKiVDMVEZhoCbcPlzvDLGznzdv7pE3WNY3jcOx2iCSgJSwDJAYdGtFd3ox+TDqrVRbrWn8wJiNu4mZNmJkJGRFCGHFVncnXQCNNrKWuSkzUZFOeE1sL059eZjm4enK5FLfH95W+UFCBKbsLGmRikzGLJWyk9C4I7tFv25hgp5srjQbEB+E8RA5KBsYr87CSyHKE6Wp+fzG+EnLkj/AFTFJH/F3SejH6R0c6B2DrsRt8ZEmw0niCzBzsBRuTv94YSpBWgrH7SoVudQDo7GGeCwcrEpmzFugoy5yi5fpYHp0iPESzKQkB8pUcuZg4BCHoSY8yORtzCNAWeJXsRMCEkWvR2Z9QO8H7oYIYiaCVUQUku5zA6DQWMLcZhFFGa5UoBr0NXaGe6G1VYed4CUgJnFAU4rwOpPLUl6Wio7YzXMjWmcXOqJSCqnt+coHxCiVMBGUTnWADo/s0ZWoAEvWtdABYV5n5DnHIUa52FXeV3eXaxw6CNTQd3I+/pFQRsk8Myao5pot/xSXbzN25Q222gzJ4cEpSpNLWfTk+kMk7PE0JCi7Uewe50s5HO8WYwuGgO81sbZXN8DiVGbu7QNNSeQIywHidgzUy1nKCkXIL9ouk/dwDjSsaUzVd7M/N6QFjNlLEtRqUsoOK6GHhxezfURLdPtZX6H+YLu5iiZAIvV9ah4bSMSlJUfFyZiCQovU1o5oA9oQbqfAQBc/aLFg5eXNlmJAzEsU2fip6xLmARz9YeW3xI3ynLpMkK4uV2g3G4dJDZgaMG53g7FbuTUOU0Sb3+0LlYdaBmymhu1KF3jrLlXIbRpz8nT5MQ867QjZ0rwxReVixoMxcaP5R2/9O8XnwUvVsySb2Uadxbyjgs3FZiVK+Jh2Jo3r9I6F+i86audOqfDCEuLDMSSk+gUH5EQOXE25PIgY3HE7Gst9YGVKFhrGs3aUmWUhcxKFLByhSgHCam9KPFF3g/UwIK0SJYUoEhK8zpobsL+sJJEaFJh++22JciWUFIWpYKctgzgEk6Xp1hFgtny0qKkpBFKEOQR94oWLxi5sxS5qyVLq5+XTtF43D25MXM8JaszJdJeobhZ9eflEjYidg1RzEKNRW6j6VgFMV5bve9fnpC7aEhJlrBURmSx51o8WfHzhlN3cD8MVvaEgqQspDkVLWoRp1iLNiVHUAm5R07+JeriabuplS0HI7BNBrTyuRq0C4vfGUJiU5kEKUEsC70cpyvTiOUE0fmIBCyU/ERV2axGlmY19PSlbaCkrBaqFufJRIPoBHTTGmRvOIrqbx0VM6+vHSwSCHWNX15s/n7QZuzjUZVAlIWpbl75Q5FxUAv6xCdmqCCtnBYhSapKCMwbk+sI8fs/Mc6VKSQcw17t7d45+XqFTJoIoeseE1pY3l4lTSmqUu4reo8rd4Ow6HKVZqUJoxLac2+0U/B7xzJYSmbIzp/5puHu4bX0ixSNvIOV7Hq596msGjKADcndSboQrGqCHUfbXp+dYreN2qEslSg6tAG/NYg25vMFBSZSFrUg1JoA4qAfL1MVTDbTOJSULSM6SCCKOLawt8LPb3t/MZhKAhWhOAw5kzJpNErKSCBTWnzj22ZqVIyghwSeflEKsG7AKrfmzU9awJOkgylZrksO2r9PvHgLcNGsMYQgHaK1zkmxBPIVjE4sLUiXIAKBhYU5XiGcrRvz8+UWkiQgGY2Xjf8AHnHNVCmC0/8AJALuOoIPuIeb0OQ8pxLAOWrsFMX6Or5wBh8OjES/CVRYPCrl08+UD7OnspOFxAUAFhKVJIcVADvdPI3AMYMpLWO3I93qIb4xo378fH0MXScQlQCSWN70oL2pAUqStJMxOYlCqqDsNRXT6R1/Efp/gpckECYFhk5s5JKiWc1YeggrH5JMheUJSEJIAYABg1uvvFDZlU0O8lXATuZXNzdsma4JBUKB7kUr37NFkXlWT2rHMpTjWrmo9rQ32Rt5cpTLdY7uR2eImxLvUuR2Fesm2hhfDmqRotQa75QXpd7GHWHlsFAqOVQFxc0dvIDyj2zdp/5EwJEmg/cTYc7Q1xeFDsCxrow8uRFrwW7H85lWJyBvAJqEVD8V73vcNT+oimpR4RNEnUc6Wa0a4zCTU1LEaE6Dq2nlC3GpK0FBIr87/eA8QK1GPy749QPEV7HkpAOQhtPVz7w0kzBXNQUbroa620hfssGSFDKOIWU1qs1SDr6RNhJecHNzJ4hWoGgoLRuYg5C3ac457xDHUfTUghuekVCfhRLxDAcKnb7fnOLfNQCQfwwp2phc2Vdsin8iwMc/pMmjJXrOr4lY2B4IP9Snb0bOSEeIkBJDO1HfWmoOsOdmoXgsIiZJmlCpjFRSzqBqlLnkDpAe9DmQe4hZM2gVyJIIZMtBSOrH7MPKPoVcnFR9Z88oUPN9pbSnT1FU2YVqYXL0uw0pygMKbUHzt/MamcCKJb6xgSiP2u/IOYCo8P6TdaiTZmh9ufjPCxctRbKXSSbcQYe7QiHJqcz9Y3SqBMYoBU3Oz7XxaUIUVrSkUJKqAPS8L8LMDE3S17uCR5Qj2RK/zsOUkkzEJCVJcjOkF0mmvfXlBO6ynlzMOScyCCkG+UuCOdDpo8SnFqzBjF6imIgTfaOFyEpAzAhORvk3Nje/pFV3v2U0sTk2IAWAbE2IOotTr3i348KADXeo/PyogHF4Fc6RNo4Qnid7JOYnqzRSGGNrjCfFw2Y63C3mE7AoRmAmIQEMS/EKEEWYhveDtoYQpRnSCQ5Cm/axYP069Y5b+mGFKtogBKilCVlShZLUzK0ZiRXVo7nJw2SQQa0JLxH13TAtZ4+0HBmobcyuIlJWAlgaBgefcxlWDUCxDN+faHKdlpWkNSz0jfCoSlWqqkClW+rcuUcpOmNbn8+ErbOO0r3+EkgpKQdQDamn0ik7RwysHME1NUEnLzD/ALDz5PHXDLlElNy9Kanr9DFY3xwktcmZLJygAl9XTxEn07mLOjR8LbmwdqiMzDIOKIizxkrlompqkh2969RCLarJygEkGtTzaI918WVSpkklymqRqz19PrG21JnGkkkAgA0fvSKxjKvR7RTNaxbnHbvXziOaeWmv5+Vj3cQNjcWlI5nlDQL2EAmEIn+Gczt5+cWVc6XicKgyUpM+XORNKFMHYZA7aMRHPEKmTC+lug5Q22TPVIcpVxKDduR9a+UM0aPMPaqoIe/L25ndMSuh5Ej6ke5jme8u0FGdORlWE5mrY8mryAPlF02DtBU3CSlLDrKUhZfUOH8294o+8uKVMyhQAOZZYaVyh/IX6xJZDAHePA2iZC3bkYICQa+UL5WJRyFOrP8Agg/ATAqYkF6kef8AYEMZT2m4zZE6Lu7gRJkhJbMviPR219B6x7ETq1s9OlDobR44vKqtqAdH5ejQtmTTMdnSqpBOvJj6wTONgJemI7k8SaZtIpVlNrdwzOXhbtP4QpI/4t1JGo7xPjJXCNTck3s7d7QDiVcLAVLN5kf3E+QtqoxjIvhEj0MCKuIBgwpR7jUDz7e8ET0EhJKyBVsg9XreACSi/E5BcV7M1da9HguXPYDjEsVawfr3q0e8MncTihhwY+nG5gLFVQebQUoUVzrGESmqWa7feOOh0m52m3BEoUzbsvMpOV6kdKU89YCnTkrLZQEpNEgMK82i94HDgpUJUtAS5B0AOrwmx26c0klJl10chv8A2x9Djzqe1fOcdsJHe5VCnLTuaxbv0/k/7FzMubIkAPRsz69h7RW9rbPXhyM7EvoQf684d7q7yyZOdMwLGc/EA4AAYUBJ52EXYyvhNvuZO4bUB2EJ312XxeNLQQk/GOSrZuxDenWKqg3eOt5kqQ6VZkqAYioIOo5j7RyxUkZlp0BI7V/iJW2lOFr2lg/TjGFGKCf+aSPMVHyjo0rY0pE5WISCFKSx5CoJI8wI5buW/wDmSeqj8jHYsWmh51te0eA7wM2xlZ2nhFFwBqQB0KhDjD4OWmUZJqWqLOSCCCNUsWjEpH7zYOK8y3peDVhMzMsUypASebO/0iTqsjFqHYRvTiko+sVbv7BkyQfBlCWtRGdSSeIO7Fy5ZzeHuIOYhFVAUPVRr8nHnEEhJKQBdSXJ6hgIJ2YWTnXQZnvqLfSFBnyVqNwiAt1J8LMOVJ9X+XrAcnE5AotYv15HtA+MzDxFVYZKd3JHyjSXKV4eaoD115GFWQQB2hBRzGMsJmJzCirHr+c4qu+mEWqVNCHzEFgBfmPMOIeTSUEhJPCQe4N/J6+ZiLFDMUru5II5KDNDbog/OYBzOX7vbPmy5hmLQpICW4g1yHoa/hgXevEqTNABYM7Nr0i/byUSkmjroeQIevmIpuOlJWRMUC4YG1QDfzPyitMmvJqPpE5E0pUrYmLPC5zVpzsRT1H4Y0Xg1KIfS/lV/IQ0LZiEvqB/I8vWI5x9NO8UFqG0RW8HQAzUADMO9/wwTIwyiaClOLk2o6xnD4Ry5cJfW/ftFgTh0S05lqyIFK/ErolMR5c+nYcxyJqjHdjafhqEggqQogJIFQTzHK1ekA7zYESpqmJIPE3J6en3hUrbK3/0AIBcc1i1So/Dejco2xBUQBMUVOC7knkbmACtYY8yhEtSb4/5Es1IFdTfzEGbLkLROSrMMuYUrYhrNcvrA+JlAq/PIs1YcYZCcySCLpasUtnOMbd5R0HR4+oZtfbfaXMqqADmpb16QvnTHdqcQHbn3aCETVWFwDVqg2151jeVIfmAw9X5fl4l94nQUheZriKjMCCHu9OogKetNyOFx51j045SoEGpoNK09YgnPlLVAH58oAtqNGZlxkYjpkW0AgkJCKBIJZVGUT8rno0YGHclKQ4SbcuQMDTVBQUTmBKgEkWYdmFtRE+FxRBUFAuGDjXz1jU1qKXkTgtpJsyykAcq3gDaWKyp8i7X8hrFPwO9U6WGV/sS1lUP/wCzQr2vvHOmlgMqCRZ79/y0Kwf/ADMnieaqleTrV07cx7N2kgOpM3IDerEmuiQSYQYrbyyeB+qiTp5wudOt+rx5MxLEGpOkdvH0iDernOydbkIC3Ugx+LK7qJe4jeXIYODpT7fmkazpySguGI6xHLn8VNE162hpG1CKVt7M6h+l84mTNSouEKTl6A1b1B9YqU3/AMxenGX9a/WLJ+mfDLnnkUgv2/uKzj1ca1c1KPqomJH32lOHZrjvcPC5sairZXV30b3jrGKmUI1NB5xzP9NkE4orN0oUfoI6WwVOQgkAl2L6pqw6t8jGHZZ7Ju82OFJGQCidBckVLDzv2jOKwSQAioDEmv5qYOwuKlqJU4BNOrdu7nzgUTBMnEuQAAMts1zU94gZQd/WPViPlPSpBCVAEFhlDCpNz9oNKeEpIZyD8njWWGFABcuTQE3iObjZZKVJWlVSKHU/1DEGkQCSxhpw4VJWALlXq8LvDKZOQBlKJSa+48hBatolYyIISkUcjXTW1njOMnskIcZ0kEity+tIY6o24PAqApYGj6xFLlE5VO6iwHyIjPheGoB7V+toNxeHKPBDWYn2evd4ix8p1vzv6iJSmkSgPqlX3pSRLBH7SCexVlb39ork+QlQcu1BeLntaSJmdJLAg/N/ztFZVtGVLAlrk50gnKoKZTPr7+kCNdeQb+6NyFGxAHkExCrZ4c8f/tiTC7MClUSVK0/oQ0VtnCj/AOWV3Kv5gPE73lIKZElMv/tc92a/rBF+pYVpPzofaShEBsmF4qbLwqXmAGaapluPIrI05D8FWxM+biJjqUVK9hz8omElU3iLuaqUdfW8M9n4Hiyyw6zR4MBMG923r6TdRfYbCQ4HZ37QMyjGNp4Yy1hBNUjiYuBqB3FYa7V2gjBIyS1BWIVdV/DHT/tA+xUZ5fiKTUqJD1fS/eATI5/yHj7/ANSjpgqFg29gj6xHOJavLT8/Gg3ZiHUimv8AI/OkD4iUBmTyJ/PSGe6pHiKGV2D+nKKcgtdofQ5jiy367SyIklKioGoOvXiI8i1IkwUypBFCQAW1v66eUSSpdiak15X82u8Chw9CzuwDmrUvT+oR7M6AOoG5NiUsA/8Aytfm/rSF5lgE1OVmrQ9PSsGTJ5IYJJNDdn+0CyVFqig5nSA1BoaghYtmqIABGbKXy6EHV+fLtGs4IS2j8w+untGdqgoUCLMzehHzNesQS9oXCwHB7g8qw1FNWB9JweopchEqMshQHT8tGqlZSQUpc+T8njyJrGwU47X08oll1/YK3zP7R1TtzJdJPEERs+Yokh21YgEP9PuIY/8AhACKU639SfpG0hYQFULOPq3lHsVjUqSQMwpqOfWAbNlY0OI5MGFF1NufSVvFLqxvzjGEmOu1CIhxHxRLgRr1itvZkaCyJ1bcqXkwSl5XKlLUzaAN9Ip04ub00ixYfHGXhcmY0QzMxfv3MVcze/kI5gIYkidJTVapcdxVAeJVqJF+v56Ra8YoKBBKnJBBAqCK5gbg9Y5RhlzM4yKUK35Dr0i5TMdmAzN5VjGOgg1c9rLgqDUtWztstNMvE5VAs0wDKX/7swfrFgk4+RRKZiHNk+Imr9i/pHOcNjEge7sXszXaNVY/wiZoZZSXCSDVtL0c+kJ1gtdT3hnTzOk4jYEyYFZ55Rm/bLQBz+JSgTbk0V3a26eJkJKsOoLAckNUjUMzFw9DDDdjf3DYpSJSnlzzdCiWJF8q2ZXYsYugB5+o/mOigFUBtJNTL3lB3R2qmehSQAJuQ8HYu4epcEU6RZMI0xClFsxIF+QpC7efZBlrTjcOlpssupAssVzUGpDv97gSNt4acoLw8zLNUapVQOQ7cr8rvEmXDoNoNo1X1bGWXDy+AK1F+v4H9YWifmnKS3L51jeRiyUKS2VRLsQWT+fWBcIf9iiakJYNXXSJ2IpRGKCLMU7YnEIVld1Bhzrf2eKmvCh3KSDWpJD/AJ+Xi074LXIlZgWVmSArlRyz9KPo8UyXvNiEuc4WNcyQ3SmhvrV4WcWYi1+9TWKTx2egftfzMek4TRMuvQOfvGy95pxciVKp/wDb0emsDr3sxBDIyI5kID/aPNj6kjevrBGi+YfOwmRlTlCWnrfyTrC7H7wBKcuGBSD8Sz8av/5EKp86asuoqUTQkn7xlOBGpJOjCnzv+VhydMBRc39oRf8A8iSbI2b4hzLcI1PNqn6e8WlEzKAlK+EMwa0KMDOKEhN2goTSRqnk5gM1sd+IeMgCD7WkWUCHercvz5mGG6+0JcoqCqFYYFrfxqe0RolBQY25vrenaBU7PD8RUnkQLEfe0U9NpI85qp4rkB1It3HCtspB4UkgFqqAH9QKray1PQBra2POn1iGbhc1BTmqxPcJeMy9nhi7k8/zWMY4B75SF6pvdIUziSFEFi1dAC3t0iebOf4VXysHsfxvWMJwwatQNDa92tE8k4dgCoAuavagNtY3xsTewvEE4Mq7uw+sBlziojOMw1H57doY/wCHLIFQ13D6xDNwyG4FOHGtOo/OcbumylCnWJ8zqzeXaJOPT7Uq6sLU0Lhmc6Cn48QlLPQvbT8brBE2WniqoBw5/qNVJBdvlp3ikN6yp0Havy4DNmZUqatj6f3CqTLJcnX36w/mynCmHEAC3SF01GlmpFOJtpyeoBDERVicO9hYGN9mJDpBOocQ0l4KZNdEsDMoNWnpFq3d/wBEhUtUs5kqJUUpe4BFe2kE2UaaMVjQ3c28KhT2oAGb1jU4WWCl0JzHWnu9HiTEroFAEdG9xESpoGV3fqG5+scogidFSJNJSHByjzHzbSJ5YHIUbSMGe4Ygf+kCN0VNmDvUQpmEaFmqhzY8hA2LllaSka6nnBonVoBSlvpGXC65RezN+eUYHreeK3tEWD2GtKkqK8uQuCmhcORxBvwRccDvNi0pKf8AIUQOaQojzIJ9ecACWQCcp/iM4cCuZNdCzfO8M/UOTdwRhQCo6l7141PwzUqr+5Aq/Zi32ipbXWorM1KEJNeGWMofmNQH6wzo5v8AbTSI0JuG/n+YZj6rIrXdwH6dCKAl73U27LxUsABSFJZwviLdDdgaPcU5w5kYNIUVvmc0YM3O145IrCEqzpUqWsWKSX9QYMRPxLEHEzVCtHI9SLnzMOOTGd4jw3uo930xhXNMrM4SBS4c1qIo2N2Up3ScpIsLQ6Ehi5cmty8ZMtLF/YQH6muIfgbbyu4DBLzEKDj635QxThCwcgDl/IEGywGLEWo7fWIlLU/OtfwQD5mMNMYHMgnYRIt2cF69Y2RhaPoLfeJ8hNQk2u3K0ag6FJH5yhepqhlRczLlJymjlIJIA4mDdO/pAKcUQ5KVBI1AoSwLVpq1DBspZScyVNzBr11HvEWNwIXxZSlR+LIaHVyNPaKMOTEB5hByIzDywFE8r4kiYQm+azHq8SzNvqSAkpqQddOlyY3w+CUmxOZwaP8AJ66xriNnuXZnNRlPnV6CHNlwmanjoKBmDtNTPlBpom7aHt84HmbWmksCzigYWFNR35wwk4ENUPTVhTzcxqoEUSlA5WcaQrxsQ4WH/lPtPFn+xSkpdSuR4qVtSGKcOoIOZJdg1PW3l5RJJmTE1dPl7/SNlY+Z3HnWBHUdgIs4UJuzFaUkPQps4Nms/Q9YIXhyCbDk/wDMFLUSLGvOuukSKTMWoqIrR/k9I94qsbO0zLgKVvdyvBBAPFrQV69I1Es5i7w2MlJCnGr+dY0VKGYBoYI93FfD+5Bg5ALKNCfMNZiIwnY6Ssl6A2AeHkxZSkpFizj+4lwaAXcCiSYSzsBsYkKjNbCL8HgUIYpUQqoJVXM7dKM0bTvEl3oCakWcUpV37wWuWMii1X/KRlFUKBqGfzIeFF2XzHebpVthsImN2tyHXuIlWkijD1/kxrIU4D1r+fKCpSRy0jWa5qrUiSMtDR9ImKwA7GIEC/eJpf0hJFxwO0mlkmwT2v8AIRvKSNRWPITSPAVgQLnrrmShmuAe3WNpKgwBSDyIpQe8ZxSWQPv2gYzCLG4L+TGNqZcIUpNOFn1f+IimJH7R5u31eN5izlvEOHUS/YRgmkwkSlIAJB8owhQD1vqO9rxhQqkaNEKT/sI0c/SGUDvA3ENkrVRld3+kRTF6Ei/8wFnJRWJVpAcD8vBKsFnhEyWyaKSfm59HjWXLF+F9dK+V48CwYfmsRkOEnqbU+UYx7TVPebpw5YOkv0P51iWVJAIBvYva1qR5IZLh3rqY1lKdNa1PtaPUQIW1ySZJQCwIHPKSPc1qGicykEgA8/3P2+0CzUCnrBuESMth6QsjabxIxhvhc5SbPT1rGpBa4fny8xBGJHDEskcKaCMQEwjAyggjqOor5xAuQCC6q9Bf3hlMNQO0BYmQkKLBqc4IJvsYJbaCKlZctXew7UtEc41Ul7CxBrVqUg7FIFA2kK1KJVe2Vo1Vi2PaYAYB9bC0EJUOZ9WiACh6GJUpv3hlRd3tP//Z"/>
          <p:cNvSpPr>
            <a:spLocks noChangeAspect="1" noChangeArrowheads="1"/>
          </p:cNvSpPr>
          <p:nvPr/>
        </p:nvSpPr>
        <p:spPr bwMode="auto">
          <a:xfrm>
            <a:off x="460375" y="251001"/>
            <a:ext cx="214136" cy="214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7" name="AutoShape 10" descr="Resultado de imagen para candombe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grpSp>
        <p:nvGrpSpPr>
          <p:cNvPr id="10" name="9 Grupo"/>
          <p:cNvGrpSpPr/>
          <p:nvPr/>
        </p:nvGrpSpPr>
        <p:grpSpPr>
          <a:xfrm>
            <a:off x="0" y="-44377"/>
            <a:ext cx="12191760" cy="6935760"/>
            <a:chOff x="-1800" y="-78120"/>
            <a:chExt cx="12191760" cy="6935760"/>
          </a:xfrm>
          <a:solidFill>
            <a:schemeClr val="bg1"/>
          </a:solidFill>
        </p:grpSpPr>
        <p:pic>
          <p:nvPicPr>
            <p:cNvPr id="335" name="D0FC30FA-5473-4694-9335-339DDF86C58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-1800" y="-78120"/>
              <a:ext cx="12191760" cy="6833520"/>
            </a:xfrm>
            <a:prstGeom prst="rect">
              <a:avLst/>
            </a:prstGeom>
            <a:grpFill/>
          </p:spPr>
        </p:pic>
        <p:sp>
          <p:nvSpPr>
            <p:cNvPr id="9" name="CustomShape 2"/>
            <p:cNvSpPr/>
            <p:nvPr/>
          </p:nvSpPr>
          <p:spPr>
            <a:xfrm>
              <a:off x="0" y="1052736"/>
              <a:ext cx="12187800" cy="5804904"/>
            </a:xfrm>
            <a:prstGeom prst="rect">
              <a:avLst/>
            </a:prstGeom>
            <a:grpFill/>
          </p:spPr>
        </p:sp>
        <p:sp>
          <p:nvSpPr>
            <p:cNvPr id="336" name="CustomShape 1"/>
            <p:cNvSpPr/>
            <p:nvPr/>
          </p:nvSpPr>
          <p:spPr>
            <a:xfrm>
              <a:off x="375480" y="2923560"/>
              <a:ext cx="5343120" cy="821880"/>
            </a:xfrm>
            <a:prstGeom prst="rect">
              <a:avLst/>
            </a:prstGeom>
            <a:grpFill/>
          </p:spPr>
          <p:txBody>
            <a:bodyPr lIns="90000" tIns="45000" rIns="90000" bIns="45000"/>
            <a:lstStyle/>
            <a:p>
              <a:pPr>
                <a:lnSpc>
                  <a:spcPct val="100000"/>
                </a:lnSpc>
              </a:pPr>
              <a:endParaRPr/>
            </a:p>
            <a:p>
              <a:pPr>
                <a:lnSpc>
                  <a:spcPct val="100000"/>
                </a:lnSpc>
              </a:pPr>
              <a:endParaRPr/>
            </a:p>
          </p:txBody>
        </p:sp>
        <p:sp>
          <p:nvSpPr>
            <p:cNvPr id="339" name="CustomShape 4"/>
            <p:cNvSpPr/>
            <p:nvPr/>
          </p:nvSpPr>
          <p:spPr>
            <a:xfrm>
              <a:off x="335360" y="1988840"/>
              <a:ext cx="6661252" cy="1461960"/>
            </a:xfrm>
            <a:prstGeom prst="rect">
              <a:avLst/>
            </a:prstGeom>
            <a:grpFill/>
          </p:spPr>
          <p:txBody>
            <a:bodyPr lIns="90000" tIns="45000" rIns="90000" bIns="45000"/>
            <a:lstStyle/>
            <a:p>
              <a:pPr algn="just">
                <a:lnSpc>
                  <a:spcPct val="100000"/>
                </a:lnSpc>
              </a:pPr>
              <a:r>
                <a:rPr lang="es-ES" sz="1600" b="1" dirty="0">
                  <a:solidFill>
                    <a:srgbClr val="1F4E79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El </a:t>
              </a:r>
              <a:r>
                <a:rPr lang="es-ES" sz="1600" b="1" dirty="0" smtClean="0">
                  <a:solidFill>
                    <a:srgbClr val="1F4E79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tango y el candombe dos expresiones culturales reconocidas como patrimonio intangible por la UNESCO</a:t>
              </a:r>
              <a:endParaRPr sz="1600" b="1" dirty="0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11" name="CustomShape 13"/>
            <p:cNvSpPr/>
            <p:nvPr/>
          </p:nvSpPr>
          <p:spPr>
            <a:xfrm>
              <a:off x="1773720" y="1340768"/>
              <a:ext cx="6806556" cy="432048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90000" tIns="45000" rIns="90000" bIns="45000"/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ES" sz="2400" b="1" dirty="0" smtClean="0">
                  <a:solidFill>
                    <a:srgbClr val="4C7C8B"/>
                  </a:solidFill>
                  <a:latin typeface="Verdana" pitchFamily="32" charset="0"/>
                  <a:cs typeface="Arial" charset="0"/>
                </a:rPr>
                <a:t>Con el TANGO y  CANDOMBE</a:t>
              </a:r>
              <a:endParaRPr lang="es-ES" sz="2400" b="1" i="1" dirty="0">
                <a:solidFill>
                  <a:srgbClr val="4C7C8B"/>
                </a:solidFill>
                <a:latin typeface="Verdana" pitchFamily="32" charset="0"/>
                <a:cs typeface="Arial" charset="0"/>
              </a:endParaRPr>
            </a:p>
          </p:txBody>
        </p:sp>
      </p:grpSp>
      <p:sp>
        <p:nvSpPr>
          <p:cNvPr id="12" name="AutoShape 14" descr="Resultado de imagen para candombe"/>
          <p:cNvSpPr>
            <a:spLocks noChangeAspect="1" noChangeArrowheads="1"/>
          </p:cNvSpPr>
          <p:nvPr/>
        </p:nvSpPr>
        <p:spPr bwMode="auto">
          <a:xfrm>
            <a:off x="-115689" y="5344566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21" name="Picture 18" descr="Resultado de imagen para candomb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537" y="2898714"/>
            <a:ext cx="6180535" cy="3803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Imagen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4192" y="1872882"/>
            <a:ext cx="3539628" cy="4916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6866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8 Grupo"/>
          <p:cNvGrpSpPr/>
          <p:nvPr/>
        </p:nvGrpSpPr>
        <p:grpSpPr>
          <a:xfrm>
            <a:off x="48337" y="-171400"/>
            <a:ext cx="12132874" cy="7233403"/>
            <a:chOff x="-1800" y="-78120"/>
            <a:chExt cx="12191760" cy="6936120"/>
          </a:xfrm>
        </p:grpSpPr>
        <p:pic>
          <p:nvPicPr>
            <p:cNvPr id="307" name="D0FC30FA-5473-4694-9335-339DDF86C58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-1800" y="-78120"/>
              <a:ext cx="12191760" cy="6833520"/>
            </a:xfrm>
            <a:prstGeom prst="rect">
              <a:avLst/>
            </a:prstGeom>
          </p:spPr>
        </p:pic>
        <p:sp>
          <p:nvSpPr>
            <p:cNvPr id="11" name="CustomShape 2"/>
            <p:cNvSpPr/>
            <p:nvPr/>
          </p:nvSpPr>
          <p:spPr>
            <a:xfrm>
              <a:off x="0" y="1053096"/>
              <a:ext cx="12187800" cy="5804904"/>
            </a:xfrm>
            <a:prstGeom prst="rect">
              <a:avLst/>
            </a:prstGeom>
            <a:blipFill>
              <a:blip r:embed="rId3" cstate="print"/>
              <a:tile/>
            </a:blipFill>
          </p:spPr>
        </p:sp>
        <p:sp>
          <p:nvSpPr>
            <p:cNvPr id="8" name="CustomShape 2"/>
            <p:cNvSpPr/>
            <p:nvPr/>
          </p:nvSpPr>
          <p:spPr>
            <a:xfrm>
              <a:off x="0" y="1053096"/>
              <a:ext cx="12187800" cy="5804904"/>
            </a:xfrm>
            <a:prstGeom prst="rect">
              <a:avLst/>
            </a:prstGeom>
            <a:blipFill>
              <a:blip r:embed="rId3" cstate="print"/>
              <a:tile/>
            </a:blipFill>
          </p:spPr>
        </p:sp>
        <p:sp>
          <p:nvSpPr>
            <p:cNvPr id="7" name="CustomShape 2"/>
            <p:cNvSpPr/>
            <p:nvPr/>
          </p:nvSpPr>
          <p:spPr>
            <a:xfrm>
              <a:off x="0" y="1052736"/>
              <a:ext cx="12187800" cy="5804904"/>
            </a:xfrm>
            <a:prstGeom prst="rect">
              <a:avLst/>
            </a:prstGeom>
            <a:solidFill>
              <a:schemeClr val="bg1"/>
            </a:solidFill>
          </p:spPr>
        </p:sp>
      </p:grp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228600" y="2708175"/>
            <a:ext cx="11900324" cy="42492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338138" indent="-338138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 sz="2300">
                <a:solidFill>
                  <a:srgbClr val="000000"/>
                </a:solidFill>
                <a:latin typeface="Tahoma" panose="020B060403050404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 sz="280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>
              <a:lnSpc>
                <a:spcPct val="120000"/>
              </a:lnSpc>
              <a:spcBef>
                <a:spcPts val="600"/>
              </a:spcBef>
              <a:spcAft>
                <a:spcPts val="900"/>
              </a:spcAft>
              <a:buFont typeface="Verdana" panose="020B0604030504040204" pitchFamily="34" charset="0"/>
              <a:buChar char="•"/>
              <a:defRPr/>
            </a:pPr>
            <a:r>
              <a:rPr lang="es-ES" altLang="es-E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Impulsar actividades de conservación de los bienes patrimoniales y vincularlas con el desarrollo del turismo sustentable.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900"/>
              </a:spcAft>
              <a:buFont typeface="Verdana" panose="020B0604030504040204" pitchFamily="34" charset="0"/>
              <a:buChar char="•"/>
              <a:defRPr/>
            </a:pPr>
            <a:r>
              <a:rPr lang="es-ES" altLang="es-E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Articular con actores (públicos y privados) para el desarrollo de acciones, proyectos y programas de fomento de la política Turística Patrimonial.</a:t>
            </a:r>
          </a:p>
          <a:p>
            <a:pPr lvl="1">
              <a:lnSpc>
                <a:spcPct val="120000"/>
              </a:lnSpc>
              <a:spcBef>
                <a:spcPts val="600"/>
              </a:spcBef>
              <a:spcAft>
                <a:spcPts val="900"/>
              </a:spcAft>
              <a:buFont typeface="Verdana" panose="020B0604030504040204" pitchFamily="34" charset="0"/>
              <a:buChar char="•"/>
              <a:defRPr/>
            </a:pPr>
            <a:r>
              <a:rPr lang="es-ES" altLang="es-ES" sz="29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Algunos ejemplos….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900"/>
              </a:spcAft>
              <a:buFont typeface="Verdana" panose="020B0604030504040204" pitchFamily="34" charset="0"/>
              <a:buChar char="•"/>
              <a:defRPr/>
            </a:pPr>
            <a:endParaRPr lang="es-ES" altLang="es-ES" sz="2800" dirty="0" smtClean="0">
              <a:latin typeface="Verdana" panose="020B0604030504040204" pitchFamily="34" charset="0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900"/>
              </a:spcAft>
              <a:buFont typeface="Verdana" panose="020B0604030504040204" pitchFamily="34" charset="0"/>
              <a:buChar char="•"/>
              <a:defRPr/>
            </a:pPr>
            <a:endParaRPr lang="es-ES" altLang="es-ES" sz="1600" dirty="0" smtClean="0">
              <a:latin typeface="Verdana" panose="020B0604030504040204" pitchFamily="34" charset="0"/>
            </a:endParaRPr>
          </a:p>
        </p:txBody>
      </p:sp>
      <p:sp>
        <p:nvSpPr>
          <p:cNvPr id="13" name="CustomShape 13"/>
          <p:cNvSpPr/>
          <p:nvPr/>
        </p:nvSpPr>
        <p:spPr>
          <a:xfrm>
            <a:off x="407369" y="1436053"/>
            <a:ext cx="11521280" cy="55278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0000" tIns="45000" rIns="90000" bIns="45000"/>
          <a:lstStyle/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s-ES" altLang="es-ES" sz="2400" b="1" dirty="0" smtClean="0">
                <a:solidFill>
                  <a:schemeClr val="accent1"/>
                </a:solidFill>
              </a:rPr>
              <a:t>Estrategias I </a:t>
            </a:r>
            <a:r>
              <a:rPr lang="es-ES" altLang="es-ES" sz="2400" b="1" dirty="0">
                <a:solidFill>
                  <a:schemeClr val="accent1"/>
                </a:solidFill>
              </a:rPr>
              <a:t>del </a:t>
            </a:r>
            <a:r>
              <a:rPr lang="es-ES" altLang="es-ES" sz="2400" b="1" dirty="0" smtClean="0">
                <a:solidFill>
                  <a:schemeClr val="accent1"/>
                </a:solidFill>
              </a:rPr>
              <a:t>MINTUR </a:t>
            </a:r>
            <a:r>
              <a:rPr lang="es-ES" altLang="es-ES" sz="2400" b="1" dirty="0">
                <a:solidFill>
                  <a:schemeClr val="accent1"/>
                </a:solidFill>
              </a:rPr>
              <a:t>para el fortalecimiento del Turismo </a:t>
            </a:r>
            <a:r>
              <a:rPr lang="es-ES" altLang="es-ES" sz="2400" b="1" dirty="0" smtClean="0">
                <a:solidFill>
                  <a:schemeClr val="accent1"/>
                </a:solidFill>
              </a:rPr>
              <a:t>Patrimonial</a:t>
            </a:r>
            <a:endParaRPr lang="es-ES" altLang="es-ES" sz="24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0065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8 Grupo"/>
          <p:cNvGrpSpPr/>
          <p:nvPr/>
        </p:nvGrpSpPr>
        <p:grpSpPr>
          <a:xfrm>
            <a:off x="-1800" y="-78121"/>
            <a:ext cx="12132874" cy="7233403"/>
            <a:chOff x="-1800" y="-78120"/>
            <a:chExt cx="12191760" cy="6936120"/>
          </a:xfrm>
          <a:solidFill>
            <a:schemeClr val="bg1"/>
          </a:solidFill>
        </p:grpSpPr>
        <p:pic>
          <p:nvPicPr>
            <p:cNvPr id="307" name="D0FC30FA-5473-4694-9335-339DDF86C58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-1800" y="-78120"/>
              <a:ext cx="12191760" cy="6833520"/>
            </a:xfrm>
            <a:prstGeom prst="rect">
              <a:avLst/>
            </a:prstGeom>
            <a:grpFill/>
          </p:spPr>
        </p:pic>
        <p:sp>
          <p:nvSpPr>
            <p:cNvPr id="11" name="CustomShape 2"/>
            <p:cNvSpPr/>
            <p:nvPr/>
          </p:nvSpPr>
          <p:spPr>
            <a:xfrm>
              <a:off x="0" y="1053096"/>
              <a:ext cx="12187800" cy="5804904"/>
            </a:xfrm>
            <a:prstGeom prst="rect">
              <a:avLst/>
            </a:prstGeom>
            <a:grpFill/>
          </p:spPr>
        </p:sp>
        <p:sp>
          <p:nvSpPr>
            <p:cNvPr id="8" name="CustomShape 2"/>
            <p:cNvSpPr/>
            <p:nvPr/>
          </p:nvSpPr>
          <p:spPr>
            <a:xfrm>
              <a:off x="0" y="1053096"/>
              <a:ext cx="12187800" cy="5804904"/>
            </a:xfrm>
            <a:prstGeom prst="rect">
              <a:avLst/>
            </a:prstGeom>
            <a:grpFill/>
          </p:spPr>
        </p:sp>
        <p:sp>
          <p:nvSpPr>
            <p:cNvPr id="7" name="CustomShape 2"/>
            <p:cNvSpPr/>
            <p:nvPr/>
          </p:nvSpPr>
          <p:spPr>
            <a:xfrm>
              <a:off x="0" y="1052736"/>
              <a:ext cx="12187800" cy="5804904"/>
            </a:xfrm>
            <a:prstGeom prst="rect">
              <a:avLst/>
            </a:prstGeom>
            <a:grpFill/>
          </p:spPr>
        </p:sp>
      </p:grp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291676" y="1628055"/>
            <a:ext cx="11900324" cy="42492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338138" indent="-338138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 sz="2300">
                <a:solidFill>
                  <a:srgbClr val="000000"/>
                </a:solidFill>
                <a:latin typeface="Tahoma" panose="020B060403050404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 sz="280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s-E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 la </a:t>
            </a:r>
            <a:r>
              <a:rPr lang="es-ES" sz="1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MOCE </a:t>
            </a:r>
            <a:r>
              <a:rPr lang="es-E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participan </a:t>
            </a:r>
            <a:r>
              <a:rPr lang="es-ES" sz="1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18 subsectores y redes de articulación público-privado</a:t>
            </a:r>
            <a:r>
              <a:rPr lang="es-E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(Museos y Salas de Exposiciones y Espectáculos, Bodegas, área de Diseño, Audiovisual, Música, Deporte, Guías de Turismo, T. Idiomático, Tango, Turismo       Comunitario, </a:t>
            </a:r>
            <a:r>
              <a:rPr lang="es-ES" sz="1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Friendly</a:t>
            </a:r>
            <a:r>
              <a:rPr lang="es-E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y Montevideo Oeste entre otros</a:t>
            </a:r>
            <a:r>
              <a:rPr lang="es-ES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es-ES" sz="1800" dirty="0"/>
          </a:p>
          <a:p>
            <a:r>
              <a:rPr lang="es-ES" sz="1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Montevideo </a:t>
            </a:r>
            <a:r>
              <a:rPr lang="es-ES" sz="1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+ </a:t>
            </a:r>
            <a:r>
              <a:rPr lang="es-ES" sz="1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Museos</a:t>
            </a:r>
            <a:r>
              <a:rPr lang="es-ES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E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 una iniciativa </a:t>
            </a:r>
            <a:r>
              <a:rPr lang="es-ES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 la </a:t>
            </a:r>
            <a:r>
              <a:rPr lang="es-ES" sz="1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MOCE </a:t>
            </a:r>
            <a:r>
              <a:rPr lang="es-ES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donde articulan más </a:t>
            </a:r>
            <a:r>
              <a:rPr lang="es-E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 40 </a:t>
            </a:r>
            <a:r>
              <a:rPr lang="es-ES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Museos</a:t>
            </a:r>
            <a:r>
              <a:rPr lang="es-E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Salas de Exposiciones y Centros </a:t>
            </a:r>
            <a:r>
              <a:rPr lang="es-ES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Culturales con propuestas </a:t>
            </a:r>
            <a:r>
              <a:rPr lang="es-E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culturales </a:t>
            </a:r>
            <a:r>
              <a:rPr lang="es-ES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abiertas al público (Exposiciones, </a:t>
            </a:r>
            <a:r>
              <a:rPr lang="es-ES" sz="14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Cicloturs</a:t>
            </a:r>
            <a:r>
              <a:rPr lang="es-ES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s-ES" sz="14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correcaminatas</a:t>
            </a:r>
            <a:r>
              <a:rPr lang="es-ES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entre otras actividades)</a:t>
            </a:r>
            <a:endParaRPr lang="es-ES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900"/>
              </a:spcAft>
              <a:buFont typeface="Verdana" panose="020B0604030504040204" pitchFamily="34" charset="0"/>
              <a:buChar char="•"/>
              <a:defRPr/>
            </a:pPr>
            <a:endParaRPr lang="es-ES" altLang="es-ES" sz="1600" dirty="0" smtClean="0">
              <a:latin typeface="Verdana" panose="020B0604030504040204" pitchFamily="34" charset="0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900"/>
              </a:spcAft>
              <a:buFont typeface="Verdana" panose="020B0604030504040204" pitchFamily="34" charset="0"/>
              <a:buChar char="•"/>
              <a:defRPr/>
            </a:pPr>
            <a:endParaRPr lang="es-ES" altLang="es-ES" sz="1600" dirty="0" smtClean="0">
              <a:latin typeface="Verdana" panose="020B0604030504040204" pitchFamily="34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5808" y="3149654"/>
            <a:ext cx="5864191" cy="3898631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6" y="3349226"/>
            <a:ext cx="4171950" cy="2781300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3672" y="4715825"/>
            <a:ext cx="4533221" cy="2550933"/>
          </a:xfrm>
          <a:prstGeom prst="rect">
            <a:avLst/>
          </a:prstGeom>
        </p:spPr>
      </p:pic>
      <p:sp>
        <p:nvSpPr>
          <p:cNvPr id="13" name="CustomShape 13"/>
          <p:cNvSpPr/>
          <p:nvPr/>
        </p:nvSpPr>
        <p:spPr>
          <a:xfrm>
            <a:off x="0" y="1177625"/>
            <a:ext cx="12128924" cy="37916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0000" tIns="45000" rIns="90000" bIns="45000"/>
          <a:lstStyle/>
          <a:p>
            <a:pPr algn="ctr">
              <a:defRPr/>
            </a:pPr>
            <a:r>
              <a:rPr lang="es-ES" b="1" kern="150" dirty="0" smtClean="0">
                <a:solidFill>
                  <a:schemeClr val="accent5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Apoyo al MONTEVIDEO BUREAU y a su Mesa de Oferta Cultural y Entretenimiento (MOCE) </a:t>
            </a:r>
            <a:endParaRPr lang="es-ES" sz="1400" b="1" dirty="0" smtClean="0">
              <a:solidFill>
                <a:srgbClr val="4C7C8B"/>
              </a:solidFill>
              <a:latin typeface="Verdana" pitchFamily="32" charset="0"/>
              <a:cs typeface="Arial" charset="0"/>
            </a:endParaRPr>
          </a:p>
        </p:txBody>
      </p:sp>
      <p:sp>
        <p:nvSpPr>
          <p:cNvPr id="14" name="CustomShape 13"/>
          <p:cNvSpPr/>
          <p:nvPr/>
        </p:nvSpPr>
        <p:spPr>
          <a:xfrm>
            <a:off x="-24680" y="332656"/>
            <a:ext cx="2017613" cy="40765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0000" tIns="45000" rIns="90000" bIns="45000"/>
          <a:lstStyle/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s-ES" altLang="es-ES" sz="2400" b="1" dirty="0">
                <a:solidFill>
                  <a:schemeClr val="accent1"/>
                </a:solidFill>
              </a:rPr>
              <a:t>Estrategias </a:t>
            </a:r>
            <a:r>
              <a:rPr lang="es-ES" altLang="es-ES" sz="2400" b="1" dirty="0" smtClean="0">
                <a:solidFill>
                  <a:schemeClr val="accent1"/>
                </a:solidFill>
              </a:rPr>
              <a:t>I</a:t>
            </a:r>
            <a:endParaRPr lang="es-ES" altLang="es-ES" sz="24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6721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9 Grupo"/>
          <p:cNvGrpSpPr/>
          <p:nvPr/>
        </p:nvGrpSpPr>
        <p:grpSpPr>
          <a:xfrm>
            <a:off x="0" y="4724"/>
            <a:ext cx="12191760" cy="6935760"/>
            <a:chOff x="-1800" y="-78120"/>
            <a:chExt cx="12191760" cy="6935760"/>
          </a:xfrm>
        </p:grpSpPr>
        <p:pic>
          <p:nvPicPr>
            <p:cNvPr id="335" name="D0FC30FA-5473-4694-9335-339DDF86C58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-1800" y="-78120"/>
              <a:ext cx="12191760" cy="6833520"/>
            </a:xfrm>
            <a:prstGeom prst="rect">
              <a:avLst/>
            </a:prstGeom>
          </p:spPr>
        </p:pic>
        <p:sp>
          <p:nvSpPr>
            <p:cNvPr id="9" name="CustomShape 2"/>
            <p:cNvSpPr/>
            <p:nvPr/>
          </p:nvSpPr>
          <p:spPr>
            <a:xfrm>
              <a:off x="0" y="1052736"/>
              <a:ext cx="12187800" cy="5804904"/>
            </a:xfrm>
            <a:prstGeom prst="rect">
              <a:avLst/>
            </a:prstGeom>
            <a:solidFill>
              <a:schemeClr val="bg1"/>
            </a:solidFill>
          </p:spPr>
        </p:sp>
        <p:sp>
          <p:nvSpPr>
            <p:cNvPr id="336" name="CustomShape 1"/>
            <p:cNvSpPr/>
            <p:nvPr/>
          </p:nvSpPr>
          <p:spPr>
            <a:xfrm>
              <a:off x="375480" y="2923560"/>
              <a:ext cx="5343120" cy="821880"/>
            </a:xfrm>
            <a:prstGeom prst="rect">
              <a:avLst/>
            </a:prstGeom>
            <a:noFill/>
          </p:spPr>
          <p:txBody>
            <a:bodyPr lIns="90000" tIns="45000" rIns="90000" bIns="45000"/>
            <a:lstStyle/>
            <a:p>
              <a:pPr>
                <a:lnSpc>
                  <a:spcPct val="100000"/>
                </a:lnSpc>
              </a:pPr>
              <a:endParaRPr/>
            </a:p>
            <a:p>
              <a:pPr>
                <a:lnSpc>
                  <a:spcPct val="100000"/>
                </a:lnSpc>
              </a:pPr>
              <a:endParaRPr/>
            </a:p>
          </p:txBody>
        </p:sp>
      </p:grpSp>
      <p:pic>
        <p:nvPicPr>
          <p:cNvPr id="11" name="Imagen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164638"/>
            <a:ext cx="2495600" cy="4213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Marcador de contenido 4"/>
          <p:cNvSpPr txBox="1">
            <a:spLocks/>
          </p:cNvSpPr>
          <p:nvPr/>
        </p:nvSpPr>
        <p:spPr>
          <a:xfrm>
            <a:off x="119336" y="1772816"/>
            <a:ext cx="10801199" cy="4924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1600" kern="150" dirty="0" smtClean="0">
                <a:solidFill>
                  <a:schemeClr val="tx1"/>
                </a:solidFill>
                <a:ea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 algn="ctr">
              <a:defRPr/>
            </a:pPr>
            <a:r>
              <a:rPr lang="es-ES" b="1" kern="150" dirty="0" smtClean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endParaRPr lang="es-ES" sz="1600" kern="150" dirty="0" smtClean="0">
              <a:solidFill>
                <a:schemeClr val="tx1"/>
              </a:solidFill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1828800" lvl="8" algn="just">
              <a:defRPr/>
            </a:pPr>
            <a:r>
              <a:rPr lang="es-ES" sz="1600" kern="150" dirty="0" smtClean="0">
                <a:solidFill>
                  <a:schemeClr val="tx1"/>
                </a:solidFill>
                <a:ea typeface="Arial" panose="020B0604020202020204" pitchFamily="34" charset="0"/>
                <a:cs typeface="Arial" panose="020B0604020202020204" pitchFamily="34" charset="0"/>
              </a:rPr>
              <a:t>        - </a:t>
            </a:r>
            <a:r>
              <a:rPr lang="es-ES" sz="1600" kern="15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Organiza anualmente el Festival “Viva el Tango desde 2013</a:t>
            </a:r>
          </a:p>
          <a:p>
            <a:pPr marL="1828800" lvl="8" algn="just">
              <a:defRPr/>
            </a:pPr>
            <a:r>
              <a:rPr lang="es-ES" sz="1600" kern="15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 </a:t>
            </a:r>
          </a:p>
          <a:p>
            <a:pPr marL="0" lvl="4" algn="just">
              <a:defRPr/>
            </a:pPr>
            <a:r>
              <a:rPr lang="es-ES" sz="1600" kern="15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                         - Apoyo a artistas nacionales en giras al interior y al exterior </a:t>
            </a:r>
          </a:p>
          <a:p>
            <a:pPr marL="1828800" lvl="8" algn="just">
              <a:defRPr/>
            </a:pPr>
            <a:r>
              <a:rPr lang="es-ES" sz="1600" kern="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ES" sz="1600" kern="15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    </a:t>
            </a:r>
            <a:r>
              <a:rPr lang="es-ES" sz="1600" kern="15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del país.</a:t>
            </a:r>
          </a:p>
          <a:p>
            <a:pPr marL="0" lvl="4" algn="just">
              <a:defRPr/>
            </a:pPr>
            <a:r>
              <a:rPr lang="es-ES" sz="1600" kern="15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                         - Lanzamiento del libro “Hoy me ven volver” de Hugo </a:t>
            </a:r>
            <a:r>
              <a:rPr lang="es-ES" sz="1600" kern="15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Indart</a:t>
            </a:r>
            <a:r>
              <a:rPr lang="es-ES" sz="1600" kern="15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marL="0" lvl="4" algn="just">
              <a:defRPr/>
            </a:pPr>
            <a:r>
              <a:rPr lang="es-ES" sz="1600" kern="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ES" sz="1600" kern="15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                             </a:t>
            </a:r>
            <a:r>
              <a:rPr lang="es-ES" sz="1600" kern="15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junto con IMPO</a:t>
            </a:r>
          </a:p>
          <a:p>
            <a:pPr marL="1828800" lvl="8" algn="just">
              <a:spcAft>
                <a:spcPts val="600"/>
              </a:spcAft>
              <a:defRPr/>
            </a:pPr>
            <a:r>
              <a:rPr lang="es-ES" sz="1600" kern="15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- Taller de reacción de letras “Dónde  están los poetas” </a:t>
            </a:r>
          </a:p>
          <a:p>
            <a:pPr marL="1828800" lvl="8" algn="just">
              <a:spcAft>
                <a:spcPts val="600"/>
              </a:spcAft>
              <a:defRPr/>
            </a:pPr>
            <a:r>
              <a:rPr lang="es-ES" sz="1600" kern="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ES" sz="1600" kern="15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    </a:t>
            </a:r>
            <a:r>
              <a:rPr lang="es-ES" sz="1600" kern="15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junto a AGADU,</a:t>
            </a:r>
          </a:p>
          <a:p>
            <a:pPr marL="0" lvl="4" algn="just">
              <a:spcAft>
                <a:spcPts val="600"/>
              </a:spcAft>
              <a:defRPr/>
            </a:pPr>
            <a:r>
              <a:rPr lang="es-ES" sz="1600" kern="15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		        - Antología de “Las Nuevas Letras de Tango Uruguayo” </a:t>
            </a:r>
          </a:p>
          <a:p>
            <a:pPr marL="0" lvl="4" algn="just">
              <a:spcAft>
                <a:spcPts val="600"/>
              </a:spcAft>
              <a:defRPr/>
            </a:pPr>
            <a:r>
              <a:rPr lang="es-ES" sz="1600" kern="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ES" sz="1600" kern="15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                            de </a:t>
            </a:r>
            <a:r>
              <a:rPr lang="es-ES" sz="1600" kern="15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A. Ojeda y M. A. Olivera.</a:t>
            </a:r>
          </a:p>
          <a:p>
            <a:pPr marL="1828800" lvl="8" algn="just">
              <a:spcAft>
                <a:spcPts val="600"/>
              </a:spcAft>
              <a:defRPr/>
            </a:pPr>
            <a:r>
              <a:rPr lang="es-ES" sz="1600" kern="15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- Promoción del Día del Patrimonio 2013 “El Tango”.</a:t>
            </a:r>
          </a:p>
          <a:p>
            <a:pPr marL="285750" lvl="4" indent="-285750" algn="just">
              <a:spcAft>
                <a:spcPts val="600"/>
              </a:spcAft>
              <a:buFontTx/>
              <a:buChar char="-"/>
              <a:defRPr/>
            </a:pPr>
            <a:r>
              <a:rPr lang="es-ES" sz="1600" kern="15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Participación en la Semana Gardeliana del Seminario Internacional Tango </a:t>
            </a:r>
          </a:p>
          <a:p>
            <a:pPr marL="0" lvl="4" algn="just">
              <a:spcAft>
                <a:spcPts val="600"/>
              </a:spcAft>
              <a:defRPr/>
            </a:pPr>
            <a:r>
              <a:rPr lang="es-ES" sz="1600" kern="15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Patrimonio Cultural Inmaterial “Quico Artola” en  San José </a:t>
            </a:r>
          </a:p>
          <a:p>
            <a:pPr marL="285750" indent="-285750" algn="just">
              <a:spcAft>
                <a:spcPts val="600"/>
              </a:spcAft>
              <a:buFontTx/>
              <a:buChar char="-"/>
              <a:tabLst>
                <a:tab pos="2790825" algn="l"/>
              </a:tabLst>
              <a:defRPr/>
            </a:pPr>
            <a:r>
              <a:rPr lang="es-ES" sz="1600" kern="15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Semana de ”La </a:t>
            </a:r>
            <a:r>
              <a:rPr lang="es-ES" sz="1600" kern="15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Cumparsita</a:t>
            </a:r>
            <a:r>
              <a:rPr lang="es-ES" sz="1600" kern="15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en Montevideo</a:t>
            </a:r>
            <a:r>
              <a:rPr lang="es-ES" sz="1600" kern="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ES" sz="1600" kern="15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 </a:t>
            </a:r>
            <a:r>
              <a:rPr lang="es-ES" sz="1600" kern="15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Preparación del Centenario del </a:t>
            </a:r>
          </a:p>
          <a:p>
            <a:pPr algn="just">
              <a:spcAft>
                <a:spcPts val="600"/>
              </a:spcAft>
              <a:tabLst>
                <a:tab pos="2790825" algn="l"/>
              </a:tabLst>
              <a:defRPr/>
            </a:pPr>
            <a:r>
              <a:rPr lang="es-ES" sz="1600" kern="15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estreno de “La </a:t>
            </a:r>
            <a:r>
              <a:rPr lang="es-ES" sz="1600" kern="15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Cumparsita</a:t>
            </a:r>
            <a:r>
              <a:rPr lang="es-ES" sz="1600" kern="15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” en el año 2017 con la presentación de  la Ley del Centenario</a:t>
            </a:r>
            <a:endParaRPr lang="es-ES" sz="1600" kern="15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00" t="1507" r="49990" b="-1507"/>
          <a:stretch/>
        </p:blipFill>
        <p:spPr>
          <a:xfrm>
            <a:off x="9233140" y="2204864"/>
            <a:ext cx="2993942" cy="4176464"/>
          </a:xfrm>
          <a:prstGeom prst="rect">
            <a:avLst/>
          </a:prstGeom>
        </p:spPr>
      </p:pic>
      <p:sp>
        <p:nvSpPr>
          <p:cNvPr id="12" name="CustomShape 13"/>
          <p:cNvSpPr/>
          <p:nvPr/>
        </p:nvSpPr>
        <p:spPr>
          <a:xfrm>
            <a:off x="2495601" y="1242797"/>
            <a:ext cx="9693999" cy="82106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0000" tIns="45000" rIns="90000" bIns="45000"/>
          <a:lstStyle/>
          <a:p>
            <a:pPr algn="ctr">
              <a:defRPr/>
            </a:pPr>
            <a:r>
              <a:rPr lang="es-ES" b="1" kern="150" dirty="0" smtClean="0">
                <a:solidFill>
                  <a:schemeClr val="accent5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Participación de la Comisión Interinstitucional </a:t>
            </a:r>
            <a:r>
              <a:rPr lang="es-ES" b="1" kern="150" dirty="0">
                <a:solidFill>
                  <a:schemeClr val="accent5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 Apoyo al Tango (CIAT</a:t>
            </a:r>
            <a:r>
              <a:rPr lang="es-ES" sz="1600" b="1" kern="150" dirty="0">
                <a:solidFill>
                  <a:schemeClr val="accent5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pPr algn="ctr">
              <a:defRPr/>
            </a:pPr>
            <a:r>
              <a:rPr lang="es-ES" sz="1400" b="1" kern="150" dirty="0">
                <a:solidFill>
                  <a:schemeClr val="accent5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      </a:t>
            </a:r>
            <a:endParaRPr lang="es-ES" sz="1400" b="1" kern="150" dirty="0" smtClean="0">
              <a:solidFill>
                <a:schemeClr val="accent5">
                  <a:lumMod val="7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>
              <a:defRPr/>
            </a:pPr>
            <a:r>
              <a:rPr lang="es-ES" sz="1400" b="1" kern="150" dirty="0" smtClean="0">
                <a:solidFill>
                  <a:schemeClr val="accent5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Fideicomiso </a:t>
            </a:r>
            <a:r>
              <a:rPr lang="es-ES" sz="1400" b="1" kern="150" dirty="0">
                <a:solidFill>
                  <a:schemeClr val="accent5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 Coordinación de Ministerios de RREE, MEC y MINTUR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s-ES" sz="1400" b="1" dirty="0" smtClean="0">
              <a:solidFill>
                <a:srgbClr val="4C7C8B"/>
              </a:solidFill>
              <a:latin typeface="Verdana" pitchFamily="32" charset="0"/>
              <a:cs typeface="Arial" charset="0"/>
            </a:endParaRPr>
          </a:p>
        </p:txBody>
      </p:sp>
      <p:sp>
        <p:nvSpPr>
          <p:cNvPr id="14" name="CustomShape 13"/>
          <p:cNvSpPr/>
          <p:nvPr/>
        </p:nvSpPr>
        <p:spPr>
          <a:xfrm>
            <a:off x="-24680" y="332656"/>
            <a:ext cx="2017613" cy="40765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0000" tIns="45000" rIns="90000" bIns="45000"/>
          <a:lstStyle/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s-ES" altLang="es-ES" sz="2400" b="1" dirty="0">
                <a:solidFill>
                  <a:schemeClr val="accent1"/>
                </a:solidFill>
              </a:rPr>
              <a:t>Estrategias </a:t>
            </a:r>
            <a:r>
              <a:rPr lang="es-ES" altLang="es-ES" sz="2400" b="1" dirty="0" smtClean="0">
                <a:solidFill>
                  <a:schemeClr val="accent1"/>
                </a:solidFill>
              </a:rPr>
              <a:t>I</a:t>
            </a:r>
            <a:endParaRPr lang="es-ES" altLang="es-ES" sz="24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7935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9 Grupo"/>
          <p:cNvGrpSpPr/>
          <p:nvPr/>
        </p:nvGrpSpPr>
        <p:grpSpPr>
          <a:xfrm>
            <a:off x="-3754" y="3845"/>
            <a:ext cx="12191760" cy="6935760"/>
            <a:chOff x="-1800" y="-78120"/>
            <a:chExt cx="12191760" cy="6935760"/>
          </a:xfrm>
          <a:solidFill>
            <a:schemeClr val="bg1"/>
          </a:solidFill>
        </p:grpSpPr>
        <p:pic>
          <p:nvPicPr>
            <p:cNvPr id="335" name="D0FC30FA-5473-4694-9335-339DDF86C58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-1800" y="-78120"/>
              <a:ext cx="12191760" cy="6833520"/>
            </a:xfrm>
            <a:prstGeom prst="rect">
              <a:avLst/>
            </a:prstGeom>
            <a:grpFill/>
          </p:spPr>
        </p:pic>
        <p:sp>
          <p:nvSpPr>
            <p:cNvPr id="9" name="CustomShape 2"/>
            <p:cNvSpPr/>
            <p:nvPr/>
          </p:nvSpPr>
          <p:spPr>
            <a:xfrm>
              <a:off x="0" y="1052736"/>
              <a:ext cx="12187800" cy="5804904"/>
            </a:xfrm>
            <a:prstGeom prst="rect">
              <a:avLst/>
            </a:prstGeom>
            <a:grpFill/>
          </p:spPr>
        </p:sp>
        <p:sp>
          <p:nvSpPr>
            <p:cNvPr id="336" name="CustomShape 1"/>
            <p:cNvSpPr/>
            <p:nvPr/>
          </p:nvSpPr>
          <p:spPr>
            <a:xfrm>
              <a:off x="375480" y="2923560"/>
              <a:ext cx="5343120" cy="821880"/>
            </a:xfrm>
            <a:prstGeom prst="rect">
              <a:avLst/>
            </a:prstGeom>
            <a:grpFill/>
          </p:spPr>
          <p:txBody>
            <a:bodyPr lIns="90000" tIns="45000" rIns="90000" bIns="45000"/>
            <a:lstStyle/>
            <a:p>
              <a:pPr>
                <a:lnSpc>
                  <a:spcPct val="100000"/>
                </a:lnSpc>
              </a:pPr>
              <a:endParaRPr/>
            </a:p>
            <a:p>
              <a:pPr>
                <a:lnSpc>
                  <a:spcPct val="100000"/>
                </a:lnSpc>
              </a:pPr>
              <a:endParaRPr/>
            </a:p>
          </p:txBody>
        </p:sp>
        <p:sp>
          <p:nvSpPr>
            <p:cNvPr id="11" name="CustomShape 13"/>
            <p:cNvSpPr/>
            <p:nvPr/>
          </p:nvSpPr>
          <p:spPr>
            <a:xfrm>
              <a:off x="409322" y="1186795"/>
              <a:ext cx="3739270" cy="1152128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90000" tIns="45000" rIns="90000" bIns="45000"/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ES" sz="1600" b="1" dirty="0" smtClean="0">
                  <a:solidFill>
                    <a:srgbClr val="4C7C8B"/>
                  </a:solidFill>
                  <a:latin typeface="Verdana" pitchFamily="32" charset="0"/>
                  <a:cs typeface="Arial" charset="0"/>
                </a:rPr>
                <a:t>Apoyo al Museo del Carnaval</a:t>
              </a:r>
            </a:p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endParaRPr lang="es-ES" sz="1600" b="1" dirty="0" smtClean="0">
                <a:solidFill>
                  <a:srgbClr val="4C7C8B"/>
                </a:solidFill>
                <a:latin typeface="Verdana" pitchFamily="32" charset="0"/>
                <a:cs typeface="Arial" charset="0"/>
              </a:endParaRPr>
            </a:p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ES" sz="1400" b="1" dirty="0" smtClean="0">
                  <a:solidFill>
                    <a:srgbClr val="4C7C8B"/>
                  </a:solidFill>
                  <a:latin typeface="Verdana" pitchFamily="32" charset="0"/>
                  <a:cs typeface="Arial" charset="0"/>
                </a:rPr>
                <a:t>Fideicomiso de coordinación entre Intendencia, MINTUR, MEC y Privados</a:t>
              </a:r>
            </a:p>
          </p:txBody>
        </p:sp>
      </p:grpSp>
      <p:pic>
        <p:nvPicPr>
          <p:cNvPr id="12" name="Marcador de contenido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639" y="2934342"/>
            <a:ext cx="4392613" cy="4005263"/>
          </a:xfrm>
          <a:prstGeom prst="rect">
            <a:avLst/>
          </a:prstGeom>
        </p:spPr>
      </p:pic>
      <p:pic>
        <p:nvPicPr>
          <p:cNvPr id="13" name="Imagen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5121" y="1178394"/>
            <a:ext cx="5076825" cy="3425826"/>
          </a:xfrm>
          <a:prstGeom prst="rect">
            <a:avLst/>
          </a:prstGeom>
          <a:noFill/>
          <a:ln>
            <a:noFill/>
          </a:ln>
          <a:effectLst>
            <a:softEdge rad="571500"/>
          </a:effectLst>
          <a:scene3d>
            <a:camera prst="orthographicFront"/>
            <a:lightRig rig="threePt" dir="t"/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Imagen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5446" y="3471725"/>
            <a:ext cx="4752975" cy="3414713"/>
          </a:xfrm>
          <a:prstGeom prst="rect">
            <a:avLst/>
          </a:prstGeom>
          <a:noFill/>
          <a:ln>
            <a:noFill/>
          </a:ln>
          <a:effectLst>
            <a:softEdge rad="0"/>
          </a:effectLst>
          <a:scene3d>
            <a:camera prst="orthographicFront"/>
            <a:lightRig rig="balanced" dir="t"/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CustomShape 13"/>
          <p:cNvSpPr/>
          <p:nvPr/>
        </p:nvSpPr>
        <p:spPr>
          <a:xfrm>
            <a:off x="-24680" y="332656"/>
            <a:ext cx="2017613" cy="40765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0000" tIns="45000" rIns="90000" bIns="45000"/>
          <a:lstStyle/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s-ES" altLang="es-ES" sz="2400" b="1" dirty="0">
                <a:solidFill>
                  <a:schemeClr val="accent1"/>
                </a:solidFill>
              </a:rPr>
              <a:t>Estrategias </a:t>
            </a:r>
            <a:r>
              <a:rPr lang="es-ES" altLang="es-ES" sz="2400" b="1" dirty="0" smtClean="0">
                <a:solidFill>
                  <a:schemeClr val="accent1"/>
                </a:solidFill>
              </a:rPr>
              <a:t>I</a:t>
            </a:r>
            <a:endParaRPr lang="es-ES" altLang="es-ES" sz="24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2581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9 Grupo"/>
          <p:cNvGrpSpPr/>
          <p:nvPr/>
        </p:nvGrpSpPr>
        <p:grpSpPr>
          <a:xfrm>
            <a:off x="-66344" y="-45161"/>
            <a:ext cx="12191760" cy="6935760"/>
            <a:chOff x="-1800" y="-78120"/>
            <a:chExt cx="12191760" cy="6935760"/>
          </a:xfrm>
          <a:solidFill>
            <a:schemeClr val="bg1"/>
          </a:solidFill>
        </p:grpSpPr>
        <p:pic>
          <p:nvPicPr>
            <p:cNvPr id="335" name="D0FC30FA-5473-4694-9335-339DDF86C58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-1800" y="-78120"/>
              <a:ext cx="12191760" cy="6833520"/>
            </a:xfrm>
            <a:prstGeom prst="rect">
              <a:avLst/>
            </a:prstGeom>
            <a:grpFill/>
          </p:spPr>
        </p:pic>
        <p:sp>
          <p:nvSpPr>
            <p:cNvPr id="9" name="CustomShape 2"/>
            <p:cNvSpPr/>
            <p:nvPr/>
          </p:nvSpPr>
          <p:spPr>
            <a:xfrm>
              <a:off x="0" y="1052736"/>
              <a:ext cx="12187800" cy="5804904"/>
            </a:xfrm>
            <a:prstGeom prst="rect">
              <a:avLst/>
            </a:prstGeom>
            <a:grpFill/>
          </p:spPr>
        </p:sp>
        <p:sp>
          <p:nvSpPr>
            <p:cNvPr id="336" name="CustomShape 1"/>
            <p:cNvSpPr/>
            <p:nvPr/>
          </p:nvSpPr>
          <p:spPr>
            <a:xfrm>
              <a:off x="375480" y="2923560"/>
              <a:ext cx="5343120" cy="821880"/>
            </a:xfrm>
            <a:prstGeom prst="rect">
              <a:avLst/>
            </a:prstGeom>
            <a:grpFill/>
          </p:spPr>
          <p:txBody>
            <a:bodyPr lIns="90000" tIns="45000" rIns="90000" bIns="45000"/>
            <a:lstStyle/>
            <a:p>
              <a:pPr>
                <a:lnSpc>
                  <a:spcPct val="100000"/>
                </a:lnSpc>
              </a:pPr>
              <a:endParaRPr/>
            </a:p>
            <a:p>
              <a:pPr>
                <a:lnSpc>
                  <a:spcPct val="100000"/>
                </a:lnSpc>
              </a:pPr>
              <a:endParaRPr/>
            </a:p>
          </p:txBody>
        </p:sp>
      </p:grpSp>
      <p:sp>
        <p:nvSpPr>
          <p:cNvPr id="16" name="Text Box 3"/>
          <p:cNvSpPr txBox="1">
            <a:spLocks noChangeArrowheads="1"/>
          </p:cNvSpPr>
          <p:nvPr/>
        </p:nvSpPr>
        <p:spPr bwMode="auto">
          <a:xfrm>
            <a:off x="308776" y="2310188"/>
            <a:ext cx="3594294" cy="6996403"/>
          </a:xfrm>
          <a:prstGeom prst="rect">
            <a:avLst/>
          </a:prstGeom>
          <a:solidFill>
            <a:srgbClr val="333333">
              <a:alpha val="83136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>
              <a:spcBef>
                <a:spcPts val="450"/>
              </a:spcBef>
              <a:buClrTx/>
            </a:pPr>
            <a:endParaRPr lang="es-UY" altLang="es-ES" sz="1200" i="1">
              <a:solidFill>
                <a:srgbClr val="FFFFFF"/>
              </a:solidFill>
            </a:endParaRPr>
          </a:p>
          <a:p>
            <a:pPr algn="ctr">
              <a:spcBef>
                <a:spcPts val="450"/>
              </a:spcBef>
              <a:buClrTx/>
            </a:pPr>
            <a:endParaRPr lang="es-UY" altLang="es-ES" sz="1200" i="1">
              <a:solidFill>
                <a:srgbClr val="FFFFFF"/>
              </a:solidFill>
            </a:endParaRPr>
          </a:p>
          <a:p>
            <a:pPr algn="ctr">
              <a:spcBef>
                <a:spcPts val="450"/>
              </a:spcBef>
              <a:buClrTx/>
            </a:pPr>
            <a:endParaRPr lang="es-UY" altLang="es-ES" sz="1200" i="1">
              <a:solidFill>
                <a:srgbClr val="FFFFFF"/>
              </a:solidFill>
            </a:endParaRPr>
          </a:p>
          <a:p>
            <a:pPr algn="ctr">
              <a:spcBef>
                <a:spcPts val="450"/>
              </a:spcBef>
              <a:buClrTx/>
            </a:pPr>
            <a:endParaRPr lang="es-UY" altLang="es-ES" sz="1200" i="1">
              <a:solidFill>
                <a:srgbClr val="FFFFFF"/>
              </a:solidFill>
            </a:endParaRPr>
          </a:p>
          <a:p>
            <a:pPr algn="ctr">
              <a:spcBef>
                <a:spcPts val="450"/>
              </a:spcBef>
              <a:buClrTx/>
            </a:pPr>
            <a:endParaRPr lang="es-UY" altLang="es-ES" sz="1200" i="1">
              <a:solidFill>
                <a:srgbClr val="FFFFFF"/>
              </a:solidFill>
            </a:endParaRPr>
          </a:p>
          <a:p>
            <a:pPr algn="ctr">
              <a:spcBef>
                <a:spcPts val="450"/>
              </a:spcBef>
              <a:buClrTx/>
            </a:pPr>
            <a:endParaRPr lang="es-UY" altLang="es-ES" sz="1200" i="1">
              <a:solidFill>
                <a:srgbClr val="FFFFFF"/>
              </a:solidFill>
            </a:endParaRPr>
          </a:p>
          <a:p>
            <a:pPr algn="ctr">
              <a:spcBef>
                <a:spcPts val="450"/>
              </a:spcBef>
              <a:buClrTx/>
            </a:pPr>
            <a:endParaRPr lang="es-UY" altLang="es-ES" sz="1200" i="1">
              <a:solidFill>
                <a:srgbClr val="FFFFFF"/>
              </a:solidFill>
            </a:endParaRPr>
          </a:p>
          <a:p>
            <a:pPr algn="ctr">
              <a:spcBef>
                <a:spcPts val="450"/>
              </a:spcBef>
              <a:buClrTx/>
            </a:pPr>
            <a:endParaRPr lang="es-UY" altLang="es-ES" sz="1200" i="1">
              <a:solidFill>
                <a:srgbClr val="FFFFFF"/>
              </a:solidFill>
            </a:endParaRPr>
          </a:p>
          <a:p>
            <a:pPr algn="ctr">
              <a:spcBef>
                <a:spcPts val="450"/>
              </a:spcBef>
              <a:buClrTx/>
            </a:pPr>
            <a:endParaRPr lang="es-UY" altLang="es-ES" sz="1200" i="1">
              <a:solidFill>
                <a:srgbClr val="FFFFFF"/>
              </a:solidFill>
            </a:endParaRPr>
          </a:p>
          <a:p>
            <a:pPr algn="ctr">
              <a:spcBef>
                <a:spcPts val="450"/>
              </a:spcBef>
              <a:buClrTx/>
            </a:pPr>
            <a:endParaRPr lang="es-UY" altLang="es-ES" sz="1200" i="1">
              <a:solidFill>
                <a:srgbClr val="FFFFFF"/>
              </a:solidFill>
            </a:endParaRPr>
          </a:p>
          <a:p>
            <a:pPr algn="ctr">
              <a:spcBef>
                <a:spcPts val="450"/>
              </a:spcBef>
              <a:buClrTx/>
            </a:pPr>
            <a:endParaRPr lang="es-UY" altLang="es-ES" sz="1200" i="1">
              <a:solidFill>
                <a:srgbClr val="FFFFFF"/>
              </a:solidFill>
            </a:endParaRPr>
          </a:p>
          <a:p>
            <a:pPr algn="ctr">
              <a:spcBef>
                <a:spcPts val="450"/>
              </a:spcBef>
              <a:buClrTx/>
            </a:pPr>
            <a:endParaRPr lang="es-UY" altLang="es-ES" sz="1200" i="1">
              <a:solidFill>
                <a:srgbClr val="FFFFFF"/>
              </a:solidFill>
            </a:endParaRPr>
          </a:p>
          <a:p>
            <a:pPr algn="ctr">
              <a:spcBef>
                <a:spcPts val="450"/>
              </a:spcBef>
              <a:buClrTx/>
            </a:pPr>
            <a:endParaRPr lang="es-UY" altLang="es-ES" sz="1200" i="1">
              <a:solidFill>
                <a:srgbClr val="FFFFFF"/>
              </a:solidFill>
            </a:endParaRPr>
          </a:p>
          <a:p>
            <a:pPr algn="ctr">
              <a:spcBef>
                <a:spcPts val="450"/>
              </a:spcBef>
              <a:buClrTx/>
            </a:pPr>
            <a:endParaRPr lang="es-UY" altLang="es-ES" sz="1200" i="1">
              <a:solidFill>
                <a:srgbClr val="FFFFFF"/>
              </a:solidFill>
            </a:endParaRPr>
          </a:p>
          <a:p>
            <a:pPr algn="ctr">
              <a:spcBef>
                <a:spcPts val="450"/>
              </a:spcBef>
              <a:buClrTx/>
            </a:pPr>
            <a:endParaRPr lang="es-UY" altLang="es-ES" sz="1200" i="1">
              <a:solidFill>
                <a:srgbClr val="FFFFFF"/>
              </a:solidFill>
            </a:endParaRPr>
          </a:p>
          <a:p>
            <a:pPr algn="ctr">
              <a:spcBef>
                <a:spcPts val="450"/>
              </a:spcBef>
              <a:buClrTx/>
            </a:pPr>
            <a:endParaRPr lang="es-UY" altLang="es-ES" sz="1200" i="1">
              <a:solidFill>
                <a:srgbClr val="FFFFFF"/>
              </a:solidFill>
            </a:endParaRPr>
          </a:p>
          <a:p>
            <a:pPr algn="ctr">
              <a:spcBef>
                <a:spcPts val="450"/>
              </a:spcBef>
              <a:buClrTx/>
            </a:pPr>
            <a:endParaRPr lang="es-UY" altLang="es-ES" sz="1200" i="1">
              <a:solidFill>
                <a:srgbClr val="FFFFFF"/>
              </a:solidFill>
            </a:endParaRPr>
          </a:p>
          <a:p>
            <a:pPr algn="ctr">
              <a:spcBef>
                <a:spcPts val="450"/>
              </a:spcBef>
              <a:buClrTx/>
            </a:pPr>
            <a:endParaRPr lang="es-UY" altLang="es-ES" sz="1200" i="1">
              <a:solidFill>
                <a:srgbClr val="FFFFFF"/>
              </a:solidFill>
            </a:endParaRPr>
          </a:p>
          <a:p>
            <a:pPr algn="ctr">
              <a:spcBef>
                <a:spcPts val="450"/>
              </a:spcBef>
              <a:buClrTx/>
            </a:pPr>
            <a:endParaRPr lang="es-UY" altLang="es-ES" sz="1200" i="1">
              <a:solidFill>
                <a:srgbClr val="FFFFFF"/>
              </a:solidFill>
            </a:endParaRPr>
          </a:p>
          <a:p>
            <a:pPr algn="ctr">
              <a:spcBef>
                <a:spcPts val="450"/>
              </a:spcBef>
              <a:buClrTx/>
            </a:pPr>
            <a:endParaRPr lang="es-UY" altLang="es-ES" sz="1200" i="1">
              <a:solidFill>
                <a:srgbClr val="FFFFFF"/>
              </a:solidFill>
            </a:endParaRPr>
          </a:p>
          <a:p>
            <a:pPr algn="ctr">
              <a:spcBef>
                <a:spcPts val="450"/>
              </a:spcBef>
              <a:buClrTx/>
            </a:pPr>
            <a:endParaRPr lang="es-UY" altLang="es-ES" sz="1200" i="1">
              <a:solidFill>
                <a:srgbClr val="FFFFFF"/>
              </a:solidFill>
            </a:endParaRPr>
          </a:p>
          <a:p>
            <a:pPr algn="ctr">
              <a:spcBef>
                <a:spcPts val="450"/>
              </a:spcBef>
              <a:buClrTx/>
            </a:pPr>
            <a:endParaRPr lang="es-UY" altLang="es-ES" sz="1200" i="1">
              <a:solidFill>
                <a:srgbClr val="FFFFFF"/>
              </a:solidFill>
            </a:endParaRPr>
          </a:p>
          <a:p>
            <a:pPr algn="ctr">
              <a:spcBef>
                <a:spcPts val="450"/>
              </a:spcBef>
              <a:buClrTx/>
            </a:pPr>
            <a:endParaRPr lang="es-UY" altLang="es-ES" sz="1200" i="1">
              <a:solidFill>
                <a:srgbClr val="FFFFFF"/>
              </a:solidFill>
            </a:endParaRPr>
          </a:p>
          <a:p>
            <a:pPr algn="ctr">
              <a:spcBef>
                <a:spcPts val="450"/>
              </a:spcBef>
              <a:buClrTx/>
            </a:pPr>
            <a:endParaRPr lang="es-UY" altLang="es-ES" sz="1200" i="1">
              <a:solidFill>
                <a:srgbClr val="FFFFFF"/>
              </a:solidFill>
            </a:endParaRPr>
          </a:p>
          <a:p>
            <a:pPr algn="ctr">
              <a:spcBef>
                <a:spcPts val="450"/>
              </a:spcBef>
              <a:buClrTx/>
            </a:pPr>
            <a:endParaRPr lang="es-UY" altLang="es-ES" sz="1200" i="1">
              <a:solidFill>
                <a:srgbClr val="FFFFFF"/>
              </a:solidFill>
            </a:endParaRPr>
          </a:p>
          <a:p>
            <a:pPr algn="ctr">
              <a:spcBef>
                <a:spcPts val="450"/>
              </a:spcBef>
              <a:buClrTx/>
            </a:pPr>
            <a:endParaRPr lang="es-UY" altLang="es-ES" sz="1200" i="1">
              <a:solidFill>
                <a:srgbClr val="FFFFFF"/>
              </a:solidFill>
            </a:endParaRPr>
          </a:p>
          <a:p>
            <a:pPr algn="ctr">
              <a:spcBef>
                <a:spcPts val="450"/>
              </a:spcBef>
              <a:buClrTx/>
            </a:pPr>
            <a:endParaRPr lang="es-UY" altLang="es-ES" sz="1200" i="1">
              <a:solidFill>
                <a:srgbClr val="FFFFFF"/>
              </a:solidFill>
            </a:endParaRPr>
          </a:p>
          <a:p>
            <a:pPr algn="ctr">
              <a:spcBef>
                <a:spcPts val="450"/>
              </a:spcBef>
              <a:buClrTx/>
            </a:pPr>
            <a:endParaRPr lang="es-UY" altLang="es-ES" sz="1200" i="1">
              <a:solidFill>
                <a:srgbClr val="FFFFFF"/>
              </a:solidFill>
            </a:endParaRPr>
          </a:p>
        </p:txBody>
      </p:sp>
      <p:sp>
        <p:nvSpPr>
          <p:cNvPr id="17" name="Rectangle 4"/>
          <p:cNvSpPr>
            <a:spLocks noChangeArrowheads="1"/>
          </p:cNvSpPr>
          <p:nvPr/>
        </p:nvSpPr>
        <p:spPr bwMode="auto">
          <a:xfrm>
            <a:off x="550838" y="2430809"/>
            <a:ext cx="2736850" cy="19411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es-ES" altLang="es-ES" sz="2400" b="1" i="1" dirty="0" smtClean="0">
                <a:solidFill>
                  <a:srgbClr val="FFFFFF"/>
                </a:solidFill>
              </a:rPr>
              <a:t>Estancia Jesuítica Calera de las Huérfanas en el</a:t>
            </a:r>
          </a:p>
          <a:p>
            <a:pPr algn="ctr" eaLnBrk="1" hangingPunct="1">
              <a:buClrTx/>
              <a:buFontTx/>
              <a:buNone/>
            </a:pPr>
            <a:r>
              <a:rPr lang="es-ES" altLang="es-ES" sz="2400" b="1" i="1" dirty="0" smtClean="0">
                <a:solidFill>
                  <a:srgbClr val="FFFFFF"/>
                </a:solidFill>
              </a:rPr>
              <a:t>Dpto. de Colonia</a:t>
            </a:r>
            <a:endParaRPr lang="es-ES" altLang="es-ES" sz="2400" b="1" i="1" dirty="0">
              <a:solidFill>
                <a:srgbClr val="FFFFFF"/>
              </a:solidFill>
            </a:endParaRPr>
          </a:p>
        </p:txBody>
      </p:sp>
      <p:sp>
        <p:nvSpPr>
          <p:cNvPr id="18" name="Text Box 5"/>
          <p:cNvSpPr txBox="1">
            <a:spLocks noChangeArrowheads="1"/>
          </p:cNvSpPr>
          <p:nvPr/>
        </p:nvSpPr>
        <p:spPr bwMode="auto">
          <a:xfrm>
            <a:off x="623392" y="5013326"/>
            <a:ext cx="2627312" cy="1448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s-UY" altLang="es-ES" sz="800" dirty="0">
                <a:solidFill>
                  <a:srgbClr val="FFFFFF"/>
                </a:solidFill>
              </a:rPr>
              <a:t> </a:t>
            </a:r>
            <a:r>
              <a:rPr lang="it-IT" altLang="es-ES" sz="1400" i="1" dirty="0">
                <a:solidFill>
                  <a:srgbClr val="FFFFFF"/>
                </a:solidFill>
              </a:rPr>
              <a:t>J. Geymonat,  M. Lazzarini, C. Romay.  ART-PNUD, Uruguay, Ayuntamiento de Vitoria- Gasteiz, España, ONG Mov. Pro Calera de las Huérfanas.</a:t>
            </a:r>
          </a:p>
          <a:p>
            <a:pPr algn="ctr" eaLnBrk="1" hangingPunct="1">
              <a:buClrTx/>
              <a:buFontTx/>
              <a:buNone/>
            </a:pPr>
            <a:r>
              <a:rPr lang="es-ES" altLang="es-ES" dirty="0">
                <a:solidFill>
                  <a:srgbClr val="FFFFFF"/>
                </a:solidFill>
              </a:rPr>
              <a:t> </a:t>
            </a:r>
          </a:p>
        </p:txBody>
      </p:sp>
      <p:pic>
        <p:nvPicPr>
          <p:cNvPr id="19" name="Imagen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5328" y="1256239"/>
            <a:ext cx="5524103" cy="7089058"/>
          </a:xfrm>
          <a:prstGeom prst="rect">
            <a:avLst/>
          </a:prstGeom>
        </p:spPr>
      </p:pic>
      <p:sp>
        <p:nvSpPr>
          <p:cNvPr id="11" name="CustomShape 13"/>
          <p:cNvSpPr/>
          <p:nvPr/>
        </p:nvSpPr>
        <p:spPr>
          <a:xfrm>
            <a:off x="335360" y="1256239"/>
            <a:ext cx="3464298" cy="84826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0000" tIns="45000" rIns="90000" bIns="45000"/>
          <a:lstStyle/>
          <a:p>
            <a:pPr algn="ctr">
              <a:defRPr/>
            </a:pPr>
            <a:r>
              <a:rPr lang="es-ES" sz="1600" b="1" kern="150" dirty="0" smtClean="0">
                <a:solidFill>
                  <a:schemeClr val="accent5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Apoyo Institucional a investigación y puesta en valor del patrimonio</a:t>
            </a:r>
            <a:endParaRPr lang="es-ES" sz="1600" b="1" kern="150" dirty="0">
              <a:solidFill>
                <a:schemeClr val="accent5">
                  <a:lumMod val="7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s-ES" sz="1400" b="1" dirty="0" smtClean="0">
              <a:solidFill>
                <a:srgbClr val="4C7C8B"/>
              </a:solidFill>
              <a:latin typeface="Verdana" pitchFamily="32" charset="0"/>
              <a:cs typeface="Arial" charset="0"/>
            </a:endParaRPr>
          </a:p>
        </p:txBody>
      </p:sp>
      <p:sp>
        <p:nvSpPr>
          <p:cNvPr id="12" name="CustomShape 13"/>
          <p:cNvSpPr/>
          <p:nvPr/>
        </p:nvSpPr>
        <p:spPr>
          <a:xfrm>
            <a:off x="-24680" y="332656"/>
            <a:ext cx="2017613" cy="40765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0000" tIns="45000" rIns="90000" bIns="45000"/>
          <a:lstStyle/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s-ES" altLang="es-ES" sz="2400" b="1" dirty="0">
                <a:solidFill>
                  <a:schemeClr val="accent1"/>
                </a:solidFill>
              </a:rPr>
              <a:t>Estrategias </a:t>
            </a:r>
            <a:r>
              <a:rPr lang="es-ES" altLang="es-ES" sz="2400" b="1" dirty="0" smtClean="0">
                <a:solidFill>
                  <a:schemeClr val="accent1"/>
                </a:solidFill>
              </a:rPr>
              <a:t>I</a:t>
            </a:r>
            <a:endParaRPr lang="es-ES" altLang="es-ES" sz="24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2679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8 Grupo"/>
          <p:cNvGrpSpPr/>
          <p:nvPr/>
        </p:nvGrpSpPr>
        <p:grpSpPr>
          <a:xfrm>
            <a:off x="240" y="0"/>
            <a:ext cx="12191760" cy="6936120"/>
            <a:chOff x="-1800" y="-78120"/>
            <a:chExt cx="12191760" cy="6936120"/>
          </a:xfrm>
          <a:solidFill>
            <a:schemeClr val="bg1"/>
          </a:solidFill>
        </p:grpSpPr>
        <p:pic>
          <p:nvPicPr>
            <p:cNvPr id="307" name="D0FC30FA-5473-4694-9335-339DDF86C58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-1800" y="-78120"/>
              <a:ext cx="12191760" cy="6833520"/>
            </a:xfrm>
            <a:prstGeom prst="rect">
              <a:avLst/>
            </a:prstGeom>
            <a:grpFill/>
          </p:spPr>
        </p:pic>
        <p:sp>
          <p:nvSpPr>
            <p:cNvPr id="11" name="CustomShape 2"/>
            <p:cNvSpPr/>
            <p:nvPr/>
          </p:nvSpPr>
          <p:spPr>
            <a:xfrm>
              <a:off x="0" y="1053096"/>
              <a:ext cx="12187800" cy="5804904"/>
            </a:xfrm>
            <a:prstGeom prst="rect">
              <a:avLst/>
            </a:prstGeom>
            <a:grpFill/>
          </p:spPr>
        </p:sp>
        <p:sp>
          <p:nvSpPr>
            <p:cNvPr id="8" name="CustomShape 2"/>
            <p:cNvSpPr/>
            <p:nvPr/>
          </p:nvSpPr>
          <p:spPr>
            <a:xfrm>
              <a:off x="0" y="1053096"/>
              <a:ext cx="12187800" cy="5804904"/>
            </a:xfrm>
            <a:prstGeom prst="rect">
              <a:avLst/>
            </a:prstGeom>
            <a:grpFill/>
          </p:spPr>
        </p:sp>
        <p:sp>
          <p:nvSpPr>
            <p:cNvPr id="7" name="CustomShape 2"/>
            <p:cNvSpPr/>
            <p:nvPr/>
          </p:nvSpPr>
          <p:spPr>
            <a:xfrm>
              <a:off x="0" y="1052736"/>
              <a:ext cx="12187800" cy="5804904"/>
            </a:xfrm>
            <a:prstGeom prst="rect">
              <a:avLst/>
            </a:prstGeom>
            <a:grpFill/>
          </p:spPr>
        </p:sp>
        <p:sp>
          <p:nvSpPr>
            <p:cNvPr id="309" name="CustomShape 2"/>
            <p:cNvSpPr/>
            <p:nvPr/>
          </p:nvSpPr>
          <p:spPr>
            <a:xfrm>
              <a:off x="336240" y="2441160"/>
              <a:ext cx="5756760" cy="3652136"/>
            </a:xfrm>
            <a:prstGeom prst="rect">
              <a:avLst/>
            </a:prstGeom>
            <a:grpFill/>
          </p:spPr>
          <p:txBody>
            <a:bodyPr lIns="90000" tIns="45000" rIns="90000" bIns="45000"/>
            <a:lstStyle/>
            <a:p>
              <a:pPr algn="just">
                <a:lnSpc>
                  <a:spcPct val="100000"/>
                </a:lnSpc>
              </a:pPr>
              <a:endParaRPr sz="1600" b="1" dirty="0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</p:grpSp>
      <p:pic>
        <p:nvPicPr>
          <p:cNvPr id="12" name="Marcador de contenido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7777" y="3713440"/>
            <a:ext cx="7797677" cy="3012355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4816" y="1170585"/>
            <a:ext cx="3197776" cy="4761253"/>
          </a:xfrm>
          <a:prstGeom prst="rect">
            <a:avLst/>
          </a:prstGeom>
        </p:spPr>
      </p:pic>
      <p:pic>
        <p:nvPicPr>
          <p:cNvPr id="14" name="Imagen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8226" y="1252384"/>
            <a:ext cx="4498308" cy="29267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6976" y="4349285"/>
            <a:ext cx="3433028" cy="2420900"/>
          </a:xfrm>
          <a:prstGeom prst="rect">
            <a:avLst/>
          </a:prstGeom>
        </p:spPr>
      </p:pic>
      <p:sp>
        <p:nvSpPr>
          <p:cNvPr id="13" name="CustomShape 13"/>
          <p:cNvSpPr/>
          <p:nvPr/>
        </p:nvSpPr>
        <p:spPr>
          <a:xfrm>
            <a:off x="227777" y="1130496"/>
            <a:ext cx="2915895" cy="258258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0000" tIns="45000" rIns="90000" bIns="45000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ES" sz="1600" b="1" dirty="0">
                <a:solidFill>
                  <a:srgbClr val="4C7C8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Apoyo a</a:t>
            </a:r>
            <a:r>
              <a:rPr lang="es-ES" sz="1600" b="1" dirty="0" smtClean="0">
                <a:solidFill>
                  <a:srgbClr val="4C7C8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 </a:t>
            </a:r>
            <a:r>
              <a:rPr lang="es-ES" sz="1600" b="1" dirty="0">
                <a:solidFill>
                  <a:srgbClr val="4C7C8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Paisaje Industrial y Cultural Fray Bentos, Patrimonio UNESCO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ES" sz="1600" b="1" dirty="0" smtClean="0">
                <a:solidFill>
                  <a:srgbClr val="4C7C8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Articulación con Intendencia, Ministerios, Comisión del Patrimonio, Operadores Privados, vecinos en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s-ES" sz="1600" b="1" dirty="0" smtClean="0">
              <a:solidFill>
                <a:srgbClr val="4C7C8B"/>
              </a:solidFill>
              <a:latin typeface="Verdana" pitchFamily="32" charset="0"/>
              <a:cs typeface="Arial" charset="0"/>
            </a:endParaRPr>
          </a:p>
        </p:txBody>
      </p:sp>
      <p:sp>
        <p:nvSpPr>
          <p:cNvPr id="15" name="CustomShape 13"/>
          <p:cNvSpPr/>
          <p:nvPr/>
        </p:nvSpPr>
        <p:spPr>
          <a:xfrm>
            <a:off x="-24680" y="332656"/>
            <a:ext cx="2017613" cy="40765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0000" tIns="45000" rIns="90000" bIns="45000"/>
          <a:lstStyle/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s-ES" altLang="es-ES" sz="2400" b="1" dirty="0">
                <a:solidFill>
                  <a:schemeClr val="accent1"/>
                </a:solidFill>
              </a:rPr>
              <a:t>Estrategias </a:t>
            </a:r>
            <a:r>
              <a:rPr lang="es-ES" altLang="es-ES" sz="2400" b="1" dirty="0" smtClean="0">
                <a:solidFill>
                  <a:schemeClr val="accent1"/>
                </a:solidFill>
              </a:rPr>
              <a:t>I</a:t>
            </a:r>
            <a:endParaRPr lang="es-ES" altLang="es-ES" sz="24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0308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6 Grupo"/>
          <p:cNvGrpSpPr/>
          <p:nvPr/>
        </p:nvGrpSpPr>
        <p:grpSpPr>
          <a:xfrm>
            <a:off x="240" y="0"/>
            <a:ext cx="12191760" cy="6881760"/>
            <a:chOff x="240" y="0"/>
            <a:chExt cx="12191760" cy="6881760"/>
          </a:xfrm>
        </p:grpSpPr>
        <p:pic>
          <p:nvPicPr>
            <p:cNvPr id="136" name="D0FC30FA-5473-4694-9335-339DDF86C58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40" y="0"/>
              <a:ext cx="12191760" cy="6881760"/>
            </a:xfrm>
            <a:prstGeom prst="rect">
              <a:avLst/>
            </a:prstGeom>
          </p:spPr>
        </p:pic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315908" y="1268760"/>
              <a:ext cx="3672408" cy="5425915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</p:pic>
        <p:sp>
          <p:nvSpPr>
            <p:cNvPr id="9" name="8 CuadroTexto"/>
            <p:cNvSpPr txBox="1"/>
            <p:nvPr/>
          </p:nvSpPr>
          <p:spPr>
            <a:xfrm>
              <a:off x="191344" y="1268760"/>
              <a:ext cx="6264696" cy="119519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>
                <a:lnSpc>
                  <a:spcPts val="4320"/>
                </a:lnSpc>
              </a:pPr>
              <a:r>
                <a:rPr lang="es-ES" sz="2800" b="1" dirty="0" smtClean="0">
                  <a:solidFill>
                    <a:srgbClr val="00206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PLAN NACIONAL DE TURISMO SOSTENIBLE</a:t>
              </a:r>
              <a:endParaRPr lang="es-UY" sz="2800" b="1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11" name="10 CuadroTexto"/>
            <p:cNvSpPr txBox="1"/>
            <p:nvPr/>
          </p:nvSpPr>
          <p:spPr>
            <a:xfrm>
              <a:off x="191344" y="2924944"/>
              <a:ext cx="7848872" cy="92333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s-ES" b="1" dirty="0" smtClean="0">
                  <a:solidFill>
                    <a:srgbClr val="0070C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Uruguay, país turístico reconocido internacionalmente por su compromiso con el desarrollo sostenible, accesible, amigable y seguro</a:t>
              </a:r>
              <a:endParaRPr lang="es-UY" b="1" dirty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13" name="12 CuadroTexto"/>
            <p:cNvSpPr txBox="1"/>
            <p:nvPr/>
          </p:nvSpPr>
          <p:spPr>
            <a:xfrm>
              <a:off x="263352" y="4221088"/>
              <a:ext cx="7848872" cy="590931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>
                <a:lnSpc>
                  <a:spcPct val="90000"/>
                </a:lnSpc>
                <a:spcBef>
                  <a:spcPts val="1200"/>
                </a:spcBef>
                <a:spcAft>
                  <a:spcPts val="20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ES" b="1" dirty="0" smtClean="0">
                  <a:solidFill>
                    <a:srgbClr val="0070C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Con servicios de calidad y la máxima articulación entre diversos protagonistas de la actividad. </a:t>
              </a:r>
              <a:endParaRPr lang="es-ES" b="1" dirty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8 Grupo"/>
          <p:cNvGrpSpPr/>
          <p:nvPr/>
        </p:nvGrpSpPr>
        <p:grpSpPr>
          <a:xfrm>
            <a:off x="-1800" y="-78121"/>
            <a:ext cx="12132874" cy="7233403"/>
            <a:chOff x="-1800" y="-78120"/>
            <a:chExt cx="12191760" cy="6936120"/>
          </a:xfrm>
          <a:solidFill>
            <a:schemeClr val="bg1"/>
          </a:solidFill>
        </p:grpSpPr>
        <p:pic>
          <p:nvPicPr>
            <p:cNvPr id="307" name="D0FC30FA-5473-4694-9335-339DDF86C58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-1800" y="-78120"/>
              <a:ext cx="12191760" cy="6833520"/>
            </a:xfrm>
            <a:prstGeom prst="rect">
              <a:avLst/>
            </a:prstGeom>
            <a:grpFill/>
          </p:spPr>
        </p:pic>
        <p:sp>
          <p:nvSpPr>
            <p:cNvPr id="11" name="CustomShape 2"/>
            <p:cNvSpPr/>
            <p:nvPr/>
          </p:nvSpPr>
          <p:spPr>
            <a:xfrm>
              <a:off x="0" y="1053096"/>
              <a:ext cx="12187800" cy="5804904"/>
            </a:xfrm>
            <a:prstGeom prst="rect">
              <a:avLst/>
            </a:prstGeom>
            <a:grpFill/>
          </p:spPr>
        </p:sp>
        <p:sp>
          <p:nvSpPr>
            <p:cNvPr id="8" name="CustomShape 2"/>
            <p:cNvSpPr/>
            <p:nvPr/>
          </p:nvSpPr>
          <p:spPr>
            <a:xfrm>
              <a:off x="0" y="1053096"/>
              <a:ext cx="12187800" cy="5804904"/>
            </a:xfrm>
            <a:prstGeom prst="rect">
              <a:avLst/>
            </a:prstGeom>
            <a:grpFill/>
          </p:spPr>
        </p:sp>
        <p:sp>
          <p:nvSpPr>
            <p:cNvPr id="7" name="CustomShape 2"/>
            <p:cNvSpPr/>
            <p:nvPr/>
          </p:nvSpPr>
          <p:spPr>
            <a:xfrm>
              <a:off x="0" y="1052736"/>
              <a:ext cx="12187800" cy="5804904"/>
            </a:xfrm>
            <a:prstGeom prst="rect">
              <a:avLst/>
            </a:prstGeom>
            <a:grpFill/>
          </p:spPr>
        </p:sp>
        <p:sp>
          <p:nvSpPr>
            <p:cNvPr id="10" name="CustomShape 13"/>
            <p:cNvSpPr/>
            <p:nvPr/>
          </p:nvSpPr>
          <p:spPr>
            <a:xfrm>
              <a:off x="409354" y="1511921"/>
              <a:ext cx="11504839" cy="530068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90000" tIns="45000" rIns="90000" bIns="45000"/>
            <a:lstStyle/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s-ES" altLang="es-ES" sz="2400" b="1" dirty="0">
                  <a:solidFill>
                    <a:schemeClr val="accent1"/>
                  </a:solidFill>
                </a:rPr>
                <a:t>Estrategias </a:t>
              </a:r>
              <a:r>
                <a:rPr lang="es-ES" altLang="es-ES" sz="2400" b="1" dirty="0" smtClean="0">
                  <a:solidFill>
                    <a:schemeClr val="accent1"/>
                  </a:solidFill>
                </a:rPr>
                <a:t>II del MINTUR </a:t>
              </a:r>
              <a:r>
                <a:rPr lang="es-ES" altLang="es-ES" sz="2400" b="1" dirty="0">
                  <a:solidFill>
                    <a:schemeClr val="accent1"/>
                  </a:solidFill>
                </a:rPr>
                <a:t>para el fortalecimiento del Turismo </a:t>
              </a:r>
              <a:r>
                <a:rPr lang="es-ES" altLang="es-ES" sz="2400" b="1" dirty="0" smtClean="0">
                  <a:solidFill>
                    <a:schemeClr val="accent1"/>
                  </a:solidFill>
                </a:rPr>
                <a:t>Patrimonial </a:t>
              </a:r>
              <a:endParaRPr lang="es-ES" altLang="es-ES" sz="2400" dirty="0">
                <a:solidFill>
                  <a:schemeClr val="accent1"/>
                </a:solidFill>
              </a:endParaRPr>
            </a:p>
          </p:txBody>
        </p:sp>
      </p:grp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228600" y="1628800"/>
            <a:ext cx="11900324" cy="42492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338138" indent="-338138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 sz="2300">
                <a:solidFill>
                  <a:srgbClr val="000000"/>
                </a:solidFill>
                <a:latin typeface="Tahoma" panose="020B060403050404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 sz="280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>
              <a:lnSpc>
                <a:spcPct val="120000"/>
              </a:lnSpc>
              <a:spcBef>
                <a:spcPts val="600"/>
              </a:spcBef>
              <a:spcAft>
                <a:spcPts val="900"/>
              </a:spcAft>
              <a:buFont typeface="Verdana" panose="020B0604030504040204" pitchFamily="34" charset="0"/>
              <a:buChar char="•"/>
              <a:defRPr/>
            </a:pPr>
            <a:endParaRPr lang="es-ES" altLang="es-ES" sz="2800" dirty="0" smtClean="0">
              <a:latin typeface="+mn-lt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900"/>
              </a:spcAft>
              <a:buFont typeface="Verdana" panose="020B0604030504040204" pitchFamily="34" charset="0"/>
              <a:buChar char="•"/>
              <a:defRPr/>
            </a:pPr>
            <a:r>
              <a:rPr lang="es-ES" altLang="es-E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Impulsar la puesta en valor de determinados sitios de interés patrimonial y capacitar recursos humanos locales para su adecuada gestión.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900"/>
              </a:spcAft>
              <a:buFont typeface="Verdana" panose="020B0604030504040204" pitchFamily="34" charset="0"/>
              <a:buChar char="•"/>
              <a:defRPr/>
            </a:pPr>
            <a:r>
              <a:rPr lang="es-ES" altLang="es-E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Divulgar y promocionar </a:t>
            </a:r>
            <a:r>
              <a:rPr lang="es-ES" altLang="es-E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acciones</a:t>
            </a:r>
            <a:r>
              <a:rPr lang="es-ES" altLang="es-E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destinos </a:t>
            </a:r>
            <a:r>
              <a:rPr lang="es-ES" altLang="es-E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 </a:t>
            </a:r>
            <a:r>
              <a:rPr lang="es-ES" altLang="es-E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 marco del desarrollo turístico </a:t>
            </a:r>
            <a:r>
              <a:rPr lang="es-ES" altLang="es-E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patrimonial</a:t>
            </a:r>
          </a:p>
          <a:p>
            <a:pPr lvl="1">
              <a:lnSpc>
                <a:spcPct val="120000"/>
              </a:lnSpc>
              <a:spcBef>
                <a:spcPts val="600"/>
              </a:spcBef>
              <a:spcAft>
                <a:spcPts val="900"/>
              </a:spcAft>
              <a:defRPr/>
            </a:pPr>
            <a:r>
              <a:rPr lang="es-ES" altLang="es-E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ES" altLang="es-E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Algunos ejemplos…..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spcAft>
                <a:spcPts val="900"/>
              </a:spcAft>
              <a:defRPr/>
            </a:pPr>
            <a:endParaRPr lang="es-ES" altLang="es-ES" sz="3600" dirty="0" smtClean="0">
              <a:latin typeface="Verdana" panose="020B0604030504040204" pitchFamily="34" charset="0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900"/>
              </a:spcAft>
              <a:buFont typeface="Verdana" panose="020B0604030504040204" pitchFamily="34" charset="0"/>
              <a:buChar char="•"/>
              <a:defRPr/>
            </a:pPr>
            <a:endParaRPr lang="es-ES" altLang="es-ES" sz="1600" dirty="0" smtClean="0"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2506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10 Grupo"/>
          <p:cNvGrpSpPr/>
          <p:nvPr/>
        </p:nvGrpSpPr>
        <p:grpSpPr>
          <a:xfrm>
            <a:off x="240" y="8211"/>
            <a:ext cx="12191760" cy="6935760"/>
            <a:chOff x="-1800" y="-78120"/>
            <a:chExt cx="12191760" cy="6935760"/>
          </a:xfrm>
          <a:solidFill>
            <a:schemeClr val="bg1"/>
          </a:solidFill>
        </p:grpSpPr>
        <p:pic>
          <p:nvPicPr>
            <p:cNvPr id="328" name="D0FC30FA-5473-4694-9335-339DDF86C58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-1800" y="-78120"/>
              <a:ext cx="12191760" cy="6833520"/>
            </a:xfrm>
            <a:prstGeom prst="rect">
              <a:avLst/>
            </a:prstGeom>
            <a:grpFill/>
          </p:spPr>
        </p:pic>
        <p:sp>
          <p:nvSpPr>
            <p:cNvPr id="10" name="CustomShape 2"/>
            <p:cNvSpPr/>
            <p:nvPr/>
          </p:nvSpPr>
          <p:spPr>
            <a:xfrm>
              <a:off x="0" y="1052736"/>
              <a:ext cx="12187800" cy="5804904"/>
            </a:xfrm>
            <a:prstGeom prst="rect">
              <a:avLst/>
            </a:prstGeom>
            <a:grpFill/>
          </p:spPr>
        </p:sp>
        <p:sp>
          <p:nvSpPr>
            <p:cNvPr id="329" name="CustomShape 1"/>
            <p:cNvSpPr/>
            <p:nvPr/>
          </p:nvSpPr>
          <p:spPr>
            <a:xfrm>
              <a:off x="375480" y="2923560"/>
              <a:ext cx="5343120" cy="821880"/>
            </a:xfrm>
            <a:prstGeom prst="rect">
              <a:avLst/>
            </a:prstGeom>
            <a:grpFill/>
          </p:spPr>
          <p:txBody>
            <a:bodyPr lIns="90000" tIns="45000" rIns="90000" bIns="45000"/>
            <a:lstStyle/>
            <a:p>
              <a:pPr>
                <a:lnSpc>
                  <a:spcPct val="100000"/>
                </a:lnSpc>
              </a:pPr>
              <a:endParaRPr/>
            </a:p>
            <a:p>
              <a:pPr>
                <a:lnSpc>
                  <a:spcPct val="100000"/>
                </a:lnSpc>
              </a:pPr>
              <a:endParaRPr/>
            </a:p>
          </p:txBody>
        </p:sp>
        <p:sp>
          <p:nvSpPr>
            <p:cNvPr id="334" name="CustomShape 5"/>
            <p:cNvSpPr/>
            <p:nvPr/>
          </p:nvSpPr>
          <p:spPr>
            <a:xfrm>
              <a:off x="375480" y="2585448"/>
              <a:ext cx="5244120" cy="534552"/>
            </a:xfrm>
            <a:prstGeom prst="rect">
              <a:avLst/>
            </a:prstGeom>
            <a:grpFill/>
          </p:spPr>
          <p:txBody>
            <a:bodyPr lIns="90000" tIns="45000" rIns="90000" bIns="45000"/>
            <a:lstStyle/>
            <a:p>
              <a:pPr algn="ctr">
                <a:lnSpc>
                  <a:spcPct val="100000"/>
                </a:lnSpc>
              </a:pPr>
              <a:endParaRPr dirty="0">
                <a:solidFill>
                  <a:srgbClr val="0070C0"/>
                </a:solidFill>
              </a:endParaRPr>
            </a:p>
          </p:txBody>
        </p:sp>
      </p:grpSp>
      <p:sp>
        <p:nvSpPr>
          <p:cNvPr id="13" name="CustomShape 4"/>
          <p:cNvSpPr/>
          <p:nvPr/>
        </p:nvSpPr>
        <p:spPr>
          <a:xfrm>
            <a:off x="-24680" y="1327864"/>
            <a:ext cx="12186000" cy="516960"/>
          </a:xfrm>
          <a:prstGeom prst="rect">
            <a:avLst/>
          </a:prstGeom>
          <a:noFill/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s-ES" sz="2000" dirty="0" smtClean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Parque Nacional Cabo Polonio</a:t>
            </a:r>
            <a:endParaRPr sz="2000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6" name="Picture 5" descr="E:\beaches-at-cabo-polonio.jpg"/>
          <p:cNvPicPr>
            <a:picLocks noChangeAspect="1" noChangeArrowheads="1"/>
          </p:cNvPicPr>
          <p:nvPr/>
        </p:nvPicPr>
        <p:blipFill rotWithShape="1">
          <a:blip r:embed="rId3"/>
          <a:srcRect b="17548"/>
          <a:stretch/>
        </p:blipFill>
        <p:spPr bwMode="auto">
          <a:xfrm>
            <a:off x="642139" y="2042619"/>
            <a:ext cx="5253063" cy="2842981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17" name="Shape 165"/>
          <p:cNvSpPr txBox="1">
            <a:spLocks/>
          </p:cNvSpPr>
          <p:nvPr/>
        </p:nvSpPr>
        <p:spPr>
          <a:xfrm>
            <a:off x="623392" y="4987840"/>
            <a:ext cx="4824536" cy="529392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>
            <a:noAutofit/>
          </a:bodyPr>
          <a:lstStyle/>
          <a:p>
            <a:pPr algn="ctr" defTabSz="1219170">
              <a:buClr>
                <a:schemeClr val="dk1"/>
              </a:buClr>
              <a:buSzPct val="100000"/>
              <a:defRPr/>
            </a:pPr>
            <a:r>
              <a:rPr lang="es" sz="1600" kern="0" dirty="0">
                <a:latin typeface="Ubuntu"/>
                <a:ea typeface="Ubuntu"/>
                <a:cs typeface="Ubuntu"/>
                <a:sym typeface="Ubuntu"/>
              </a:rPr>
              <a:t>Construcción del Complejo Puerta del Polonio </a:t>
            </a:r>
            <a:r>
              <a:rPr lang="es" sz="1600" dirty="0">
                <a:latin typeface="Ubuntu"/>
                <a:ea typeface="Ubuntu"/>
                <a:cs typeface="Ubuntu"/>
                <a:sym typeface="Ubuntu"/>
              </a:rPr>
              <a:t>(Rocha</a:t>
            </a:r>
            <a:r>
              <a:rPr lang="es" sz="1600" dirty="0" smtClean="0">
                <a:latin typeface="Ubuntu"/>
                <a:ea typeface="Ubuntu"/>
                <a:cs typeface="Ubuntu"/>
                <a:sym typeface="Ubuntu"/>
              </a:rPr>
              <a:t>)</a:t>
            </a:r>
          </a:p>
          <a:p>
            <a:pPr algn="ctr" defTabSz="1219170">
              <a:buClr>
                <a:schemeClr val="dk1"/>
              </a:buClr>
              <a:buSzPct val="100000"/>
              <a:defRPr/>
            </a:pPr>
            <a:endParaRPr lang="es" sz="1600" kern="0" dirty="0">
              <a:latin typeface="Ubuntu"/>
              <a:ea typeface="Ubuntu"/>
              <a:cs typeface="Ubuntu"/>
              <a:sym typeface="Ubuntu"/>
            </a:endParaRPr>
          </a:p>
          <a:p>
            <a:pPr algn="ctr" defTabSz="1219170">
              <a:buClr>
                <a:schemeClr val="dk1"/>
              </a:buClr>
              <a:buSzPct val="100000"/>
              <a:defRPr/>
            </a:pPr>
            <a:r>
              <a:rPr lang="es" sz="1600" kern="0" dirty="0" smtClean="0">
                <a:latin typeface="Ubuntu"/>
                <a:ea typeface="Ubuntu"/>
                <a:cs typeface="Ubuntu"/>
                <a:sym typeface="Ubuntu"/>
              </a:rPr>
              <a:t>Participación </a:t>
            </a:r>
            <a:r>
              <a:rPr lang="es" sz="1600" kern="0" dirty="0">
                <a:latin typeface="Ubuntu"/>
                <a:ea typeface="Ubuntu"/>
                <a:cs typeface="Ubuntu"/>
                <a:sym typeface="Ubuntu"/>
              </a:rPr>
              <a:t>en la Comisión del Plan de Gestión del Área junto con MVOTMA – SNAP, MGAP e Intedencia de </a:t>
            </a:r>
            <a:r>
              <a:rPr lang="es" sz="1600" kern="0" dirty="0" smtClean="0">
                <a:latin typeface="Ubuntu"/>
                <a:ea typeface="Ubuntu"/>
                <a:cs typeface="Ubuntu"/>
                <a:sym typeface="Ubuntu"/>
              </a:rPr>
              <a:t>Rocha</a:t>
            </a:r>
          </a:p>
          <a:p>
            <a:pPr algn="ctr" defTabSz="1219170">
              <a:buClr>
                <a:schemeClr val="dk1"/>
              </a:buClr>
              <a:buSzPct val="100000"/>
              <a:defRPr/>
            </a:pPr>
            <a:endParaRPr lang="es" sz="1600" kern="0" dirty="0">
              <a:latin typeface="Ubuntu"/>
              <a:ea typeface="Ubuntu"/>
              <a:cs typeface="Ubuntu"/>
              <a:sym typeface="Ubuntu"/>
            </a:endParaRPr>
          </a:p>
          <a:p>
            <a:pPr algn="ctr" defTabSz="1219170">
              <a:buClr>
                <a:schemeClr val="dk1"/>
              </a:buClr>
              <a:buSzPct val="100000"/>
              <a:defRPr/>
            </a:pPr>
            <a:endParaRPr lang="es-ES" sz="1600" kern="0" dirty="0" smtClean="0">
              <a:latin typeface="Ubuntu"/>
              <a:ea typeface="Ubuntu"/>
              <a:cs typeface="Ubuntu"/>
              <a:sym typeface="Ubuntu"/>
            </a:endParaRPr>
          </a:p>
        </p:txBody>
      </p:sp>
      <p:pic>
        <p:nvPicPr>
          <p:cNvPr id="18" name="Picture 14" descr="http://www.montevideo.com.uy/imgnoticias/201205/36290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7838" y="2376053"/>
            <a:ext cx="5038726" cy="308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177"/>
          <a:stretch/>
        </p:blipFill>
        <p:spPr>
          <a:xfrm>
            <a:off x="6265537" y="3914525"/>
            <a:ext cx="5040886" cy="2397204"/>
          </a:xfrm>
          <a:prstGeom prst="rect">
            <a:avLst/>
          </a:prstGeom>
        </p:spPr>
      </p:pic>
      <p:sp>
        <p:nvSpPr>
          <p:cNvPr id="12" name="CustomShape 13"/>
          <p:cNvSpPr/>
          <p:nvPr/>
        </p:nvSpPr>
        <p:spPr>
          <a:xfrm>
            <a:off x="3134253" y="1242797"/>
            <a:ext cx="7786281" cy="61102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0000" tIns="45000" rIns="90000" bIns="45000"/>
          <a:lstStyle/>
          <a:p>
            <a:pPr algn="ctr">
              <a:defRPr/>
            </a:pPr>
            <a:r>
              <a:rPr lang="es-ES" b="1" kern="150" dirty="0" smtClean="0">
                <a:solidFill>
                  <a:schemeClr val="accent5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Parque Nacional Cabo Polonio dentro de la Reserva de Biósfera de la UNESCO</a:t>
            </a:r>
            <a:endParaRPr lang="es-ES" sz="1400" b="1" dirty="0" smtClean="0">
              <a:solidFill>
                <a:srgbClr val="4C7C8B"/>
              </a:solidFill>
              <a:latin typeface="Verdana" pitchFamily="32" charset="0"/>
              <a:cs typeface="Arial" charset="0"/>
            </a:endParaRPr>
          </a:p>
        </p:txBody>
      </p:sp>
      <p:sp>
        <p:nvSpPr>
          <p:cNvPr id="14" name="CustomShape 13"/>
          <p:cNvSpPr/>
          <p:nvPr/>
        </p:nvSpPr>
        <p:spPr>
          <a:xfrm>
            <a:off x="-24680" y="332656"/>
            <a:ext cx="2088232" cy="40765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0000" tIns="45000" rIns="90000" bIns="45000"/>
          <a:lstStyle/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s-ES" altLang="es-ES" sz="2400" b="1" dirty="0">
                <a:solidFill>
                  <a:schemeClr val="accent1"/>
                </a:solidFill>
              </a:rPr>
              <a:t>Estrategias </a:t>
            </a:r>
            <a:r>
              <a:rPr lang="es-ES" altLang="es-ES" sz="2400" b="1" dirty="0" smtClean="0">
                <a:solidFill>
                  <a:schemeClr val="accent1"/>
                </a:solidFill>
              </a:rPr>
              <a:t>II</a:t>
            </a:r>
            <a:endParaRPr lang="es-ES" altLang="es-ES" sz="24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866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10 Grupo"/>
          <p:cNvGrpSpPr/>
          <p:nvPr/>
        </p:nvGrpSpPr>
        <p:grpSpPr>
          <a:xfrm>
            <a:off x="0" y="-38880"/>
            <a:ext cx="12191760" cy="6935760"/>
            <a:chOff x="-1800" y="-78120"/>
            <a:chExt cx="12191760" cy="6935760"/>
          </a:xfrm>
        </p:grpSpPr>
        <p:pic>
          <p:nvPicPr>
            <p:cNvPr id="328" name="D0FC30FA-5473-4694-9335-339DDF86C58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-1800" y="-78120"/>
              <a:ext cx="12191760" cy="6833520"/>
            </a:xfrm>
            <a:prstGeom prst="rect">
              <a:avLst/>
            </a:prstGeom>
          </p:spPr>
        </p:pic>
        <p:sp>
          <p:nvSpPr>
            <p:cNvPr id="10" name="CustomShape 2"/>
            <p:cNvSpPr/>
            <p:nvPr/>
          </p:nvSpPr>
          <p:spPr>
            <a:xfrm>
              <a:off x="0" y="1052736"/>
              <a:ext cx="12187800" cy="5804904"/>
            </a:xfrm>
            <a:prstGeom prst="rect">
              <a:avLst/>
            </a:prstGeom>
            <a:solidFill>
              <a:schemeClr val="bg1"/>
            </a:solidFill>
          </p:spPr>
        </p:sp>
        <p:sp>
          <p:nvSpPr>
            <p:cNvPr id="329" name="CustomShape 1"/>
            <p:cNvSpPr/>
            <p:nvPr/>
          </p:nvSpPr>
          <p:spPr>
            <a:xfrm>
              <a:off x="375480" y="2923560"/>
              <a:ext cx="5343120" cy="821880"/>
            </a:xfrm>
            <a:prstGeom prst="rect">
              <a:avLst/>
            </a:prstGeom>
            <a:noFill/>
          </p:spPr>
          <p:txBody>
            <a:bodyPr lIns="90000" tIns="45000" rIns="90000" bIns="45000"/>
            <a:lstStyle/>
            <a:p>
              <a:pPr>
                <a:lnSpc>
                  <a:spcPct val="100000"/>
                </a:lnSpc>
              </a:pPr>
              <a:endParaRPr/>
            </a:p>
            <a:p>
              <a:pPr>
                <a:lnSpc>
                  <a:spcPct val="100000"/>
                </a:lnSpc>
              </a:pPr>
              <a:endParaRPr/>
            </a:p>
          </p:txBody>
        </p:sp>
        <p:sp>
          <p:nvSpPr>
            <p:cNvPr id="334" name="CustomShape 5"/>
            <p:cNvSpPr/>
            <p:nvPr/>
          </p:nvSpPr>
          <p:spPr>
            <a:xfrm>
              <a:off x="375480" y="2585448"/>
              <a:ext cx="5244120" cy="534552"/>
            </a:xfrm>
            <a:prstGeom prst="rect">
              <a:avLst/>
            </a:prstGeom>
            <a:noFill/>
          </p:spPr>
          <p:txBody>
            <a:bodyPr lIns="90000" tIns="45000" rIns="90000" bIns="45000"/>
            <a:lstStyle/>
            <a:p>
              <a:pPr algn="ctr">
                <a:lnSpc>
                  <a:spcPct val="100000"/>
                </a:lnSpc>
              </a:pPr>
              <a:endParaRPr dirty="0">
                <a:solidFill>
                  <a:srgbClr val="0070C0"/>
                </a:solidFill>
              </a:endParaRPr>
            </a:p>
          </p:txBody>
        </p:sp>
      </p:grpSp>
      <p:sp>
        <p:nvSpPr>
          <p:cNvPr id="17" name="Shape 165"/>
          <p:cNvSpPr txBox="1">
            <a:spLocks/>
          </p:cNvSpPr>
          <p:nvPr/>
        </p:nvSpPr>
        <p:spPr>
          <a:xfrm>
            <a:off x="-744760" y="4299943"/>
            <a:ext cx="4824536" cy="529392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>
            <a:noAutofit/>
          </a:bodyPr>
          <a:lstStyle/>
          <a:p>
            <a:pPr algn="ctr" defTabSz="1219170">
              <a:buClr>
                <a:schemeClr val="dk1"/>
              </a:buClr>
              <a:buSzPct val="100000"/>
              <a:defRPr/>
            </a:pPr>
            <a:r>
              <a:rPr lang="es" sz="1600" kern="0" dirty="0" smtClean="0">
                <a:latin typeface="Ubuntu"/>
                <a:ea typeface="Ubuntu"/>
                <a:cs typeface="Ubuntu"/>
                <a:sym typeface="Ubuntu"/>
              </a:rPr>
              <a:t>Construcción del </a:t>
            </a:r>
          </a:p>
          <a:p>
            <a:pPr algn="ctr" defTabSz="1219170">
              <a:buClr>
                <a:schemeClr val="dk1"/>
              </a:buClr>
              <a:buSzPct val="100000"/>
              <a:defRPr/>
            </a:pPr>
            <a:r>
              <a:rPr lang="es" sz="1600" kern="0" dirty="0" smtClean="0">
                <a:latin typeface="Ubuntu"/>
                <a:ea typeface="Ubuntu"/>
                <a:cs typeface="Ubuntu"/>
                <a:sym typeface="Ubuntu"/>
              </a:rPr>
              <a:t>Centro de Bienvenida e </a:t>
            </a:r>
          </a:p>
          <a:p>
            <a:pPr algn="ctr" defTabSz="1219170">
              <a:buClr>
                <a:schemeClr val="dk1"/>
              </a:buClr>
              <a:buSzPct val="100000"/>
              <a:defRPr/>
            </a:pPr>
            <a:r>
              <a:rPr lang="es" sz="1600" kern="0" dirty="0" smtClean="0">
                <a:latin typeface="Ubuntu"/>
                <a:ea typeface="Ubuntu"/>
                <a:cs typeface="Ubuntu"/>
                <a:sym typeface="Ubuntu"/>
              </a:rPr>
              <a:t>Interpretación Turística </a:t>
            </a:r>
          </a:p>
          <a:p>
            <a:pPr algn="ctr" defTabSz="1219170">
              <a:buClr>
                <a:schemeClr val="dk1"/>
              </a:buClr>
              <a:buSzPct val="100000"/>
              <a:defRPr/>
            </a:pPr>
            <a:r>
              <a:rPr lang="es" sz="1600" kern="0" dirty="0" smtClean="0">
                <a:latin typeface="Ubuntu"/>
                <a:ea typeface="Ubuntu"/>
                <a:cs typeface="Ubuntu"/>
                <a:sym typeface="Ubuntu"/>
              </a:rPr>
              <a:t>como </a:t>
            </a:r>
            <a:r>
              <a:rPr lang="es-ES" sz="1600" kern="0" dirty="0" smtClean="0">
                <a:latin typeface="Ubuntu"/>
                <a:ea typeface="Ubuntu"/>
                <a:cs typeface="Ubuntu"/>
                <a:sym typeface="Ubuntu"/>
              </a:rPr>
              <a:t>aporte a</a:t>
            </a:r>
            <a:endParaRPr lang="es" sz="1600" kern="0" dirty="0" smtClean="0">
              <a:latin typeface="Ubuntu"/>
              <a:ea typeface="Ubuntu"/>
              <a:cs typeface="Ubuntu"/>
              <a:sym typeface="Ubuntu"/>
            </a:endParaRPr>
          </a:p>
          <a:p>
            <a:pPr algn="ctr" defTabSz="1219170">
              <a:buClr>
                <a:schemeClr val="dk1"/>
              </a:buClr>
              <a:buSzPct val="100000"/>
              <a:defRPr/>
            </a:pPr>
            <a:r>
              <a:rPr lang="es" sz="1600" kern="0" dirty="0" smtClean="0">
                <a:latin typeface="Ubuntu"/>
                <a:ea typeface="Ubuntu"/>
                <a:cs typeface="Ubuntu"/>
                <a:sym typeface="Ubuntu"/>
              </a:rPr>
              <a:t>Colonia del Sacramento</a:t>
            </a:r>
          </a:p>
          <a:p>
            <a:pPr algn="ctr" defTabSz="1219170">
              <a:buClr>
                <a:schemeClr val="dk1"/>
              </a:buClr>
              <a:buSzPct val="100000"/>
              <a:defRPr/>
            </a:pPr>
            <a:r>
              <a:rPr lang="es" sz="1600" kern="0" dirty="0" smtClean="0">
                <a:latin typeface="Ubuntu"/>
                <a:ea typeface="Ubuntu"/>
                <a:cs typeface="Ubuntu"/>
                <a:sym typeface="Ubuntu"/>
              </a:rPr>
              <a:t>Patrimonio de la Humanidad </a:t>
            </a:r>
          </a:p>
          <a:p>
            <a:pPr algn="ctr" defTabSz="1219170">
              <a:buClr>
                <a:schemeClr val="dk1"/>
              </a:buClr>
              <a:buSzPct val="100000"/>
              <a:defRPr/>
            </a:pPr>
            <a:r>
              <a:rPr lang="es" sz="1600" kern="0" dirty="0" smtClean="0">
                <a:latin typeface="Ubuntu"/>
                <a:ea typeface="Ubuntu"/>
                <a:cs typeface="Ubuntu"/>
                <a:sym typeface="Ubuntu"/>
              </a:rPr>
              <a:t>UNESCO  </a:t>
            </a:r>
          </a:p>
          <a:p>
            <a:pPr algn="ctr" defTabSz="1219170">
              <a:buClr>
                <a:schemeClr val="dk1"/>
              </a:buClr>
              <a:buSzPct val="100000"/>
              <a:defRPr/>
            </a:pPr>
            <a:r>
              <a:rPr lang="es-ES" sz="1600" kern="0" dirty="0" smtClean="0">
                <a:latin typeface="Ubuntu"/>
                <a:ea typeface="Ubuntu"/>
                <a:cs typeface="Ubuntu"/>
                <a:sym typeface="Ubuntu"/>
              </a:rPr>
              <a:t>y una de las Puertas de </a:t>
            </a:r>
          </a:p>
          <a:p>
            <a:pPr algn="ctr" defTabSz="1219170">
              <a:buClr>
                <a:schemeClr val="dk1"/>
              </a:buClr>
              <a:buSzPct val="100000"/>
              <a:defRPr/>
            </a:pPr>
            <a:r>
              <a:rPr lang="es-ES" sz="1600" kern="0" dirty="0" smtClean="0">
                <a:latin typeface="Ubuntu"/>
                <a:ea typeface="Ubuntu"/>
                <a:cs typeface="Ubuntu"/>
                <a:sym typeface="Ubuntu"/>
              </a:rPr>
              <a:t>Entrada al País</a:t>
            </a:r>
            <a:endParaRPr lang="es" sz="1600" kern="0" dirty="0">
              <a:latin typeface="Ubuntu"/>
              <a:ea typeface="Ubuntu"/>
              <a:cs typeface="Ubuntu"/>
              <a:sym typeface="Ubuntu"/>
            </a:endParaRPr>
          </a:p>
        </p:txBody>
      </p:sp>
      <p:pic>
        <p:nvPicPr>
          <p:cNvPr id="12" name="Picture 2" descr="F:\BIT_Colonia_1837.jpg"/>
          <p:cNvPicPr>
            <a:picLocks noChangeAspect="1" noChangeArrowheads="1"/>
          </p:cNvPicPr>
          <p:nvPr/>
        </p:nvPicPr>
        <p:blipFill rotWithShape="1">
          <a:blip r:embed="rId3"/>
          <a:srcRect b="11459"/>
          <a:stretch/>
        </p:blipFill>
        <p:spPr bwMode="auto">
          <a:xfrm>
            <a:off x="263222" y="1123498"/>
            <a:ext cx="3384376" cy="292462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9" name="Picture 3" descr="E:\Ventorrillo iluminado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09460" y="1029241"/>
            <a:ext cx="3591751" cy="2399759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20" name="Shape 165"/>
          <p:cNvSpPr txBox="1">
            <a:spLocks/>
          </p:cNvSpPr>
          <p:nvPr/>
        </p:nvSpPr>
        <p:spPr>
          <a:xfrm>
            <a:off x="5836818" y="3356992"/>
            <a:ext cx="5904655" cy="1795727"/>
          </a:xfrm>
          <a:prstGeom prst="rect">
            <a:avLst/>
          </a:prstGeom>
        </p:spPr>
        <p:txBody>
          <a:bodyPr wrap="none" lIns="121900" tIns="121900" rIns="121900" bIns="121900" anchor="t" anchorCtr="0">
            <a:noAutofit/>
          </a:bodyPr>
          <a:lstStyle/>
          <a:p>
            <a:pPr algn="r" rtl="0"/>
            <a:r>
              <a:rPr lang="es" sz="1600" kern="0" dirty="0" smtClean="0">
                <a:solidFill>
                  <a:sysClr val="windowText" lastClr="000000"/>
                </a:solidFill>
                <a:latin typeface="Ubuntu"/>
                <a:ea typeface="Ubuntu"/>
                <a:cs typeface="Ubuntu"/>
                <a:sym typeface="Ubuntu"/>
              </a:rPr>
              <a:t>Reconstrucción del Ventorrillo </a:t>
            </a:r>
          </a:p>
          <a:p>
            <a:pPr algn="r" rtl="0"/>
            <a:r>
              <a:rPr lang="es" sz="1600" kern="0" dirty="0" smtClean="0">
                <a:solidFill>
                  <a:sysClr val="windowText" lastClr="000000"/>
                </a:solidFill>
                <a:latin typeface="Ubuntu"/>
                <a:ea typeface="Ubuntu"/>
                <a:cs typeface="Ubuntu"/>
                <a:sym typeface="Ubuntu"/>
              </a:rPr>
              <a:t>de la Buena Vista Obra del Arquitecto </a:t>
            </a:r>
          </a:p>
          <a:p>
            <a:pPr algn="r" rtl="0"/>
            <a:r>
              <a:rPr lang="es" sz="1600" kern="0" dirty="0" smtClean="0">
                <a:solidFill>
                  <a:sysClr val="windowText" lastClr="000000"/>
                </a:solidFill>
                <a:latin typeface="Ubuntu"/>
                <a:ea typeface="Ubuntu"/>
                <a:cs typeface="Ubuntu"/>
                <a:sym typeface="Ubuntu"/>
              </a:rPr>
              <a:t>de Villamajò. (Lavalleja)</a:t>
            </a:r>
            <a:endParaRPr lang="es" sz="3200" kern="0" dirty="0">
              <a:solidFill>
                <a:sysClr val="windowText" lastClr="000000"/>
              </a:solidFill>
              <a:latin typeface="Ubuntu"/>
              <a:ea typeface="Ubuntu"/>
              <a:cs typeface="Ubuntu"/>
              <a:sym typeface="Ubuntu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0191" y="4346315"/>
            <a:ext cx="3651020" cy="2328288"/>
          </a:xfrm>
          <a:prstGeom prst="rect">
            <a:avLst/>
          </a:prstGeom>
        </p:spPr>
      </p:pic>
      <p:sp>
        <p:nvSpPr>
          <p:cNvPr id="3" name="AutoShape 2" descr="Resultado de imagen para Centro de Bienvenida Colon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1034" name="Picture 10" descr="Resultado de imagen para Centro de Bienvenida Coloni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7825" y="1309342"/>
            <a:ext cx="3548131" cy="2623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://www.infonegocios.biz/res/Image/CentroBIT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0082" y="4222445"/>
            <a:ext cx="4267523" cy="2407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CustomShape 13"/>
          <p:cNvSpPr/>
          <p:nvPr/>
        </p:nvSpPr>
        <p:spPr>
          <a:xfrm>
            <a:off x="-24680" y="332656"/>
            <a:ext cx="2088232" cy="40765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0000" tIns="45000" rIns="90000" bIns="45000"/>
          <a:lstStyle/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s-ES" altLang="es-ES" sz="2400" b="1" dirty="0">
                <a:solidFill>
                  <a:schemeClr val="accent1"/>
                </a:solidFill>
              </a:rPr>
              <a:t>Estrategias </a:t>
            </a:r>
            <a:r>
              <a:rPr lang="es-ES" altLang="es-ES" sz="2400" b="1" dirty="0" smtClean="0">
                <a:solidFill>
                  <a:schemeClr val="accent1"/>
                </a:solidFill>
              </a:rPr>
              <a:t>II</a:t>
            </a:r>
            <a:endParaRPr lang="es-ES" altLang="es-ES" sz="24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1756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12 Grupo"/>
          <p:cNvGrpSpPr/>
          <p:nvPr/>
        </p:nvGrpSpPr>
        <p:grpSpPr>
          <a:xfrm>
            <a:off x="-47160" y="-78120"/>
            <a:ext cx="12237120" cy="6936120"/>
            <a:chOff x="-47160" y="-78120"/>
            <a:chExt cx="12237120" cy="6936120"/>
          </a:xfrm>
          <a:solidFill>
            <a:schemeClr val="bg1"/>
          </a:solidFill>
        </p:grpSpPr>
        <p:pic>
          <p:nvPicPr>
            <p:cNvPr id="319" name="D0FC30FA-5473-4694-9335-339DDF86C58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-1800" y="-78120"/>
              <a:ext cx="12191760" cy="6833520"/>
            </a:xfrm>
            <a:prstGeom prst="rect">
              <a:avLst/>
            </a:prstGeom>
            <a:grpFill/>
          </p:spPr>
        </p:pic>
        <p:sp>
          <p:nvSpPr>
            <p:cNvPr id="11" name="CustomShape 2"/>
            <p:cNvSpPr/>
            <p:nvPr/>
          </p:nvSpPr>
          <p:spPr>
            <a:xfrm>
              <a:off x="2160" y="1053096"/>
              <a:ext cx="12187800" cy="5804904"/>
            </a:xfrm>
            <a:prstGeom prst="rect">
              <a:avLst/>
            </a:prstGeom>
            <a:grpFill/>
          </p:spPr>
        </p:sp>
        <p:sp>
          <p:nvSpPr>
            <p:cNvPr id="320" name="CustomShape 1"/>
            <p:cNvSpPr/>
            <p:nvPr/>
          </p:nvSpPr>
          <p:spPr>
            <a:xfrm>
              <a:off x="375480" y="2923560"/>
              <a:ext cx="5343120" cy="821880"/>
            </a:xfrm>
            <a:prstGeom prst="rect">
              <a:avLst/>
            </a:prstGeom>
            <a:grpFill/>
          </p:spPr>
          <p:txBody>
            <a:bodyPr lIns="90000" tIns="45000" rIns="90000" bIns="45000"/>
            <a:lstStyle/>
            <a:p>
              <a:pPr>
                <a:lnSpc>
                  <a:spcPct val="100000"/>
                </a:lnSpc>
              </a:pPr>
              <a:endParaRPr/>
            </a:p>
            <a:p>
              <a:pPr>
                <a:lnSpc>
                  <a:spcPct val="100000"/>
                </a:lnSpc>
              </a:pPr>
              <a:endParaRPr/>
            </a:p>
          </p:txBody>
        </p:sp>
        <p:sp>
          <p:nvSpPr>
            <p:cNvPr id="324" name="CustomShape 5"/>
            <p:cNvSpPr/>
            <p:nvPr/>
          </p:nvSpPr>
          <p:spPr>
            <a:xfrm>
              <a:off x="-47160" y="1124744"/>
              <a:ext cx="12008520" cy="699480"/>
            </a:xfrm>
            <a:prstGeom prst="rect">
              <a:avLst/>
            </a:prstGeom>
            <a:grpFill/>
          </p:spPr>
          <p:txBody>
            <a:bodyPr lIns="90000" tIns="45000" rIns="90000" bIns="45000"/>
            <a:lstStyle/>
            <a:p>
              <a:pPr algn="ctr">
                <a:lnSpc>
                  <a:spcPct val="100000"/>
                </a:lnSpc>
              </a:pPr>
              <a:r>
                <a:rPr lang="es-ES" b="1" dirty="0">
                  <a:solidFill>
                    <a:srgbClr val="2F5597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P</a:t>
              </a:r>
              <a:r>
                <a:rPr lang="es-ES" b="1" dirty="0" smtClean="0">
                  <a:solidFill>
                    <a:srgbClr val="2F5597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royectos de puesta en valor de sitios de interés Patrimonial y articulación en RED de diversos actores en el CORREDOR DE LOS PAJAROS PINTADOS, (MINTUR·BID) </a:t>
              </a:r>
              <a:endParaRPr dirty="0"/>
            </a:p>
          </p:txBody>
        </p:sp>
        <p:sp>
          <p:nvSpPr>
            <p:cNvPr id="326" name="CustomShape 6"/>
            <p:cNvSpPr/>
            <p:nvPr/>
          </p:nvSpPr>
          <p:spPr>
            <a:xfrm>
              <a:off x="0" y="5229199"/>
              <a:ext cx="3266439" cy="1366025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txBody>
            <a:bodyPr lIns="90000" tIns="45000" rIns="90000" bIns="45000"/>
            <a:lstStyle/>
            <a:p>
              <a:pPr algn="ctr">
                <a:lnSpc>
                  <a:spcPct val="100000"/>
                </a:lnSpc>
              </a:pPr>
              <a:r>
                <a:rPr lang="es-ES" sz="1600" b="1" dirty="0" smtClean="0">
                  <a:solidFill>
                    <a:srgbClr val="2F5597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Centro de Interpretación </a:t>
              </a:r>
            </a:p>
            <a:p>
              <a:pPr algn="ctr">
                <a:lnSpc>
                  <a:spcPct val="100000"/>
                </a:lnSpc>
              </a:pPr>
              <a:r>
                <a:rPr lang="es-ES" sz="1600" b="1" dirty="0" smtClean="0">
                  <a:solidFill>
                    <a:srgbClr val="2F5597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en </a:t>
              </a:r>
            </a:p>
            <a:p>
              <a:pPr algn="ctr">
                <a:lnSpc>
                  <a:spcPct val="100000"/>
                </a:lnSpc>
              </a:pPr>
              <a:r>
                <a:rPr lang="es-ES" sz="1600" b="1" dirty="0" smtClean="0">
                  <a:solidFill>
                    <a:srgbClr val="2F5597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Meseta de Artigas Paysandú</a:t>
              </a:r>
            </a:p>
          </p:txBody>
        </p:sp>
      </p:grpSp>
      <p:pic>
        <p:nvPicPr>
          <p:cNvPr id="15" name="Imagen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6439" y="3334500"/>
            <a:ext cx="4346575" cy="326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Imagen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3014" y="2359372"/>
            <a:ext cx="4687888" cy="351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 descr="http://lh4.ggpht.com/_t9YhbrcyFA8/RwqEu2t2bjI/AAAAAAAAAGI/VoP3NpJzzCY/meseta+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0" y="1761850"/>
            <a:ext cx="4511824" cy="3237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CustomShape 13"/>
          <p:cNvSpPr/>
          <p:nvPr/>
        </p:nvSpPr>
        <p:spPr>
          <a:xfrm>
            <a:off x="-24680" y="332656"/>
            <a:ext cx="2088232" cy="40765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0000" tIns="45000" rIns="90000" bIns="45000"/>
          <a:lstStyle/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s-ES" altLang="es-ES" sz="2400" b="1" dirty="0">
                <a:solidFill>
                  <a:schemeClr val="accent1"/>
                </a:solidFill>
              </a:rPr>
              <a:t>Estrategias </a:t>
            </a:r>
            <a:r>
              <a:rPr lang="es-ES" altLang="es-ES" sz="2400" b="1" dirty="0" smtClean="0">
                <a:solidFill>
                  <a:schemeClr val="accent1"/>
                </a:solidFill>
              </a:rPr>
              <a:t>II</a:t>
            </a:r>
            <a:endParaRPr lang="es-ES" altLang="es-ES" sz="24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12 Grupo"/>
          <p:cNvGrpSpPr/>
          <p:nvPr/>
        </p:nvGrpSpPr>
        <p:grpSpPr>
          <a:xfrm>
            <a:off x="-47160" y="51864"/>
            <a:ext cx="12214240" cy="6892218"/>
            <a:chOff x="-47160" y="51864"/>
            <a:chExt cx="12214240" cy="6892218"/>
          </a:xfrm>
          <a:solidFill>
            <a:schemeClr val="bg1"/>
          </a:solidFill>
        </p:grpSpPr>
        <p:pic>
          <p:nvPicPr>
            <p:cNvPr id="319" name="D0FC30FA-5473-4694-9335-339DDF86C58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-24680" y="51864"/>
              <a:ext cx="12191760" cy="6833520"/>
            </a:xfrm>
            <a:prstGeom prst="rect">
              <a:avLst/>
            </a:prstGeom>
            <a:grpFill/>
          </p:spPr>
        </p:pic>
        <p:sp>
          <p:nvSpPr>
            <p:cNvPr id="11" name="CustomShape 2"/>
            <p:cNvSpPr/>
            <p:nvPr/>
          </p:nvSpPr>
          <p:spPr>
            <a:xfrm>
              <a:off x="-26480" y="1139178"/>
              <a:ext cx="12187800" cy="5804904"/>
            </a:xfrm>
            <a:prstGeom prst="rect">
              <a:avLst/>
            </a:prstGeom>
            <a:grpFill/>
          </p:spPr>
        </p:sp>
        <p:sp>
          <p:nvSpPr>
            <p:cNvPr id="320" name="CustomShape 1"/>
            <p:cNvSpPr/>
            <p:nvPr/>
          </p:nvSpPr>
          <p:spPr>
            <a:xfrm>
              <a:off x="375480" y="2923560"/>
              <a:ext cx="5343120" cy="821880"/>
            </a:xfrm>
            <a:prstGeom prst="rect">
              <a:avLst/>
            </a:prstGeom>
            <a:grpFill/>
          </p:spPr>
          <p:txBody>
            <a:bodyPr lIns="90000" tIns="45000" rIns="90000" bIns="45000"/>
            <a:lstStyle/>
            <a:p>
              <a:pPr>
                <a:lnSpc>
                  <a:spcPct val="100000"/>
                </a:lnSpc>
              </a:pPr>
              <a:endParaRPr/>
            </a:p>
            <a:p>
              <a:pPr>
                <a:lnSpc>
                  <a:spcPct val="100000"/>
                </a:lnSpc>
              </a:pPr>
              <a:endParaRPr/>
            </a:p>
          </p:txBody>
        </p:sp>
        <p:sp>
          <p:nvSpPr>
            <p:cNvPr id="323" name="CustomShape 4"/>
            <p:cNvSpPr/>
            <p:nvPr/>
          </p:nvSpPr>
          <p:spPr>
            <a:xfrm>
              <a:off x="-24680" y="1052736"/>
              <a:ext cx="12186000" cy="516960"/>
            </a:xfrm>
            <a:prstGeom prst="rect">
              <a:avLst/>
            </a:prstGeom>
            <a:grpFill/>
          </p:spPr>
          <p:txBody>
            <a:bodyPr lIns="90000" tIns="45000" rIns="90000" bIns="45000"/>
            <a:lstStyle/>
            <a:p>
              <a:pPr algn="ctr">
                <a:lnSpc>
                  <a:spcPct val="100000"/>
                </a:lnSpc>
              </a:pPr>
              <a:endParaRPr dirty="0">
                <a:solidFill>
                  <a:srgbClr val="0070C0"/>
                </a:solidFill>
              </a:endParaRPr>
            </a:p>
          </p:txBody>
        </p:sp>
        <p:sp>
          <p:nvSpPr>
            <p:cNvPr id="324" name="CustomShape 5"/>
            <p:cNvSpPr/>
            <p:nvPr/>
          </p:nvSpPr>
          <p:spPr>
            <a:xfrm>
              <a:off x="-47160" y="1505384"/>
              <a:ext cx="12008520" cy="699480"/>
            </a:xfrm>
            <a:prstGeom prst="rect">
              <a:avLst/>
            </a:prstGeom>
            <a:grpFill/>
          </p:spPr>
          <p:txBody>
            <a:bodyPr lIns="90000" tIns="45000" rIns="90000" bIns="45000"/>
            <a:lstStyle/>
            <a:p>
              <a:pPr algn="ctr">
                <a:lnSpc>
                  <a:spcPct val="100000"/>
                </a:lnSpc>
              </a:pPr>
              <a:endParaRPr dirty="0"/>
            </a:p>
          </p:txBody>
        </p:sp>
      </p:grpSp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318" y="1037652"/>
            <a:ext cx="5095316" cy="41195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" name="Imagen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41" r="21622"/>
          <a:stretch/>
        </p:blipFill>
        <p:spPr bwMode="auto">
          <a:xfrm>
            <a:off x="517174" y="4718272"/>
            <a:ext cx="3695432" cy="2225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Imagen 5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071"/>
          <a:stretch/>
        </p:blipFill>
        <p:spPr bwMode="auto">
          <a:xfrm>
            <a:off x="5221879" y="1139178"/>
            <a:ext cx="3869703" cy="3240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Imagen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0662" y="4293096"/>
            <a:ext cx="4940500" cy="260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CustomShape 13"/>
          <p:cNvSpPr/>
          <p:nvPr/>
        </p:nvSpPr>
        <p:spPr>
          <a:xfrm>
            <a:off x="9416736" y="2157391"/>
            <a:ext cx="2565098" cy="2091393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0000" tIns="45000" rIns="90000" bIns="45000"/>
          <a:lstStyle/>
          <a:p>
            <a:pPr>
              <a:tabLst>
                <a:tab pos="0" algn="l"/>
                <a:tab pos="335711" algn="l"/>
                <a:tab pos="672614" algn="l"/>
                <a:tab pos="1009515" algn="l"/>
                <a:tab pos="1346418" algn="l"/>
                <a:tab pos="1683319" algn="l"/>
                <a:tab pos="2020222" algn="l"/>
                <a:tab pos="2357123" algn="l"/>
                <a:tab pos="2694025" algn="l"/>
                <a:tab pos="3030927" algn="l"/>
                <a:tab pos="3367829" algn="l"/>
                <a:tab pos="3704731" algn="l"/>
                <a:tab pos="4041633" algn="l"/>
                <a:tab pos="4378535" algn="l"/>
                <a:tab pos="4715437" algn="l"/>
                <a:tab pos="5052339" algn="l"/>
                <a:tab pos="5389241" algn="l"/>
                <a:tab pos="5726143" algn="l"/>
                <a:tab pos="6063045" algn="l"/>
                <a:tab pos="6399947" algn="l"/>
                <a:tab pos="6736849" algn="l"/>
              </a:tabLst>
              <a:defRPr/>
            </a:pPr>
            <a:r>
              <a:rPr lang="en-US" altLang="es-ES" sz="1600" kern="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Restauración</a:t>
            </a:r>
            <a:r>
              <a:rPr lang="en-US" altLang="es-ES" sz="1600" kern="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altLang="es-ES" sz="1600" kern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 </a:t>
            </a:r>
            <a:r>
              <a:rPr lang="en-US" altLang="es-ES" sz="1600" kern="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construcción</a:t>
            </a:r>
            <a:r>
              <a:rPr lang="en-US" altLang="es-ES" sz="1600" kern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del Centro </a:t>
            </a:r>
            <a:r>
              <a:rPr lang="en-US" altLang="es-ES" sz="1600" kern="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 </a:t>
            </a:r>
            <a:r>
              <a:rPr lang="en-US" altLang="es-ES" sz="1600" kern="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visitantes</a:t>
            </a:r>
            <a:r>
              <a:rPr lang="en-US" altLang="es-ES" sz="1600" kern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altLang="es-ES" sz="1600" kern="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del </a:t>
            </a:r>
            <a:r>
              <a:rPr lang="en-US" altLang="es-ES" sz="1600" kern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AP </a:t>
            </a:r>
            <a:r>
              <a:rPr lang="en-US" altLang="es-ES" sz="1600" kern="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Esteros</a:t>
            </a:r>
            <a:r>
              <a:rPr lang="en-US" altLang="es-ES" sz="1600" kern="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 </a:t>
            </a:r>
            <a:r>
              <a:rPr lang="en-US" altLang="es-ES" sz="1600" kern="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Farrapos</a:t>
            </a:r>
            <a:r>
              <a:rPr lang="en-US" altLang="es-ES" sz="1600" kern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en-US" altLang="es-ES" sz="1600" kern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0" algn="l"/>
                <a:tab pos="335711" algn="l"/>
                <a:tab pos="672614" algn="l"/>
                <a:tab pos="1009515" algn="l"/>
                <a:tab pos="1346418" algn="l"/>
                <a:tab pos="1683319" algn="l"/>
                <a:tab pos="2020222" algn="l"/>
                <a:tab pos="2357123" algn="l"/>
                <a:tab pos="2694025" algn="l"/>
                <a:tab pos="3030927" algn="l"/>
                <a:tab pos="3367829" algn="l"/>
                <a:tab pos="3704731" algn="l"/>
                <a:tab pos="4041633" algn="l"/>
                <a:tab pos="4378535" algn="l"/>
                <a:tab pos="4715437" algn="l"/>
                <a:tab pos="5052339" algn="l"/>
                <a:tab pos="5389241" algn="l"/>
                <a:tab pos="5726143" algn="l"/>
                <a:tab pos="6063045" algn="l"/>
                <a:tab pos="6399947" algn="l"/>
                <a:tab pos="6736849" algn="l"/>
              </a:tabLst>
              <a:defRPr/>
            </a:pPr>
            <a:endParaRPr lang="en-US" altLang="es-ES" sz="1600" kern="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0" algn="l"/>
                <a:tab pos="335711" algn="l"/>
                <a:tab pos="672614" algn="l"/>
                <a:tab pos="1009515" algn="l"/>
                <a:tab pos="1346418" algn="l"/>
                <a:tab pos="1683319" algn="l"/>
                <a:tab pos="2020222" algn="l"/>
                <a:tab pos="2357123" algn="l"/>
                <a:tab pos="2694025" algn="l"/>
                <a:tab pos="3030927" algn="l"/>
                <a:tab pos="3367829" algn="l"/>
                <a:tab pos="3704731" algn="l"/>
                <a:tab pos="4041633" algn="l"/>
                <a:tab pos="4378535" algn="l"/>
                <a:tab pos="4715437" algn="l"/>
                <a:tab pos="5052339" algn="l"/>
                <a:tab pos="5389241" algn="l"/>
                <a:tab pos="5726143" algn="l"/>
                <a:tab pos="6063045" algn="l"/>
                <a:tab pos="6399947" algn="l"/>
                <a:tab pos="6736849" algn="l"/>
              </a:tabLst>
              <a:defRPr/>
            </a:pPr>
            <a:r>
              <a:rPr lang="en-US" altLang="es-ES" sz="1600" kern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MINTUR, </a:t>
            </a:r>
            <a:r>
              <a:rPr lang="en-US" altLang="es-ES" sz="1600" kern="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Intendencia</a:t>
            </a:r>
            <a:r>
              <a:rPr lang="en-US" altLang="es-ES" sz="1600" kern="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</a:p>
          <a:p>
            <a:pPr>
              <a:tabLst>
                <a:tab pos="0" algn="l"/>
                <a:tab pos="335711" algn="l"/>
                <a:tab pos="672614" algn="l"/>
                <a:tab pos="1009515" algn="l"/>
                <a:tab pos="1346418" algn="l"/>
                <a:tab pos="1683319" algn="l"/>
                <a:tab pos="2020222" algn="l"/>
                <a:tab pos="2357123" algn="l"/>
                <a:tab pos="2694025" algn="l"/>
                <a:tab pos="3030927" algn="l"/>
                <a:tab pos="3367829" algn="l"/>
                <a:tab pos="3704731" algn="l"/>
                <a:tab pos="4041633" algn="l"/>
                <a:tab pos="4378535" algn="l"/>
                <a:tab pos="4715437" algn="l"/>
                <a:tab pos="5052339" algn="l"/>
                <a:tab pos="5389241" algn="l"/>
                <a:tab pos="5726143" algn="l"/>
                <a:tab pos="6063045" algn="l"/>
                <a:tab pos="6399947" algn="l"/>
                <a:tab pos="6736849" algn="l"/>
              </a:tabLst>
              <a:defRPr/>
            </a:pPr>
            <a:r>
              <a:rPr lang="en-US" altLang="es-ES" sz="1600" kern="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Municipio</a:t>
            </a:r>
            <a:r>
              <a:rPr lang="en-US" altLang="es-ES" sz="1600" kern="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y </a:t>
            </a:r>
            <a:r>
              <a:rPr lang="en-US" altLang="es-ES" sz="1600" kern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SNAP.</a:t>
            </a:r>
            <a:endParaRPr lang="es-ES" sz="16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4" name="CustomShape 13"/>
          <p:cNvSpPr/>
          <p:nvPr/>
        </p:nvSpPr>
        <p:spPr>
          <a:xfrm>
            <a:off x="9112262" y="1242797"/>
            <a:ext cx="2960402" cy="82198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0000" tIns="45000" rIns="90000" bIns="45000"/>
          <a:lstStyle/>
          <a:p>
            <a:pPr algn="ctr">
              <a:defRPr/>
            </a:pPr>
            <a:r>
              <a:rPr lang="es-ES" b="1" kern="150" dirty="0" smtClean="0">
                <a:solidFill>
                  <a:schemeClr val="accent5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Galpón de Piedra en San Javier, Río Negro</a:t>
            </a:r>
            <a:endParaRPr lang="es-ES" sz="1400" b="1" dirty="0" smtClean="0">
              <a:solidFill>
                <a:srgbClr val="4C7C8B"/>
              </a:solidFill>
              <a:latin typeface="Verdana" pitchFamily="32" charset="0"/>
              <a:cs typeface="Arial" charset="0"/>
            </a:endParaRPr>
          </a:p>
        </p:txBody>
      </p:sp>
      <p:sp>
        <p:nvSpPr>
          <p:cNvPr id="15" name="CustomShape 13"/>
          <p:cNvSpPr/>
          <p:nvPr/>
        </p:nvSpPr>
        <p:spPr>
          <a:xfrm>
            <a:off x="-24680" y="332656"/>
            <a:ext cx="2088232" cy="40765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0000" tIns="45000" rIns="90000" bIns="45000"/>
          <a:lstStyle/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s-ES" altLang="es-ES" sz="2400" b="1" dirty="0">
                <a:solidFill>
                  <a:schemeClr val="accent1"/>
                </a:solidFill>
              </a:rPr>
              <a:t>Estrategias </a:t>
            </a:r>
            <a:r>
              <a:rPr lang="es-ES" altLang="es-ES" sz="2400" b="1" dirty="0" smtClean="0">
                <a:solidFill>
                  <a:schemeClr val="accent1"/>
                </a:solidFill>
              </a:rPr>
              <a:t>II</a:t>
            </a:r>
            <a:endParaRPr lang="es-ES" altLang="es-ES" sz="24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6652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8 Grupo"/>
          <p:cNvGrpSpPr/>
          <p:nvPr/>
        </p:nvGrpSpPr>
        <p:grpSpPr>
          <a:xfrm>
            <a:off x="-1800" y="-78121"/>
            <a:ext cx="12132874" cy="7233403"/>
            <a:chOff x="-1800" y="-78120"/>
            <a:chExt cx="12191760" cy="6936120"/>
          </a:xfrm>
          <a:solidFill>
            <a:schemeClr val="bg1"/>
          </a:solidFill>
        </p:grpSpPr>
        <p:pic>
          <p:nvPicPr>
            <p:cNvPr id="307" name="D0FC30FA-5473-4694-9335-339DDF86C58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-1800" y="-78120"/>
              <a:ext cx="12191760" cy="6833520"/>
            </a:xfrm>
            <a:prstGeom prst="rect">
              <a:avLst/>
            </a:prstGeom>
            <a:grpFill/>
          </p:spPr>
        </p:pic>
        <p:sp>
          <p:nvSpPr>
            <p:cNvPr id="11" name="CustomShape 2"/>
            <p:cNvSpPr/>
            <p:nvPr/>
          </p:nvSpPr>
          <p:spPr>
            <a:xfrm>
              <a:off x="0" y="1053096"/>
              <a:ext cx="12187800" cy="5804904"/>
            </a:xfrm>
            <a:prstGeom prst="rect">
              <a:avLst/>
            </a:prstGeom>
            <a:grpFill/>
          </p:spPr>
        </p:sp>
        <p:sp>
          <p:nvSpPr>
            <p:cNvPr id="8" name="CustomShape 2"/>
            <p:cNvSpPr/>
            <p:nvPr/>
          </p:nvSpPr>
          <p:spPr>
            <a:xfrm>
              <a:off x="0" y="1053096"/>
              <a:ext cx="12187800" cy="5804904"/>
            </a:xfrm>
            <a:prstGeom prst="rect">
              <a:avLst/>
            </a:prstGeom>
            <a:grpFill/>
          </p:spPr>
        </p:sp>
        <p:sp>
          <p:nvSpPr>
            <p:cNvPr id="7" name="CustomShape 2"/>
            <p:cNvSpPr/>
            <p:nvPr/>
          </p:nvSpPr>
          <p:spPr>
            <a:xfrm>
              <a:off x="0" y="1052736"/>
              <a:ext cx="12187800" cy="5804904"/>
            </a:xfrm>
            <a:prstGeom prst="rect">
              <a:avLst/>
            </a:prstGeom>
            <a:grpFill/>
          </p:spPr>
        </p:sp>
        <p:sp>
          <p:nvSpPr>
            <p:cNvPr id="10" name="CustomShape 13"/>
            <p:cNvSpPr/>
            <p:nvPr/>
          </p:nvSpPr>
          <p:spPr>
            <a:xfrm>
              <a:off x="227558" y="1580969"/>
              <a:ext cx="11831350" cy="530068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90000" tIns="45000" rIns="90000" bIns="45000"/>
            <a:lstStyle/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s-ES" altLang="es-ES" sz="2400" b="1" dirty="0">
                  <a:solidFill>
                    <a:schemeClr val="accent1"/>
                  </a:solidFill>
                </a:rPr>
                <a:t>Estrategias </a:t>
              </a:r>
              <a:r>
                <a:rPr lang="es-ES" altLang="es-ES" sz="2400" b="1" dirty="0" smtClean="0">
                  <a:solidFill>
                    <a:schemeClr val="accent1"/>
                  </a:solidFill>
                </a:rPr>
                <a:t>III del MINTUR </a:t>
              </a:r>
              <a:r>
                <a:rPr lang="es-ES" altLang="es-ES" sz="2400" b="1" dirty="0">
                  <a:solidFill>
                    <a:schemeClr val="accent1"/>
                  </a:solidFill>
                </a:rPr>
                <a:t>para el fortalecimiento del Turismo </a:t>
              </a:r>
              <a:r>
                <a:rPr lang="es-ES" altLang="es-ES" sz="2400" b="1" dirty="0" smtClean="0">
                  <a:solidFill>
                    <a:schemeClr val="accent1"/>
                  </a:solidFill>
                </a:rPr>
                <a:t>Patrimonial</a:t>
              </a:r>
              <a:endParaRPr lang="es-ES" altLang="es-ES" sz="2400" dirty="0">
                <a:solidFill>
                  <a:schemeClr val="accent1"/>
                </a:solidFill>
              </a:endParaRPr>
            </a:p>
          </p:txBody>
        </p:sp>
      </p:grp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228600" y="2132856"/>
            <a:ext cx="11900324" cy="4249217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/>
        </p:spPr>
        <p:txBody>
          <a:bodyPr lIns="90000" tIns="46800" rIns="90000" bIns="46800"/>
          <a:lstStyle>
            <a:lvl1pPr marL="338138" indent="-338138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 sz="2300">
                <a:solidFill>
                  <a:srgbClr val="000000"/>
                </a:solidFill>
                <a:latin typeface="Tahoma" panose="020B060403050404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 sz="280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>
              <a:lnSpc>
                <a:spcPct val="120000"/>
              </a:lnSpc>
              <a:spcBef>
                <a:spcPts val="600"/>
              </a:spcBef>
              <a:spcAft>
                <a:spcPts val="900"/>
              </a:spcAft>
              <a:buFont typeface="Verdana" panose="020B0604030504040204" pitchFamily="34" charset="0"/>
              <a:buChar char="•"/>
              <a:defRPr/>
            </a:pPr>
            <a:endParaRPr lang="es-ES" altLang="es-ES" sz="1800" dirty="0" smtClean="0">
              <a:latin typeface="+mn-lt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900"/>
              </a:spcAft>
              <a:buFont typeface="Verdana" panose="020B0604030504040204" pitchFamily="34" charset="0"/>
              <a:buChar char="•"/>
              <a:defRPr/>
            </a:pPr>
            <a:r>
              <a:rPr lang="es-ES" altLang="es-E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Fomentar el turismo como herramienta para conservación de bienes patrimoniales y de desarrollo local.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900"/>
              </a:spcAft>
              <a:buFont typeface="Verdana" panose="020B0604030504040204" pitchFamily="34" charset="0"/>
              <a:buChar char="•"/>
              <a:defRPr/>
            </a:pPr>
            <a:r>
              <a:rPr lang="es-ES" altLang="es-E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Fortalecer la participación local en el desarrollo de la oferta Turística y </a:t>
            </a:r>
            <a:r>
              <a:rPr lang="es-ES" altLang="es-E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promover su </a:t>
            </a:r>
            <a:r>
              <a:rPr lang="es-ES" altLang="es-E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consumo responsable por los turistas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spcAft>
                <a:spcPts val="900"/>
              </a:spcAft>
              <a:defRPr/>
            </a:pPr>
            <a:r>
              <a:rPr lang="es-ES" altLang="es-E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Algunos ejemplos…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900"/>
              </a:spcAft>
              <a:buFont typeface="Verdana" panose="020B0604030504040204" pitchFamily="34" charset="0"/>
              <a:buChar char="•"/>
              <a:defRPr/>
            </a:pPr>
            <a:endParaRPr lang="es-ES" altLang="es-ES" sz="1600" dirty="0" smtClean="0">
              <a:latin typeface="Verdana" panose="020B0604030504040204" pitchFamily="34" charset="0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900"/>
              </a:spcAft>
              <a:buFont typeface="Verdana" panose="020B0604030504040204" pitchFamily="34" charset="0"/>
              <a:buChar char="•"/>
              <a:defRPr/>
            </a:pPr>
            <a:endParaRPr lang="es-ES" altLang="es-ES" sz="1600" dirty="0" smtClean="0"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7016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12 Grupo"/>
          <p:cNvGrpSpPr/>
          <p:nvPr/>
        </p:nvGrpSpPr>
        <p:grpSpPr>
          <a:xfrm>
            <a:off x="-2200" y="30362"/>
            <a:ext cx="12332200" cy="6833520"/>
            <a:chOff x="-24680" y="51864"/>
            <a:chExt cx="12332200" cy="6833520"/>
          </a:xfrm>
          <a:solidFill>
            <a:schemeClr val="bg1"/>
          </a:solidFill>
        </p:grpSpPr>
        <p:pic>
          <p:nvPicPr>
            <p:cNvPr id="319" name="D0FC30FA-5473-4694-9335-339DDF86C58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-24680" y="51864"/>
              <a:ext cx="12191760" cy="6833520"/>
            </a:xfrm>
            <a:prstGeom prst="rect">
              <a:avLst/>
            </a:prstGeom>
            <a:grpFill/>
          </p:spPr>
        </p:pic>
        <p:sp>
          <p:nvSpPr>
            <p:cNvPr id="11" name="CustomShape 2"/>
            <p:cNvSpPr/>
            <p:nvPr/>
          </p:nvSpPr>
          <p:spPr>
            <a:xfrm>
              <a:off x="47520" y="1053096"/>
              <a:ext cx="12187800" cy="5804904"/>
            </a:xfrm>
            <a:prstGeom prst="rect">
              <a:avLst/>
            </a:prstGeom>
            <a:grpFill/>
          </p:spPr>
        </p:sp>
        <p:sp>
          <p:nvSpPr>
            <p:cNvPr id="320" name="CustomShape 1"/>
            <p:cNvSpPr/>
            <p:nvPr/>
          </p:nvSpPr>
          <p:spPr>
            <a:xfrm>
              <a:off x="375480" y="2923560"/>
              <a:ext cx="5343120" cy="821880"/>
            </a:xfrm>
            <a:prstGeom prst="rect">
              <a:avLst/>
            </a:prstGeom>
            <a:grpFill/>
          </p:spPr>
          <p:txBody>
            <a:bodyPr lIns="90000" tIns="45000" rIns="90000" bIns="45000"/>
            <a:lstStyle/>
            <a:p>
              <a:pPr>
                <a:lnSpc>
                  <a:spcPct val="100000"/>
                </a:lnSpc>
              </a:pPr>
              <a:endParaRPr/>
            </a:p>
            <a:p>
              <a:pPr>
                <a:lnSpc>
                  <a:spcPct val="100000"/>
                </a:lnSpc>
              </a:pPr>
              <a:endParaRPr/>
            </a:p>
          </p:txBody>
        </p:sp>
        <p:sp>
          <p:nvSpPr>
            <p:cNvPr id="326" name="CustomShape 6"/>
            <p:cNvSpPr/>
            <p:nvPr/>
          </p:nvSpPr>
          <p:spPr>
            <a:xfrm>
              <a:off x="8508448" y="1896238"/>
              <a:ext cx="3799072" cy="258120"/>
            </a:xfrm>
            <a:prstGeom prst="rect">
              <a:avLst/>
            </a:prstGeom>
            <a:grpFill/>
          </p:spPr>
          <p:txBody>
            <a:bodyPr lIns="90000" tIns="45000" rIns="90000" bIns="45000"/>
            <a:lstStyle/>
            <a:p>
              <a:pPr algn="ctr">
                <a:lnSpc>
                  <a:spcPct val="100000"/>
                </a:lnSpc>
              </a:pPr>
              <a:r>
                <a:rPr lang="es-ES" sz="1600" b="1" dirty="0" smtClean="0">
                  <a:solidFill>
                    <a:srgbClr val="2F5597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Restauración del </a:t>
              </a:r>
            </a:p>
            <a:p>
              <a:pPr algn="ctr">
                <a:lnSpc>
                  <a:spcPct val="100000"/>
                </a:lnSpc>
              </a:pPr>
              <a:r>
                <a:rPr lang="es-ES" sz="1600" b="1" dirty="0" smtClean="0">
                  <a:solidFill>
                    <a:srgbClr val="2F5597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Hotel Olivera y</a:t>
              </a:r>
            </a:p>
            <a:p>
              <a:pPr algn="ctr">
                <a:lnSpc>
                  <a:spcPct val="100000"/>
                </a:lnSpc>
              </a:pPr>
              <a:r>
                <a:rPr lang="es-ES" sz="1600" b="1" dirty="0" smtClean="0">
                  <a:solidFill>
                    <a:srgbClr val="2F5597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Construcción </a:t>
              </a:r>
            </a:p>
            <a:p>
              <a:pPr algn="ctr">
                <a:lnSpc>
                  <a:spcPct val="100000"/>
                </a:lnSpc>
              </a:pPr>
              <a:r>
                <a:rPr lang="es-ES" sz="1600" b="1" dirty="0" smtClean="0">
                  <a:solidFill>
                    <a:srgbClr val="2F5597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de una Estación Náutica</a:t>
              </a:r>
            </a:p>
            <a:p>
              <a:pPr algn="ctr">
                <a:lnSpc>
                  <a:spcPct val="100000"/>
                </a:lnSpc>
              </a:pPr>
              <a:r>
                <a:rPr lang="es-ES" sz="1600" b="1" dirty="0" smtClean="0">
                  <a:solidFill>
                    <a:srgbClr val="2F5597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(MINTUR, Intendencia, DNH, </a:t>
              </a:r>
              <a:r>
                <a:rPr lang="es-ES" sz="1600" b="1" dirty="0" err="1" smtClean="0">
                  <a:solidFill>
                    <a:srgbClr val="2F5597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orgs</a:t>
              </a:r>
              <a:r>
                <a:rPr lang="es-ES" sz="1600" b="1" dirty="0" smtClean="0">
                  <a:solidFill>
                    <a:srgbClr val="2F5597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. locales)</a:t>
              </a:r>
              <a:endParaRPr dirty="0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</p:grpSp>
      <p:pic>
        <p:nvPicPr>
          <p:cNvPr id="12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8041" y="1109283"/>
            <a:ext cx="5331278" cy="35511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427" y="3636882"/>
            <a:ext cx="4492625" cy="3079751"/>
          </a:xfrm>
          <a:prstGeom prst="rect">
            <a:avLst/>
          </a:prstGeom>
          <a:noFill/>
          <a:ln w="7632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0" y="3732926"/>
            <a:ext cx="4194175" cy="2887662"/>
          </a:xfrm>
          <a:prstGeom prst="rect">
            <a:avLst/>
          </a:prstGeom>
          <a:noFill/>
          <a:ln w="7632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7" name="CustomShape 6"/>
          <p:cNvSpPr/>
          <p:nvPr/>
        </p:nvSpPr>
        <p:spPr>
          <a:xfrm>
            <a:off x="68350" y="2132856"/>
            <a:ext cx="3219338" cy="72008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s-ES" sz="1600" b="1" dirty="0" smtClean="0">
                <a:solidFill>
                  <a:srgbClr val="2F5597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Villa Santo Domingo </a:t>
            </a:r>
          </a:p>
          <a:p>
            <a:pPr algn="ctr">
              <a:lnSpc>
                <a:spcPct val="100000"/>
              </a:lnSpc>
            </a:pPr>
            <a:r>
              <a:rPr lang="es-ES" sz="1600" b="1" dirty="0" smtClean="0">
                <a:solidFill>
                  <a:srgbClr val="2F5597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de Soriano</a:t>
            </a:r>
            <a:endParaRPr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6" name="CustomShape 13"/>
          <p:cNvSpPr/>
          <p:nvPr/>
        </p:nvSpPr>
        <p:spPr>
          <a:xfrm>
            <a:off x="-24680" y="332656"/>
            <a:ext cx="2232248" cy="40765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0000" tIns="45000" rIns="90000" bIns="45000"/>
          <a:lstStyle/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s-ES" altLang="es-ES" sz="2400" b="1" dirty="0">
                <a:solidFill>
                  <a:schemeClr val="accent1"/>
                </a:solidFill>
              </a:rPr>
              <a:t>Estrategias </a:t>
            </a:r>
            <a:r>
              <a:rPr lang="es-ES" altLang="es-ES" sz="2400" b="1" dirty="0" smtClean="0">
                <a:solidFill>
                  <a:schemeClr val="accent1"/>
                </a:solidFill>
              </a:rPr>
              <a:t>III</a:t>
            </a:r>
            <a:endParaRPr lang="es-ES" altLang="es-ES" sz="24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6721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12 Grupo"/>
          <p:cNvGrpSpPr/>
          <p:nvPr/>
        </p:nvGrpSpPr>
        <p:grpSpPr>
          <a:xfrm>
            <a:off x="-47160" y="51864"/>
            <a:ext cx="12214240" cy="6892218"/>
            <a:chOff x="-47160" y="51864"/>
            <a:chExt cx="12214240" cy="6892218"/>
          </a:xfrm>
          <a:solidFill>
            <a:schemeClr val="bg1"/>
          </a:solidFill>
        </p:grpSpPr>
        <p:pic>
          <p:nvPicPr>
            <p:cNvPr id="319" name="D0FC30FA-5473-4694-9335-339DDF86C58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-24680" y="51864"/>
              <a:ext cx="12191760" cy="6833520"/>
            </a:xfrm>
            <a:prstGeom prst="rect">
              <a:avLst/>
            </a:prstGeom>
            <a:grpFill/>
          </p:spPr>
        </p:pic>
        <p:sp>
          <p:nvSpPr>
            <p:cNvPr id="11" name="CustomShape 2"/>
            <p:cNvSpPr/>
            <p:nvPr/>
          </p:nvSpPr>
          <p:spPr>
            <a:xfrm>
              <a:off x="-26480" y="1139178"/>
              <a:ext cx="12187800" cy="5804904"/>
            </a:xfrm>
            <a:prstGeom prst="rect">
              <a:avLst/>
            </a:prstGeom>
            <a:grpFill/>
          </p:spPr>
        </p:sp>
        <p:sp>
          <p:nvSpPr>
            <p:cNvPr id="320" name="CustomShape 1"/>
            <p:cNvSpPr/>
            <p:nvPr/>
          </p:nvSpPr>
          <p:spPr>
            <a:xfrm>
              <a:off x="375480" y="2923560"/>
              <a:ext cx="5343120" cy="821880"/>
            </a:xfrm>
            <a:prstGeom prst="rect">
              <a:avLst/>
            </a:prstGeom>
            <a:grpFill/>
          </p:spPr>
          <p:txBody>
            <a:bodyPr lIns="90000" tIns="45000" rIns="90000" bIns="45000"/>
            <a:lstStyle/>
            <a:p>
              <a:pPr>
                <a:lnSpc>
                  <a:spcPct val="100000"/>
                </a:lnSpc>
              </a:pPr>
              <a:endParaRPr/>
            </a:p>
            <a:p>
              <a:pPr>
                <a:lnSpc>
                  <a:spcPct val="100000"/>
                </a:lnSpc>
              </a:pPr>
              <a:endParaRPr/>
            </a:p>
          </p:txBody>
        </p:sp>
        <p:sp>
          <p:nvSpPr>
            <p:cNvPr id="323" name="CustomShape 4"/>
            <p:cNvSpPr/>
            <p:nvPr/>
          </p:nvSpPr>
          <p:spPr>
            <a:xfrm>
              <a:off x="-24680" y="1052736"/>
              <a:ext cx="12186000" cy="516960"/>
            </a:xfrm>
            <a:prstGeom prst="rect">
              <a:avLst/>
            </a:prstGeom>
            <a:grpFill/>
          </p:spPr>
          <p:txBody>
            <a:bodyPr lIns="90000" tIns="45000" rIns="90000" bIns="45000"/>
            <a:lstStyle/>
            <a:p>
              <a:pPr algn="ctr">
                <a:lnSpc>
                  <a:spcPct val="100000"/>
                </a:lnSpc>
              </a:pPr>
              <a:endParaRPr dirty="0">
                <a:solidFill>
                  <a:srgbClr val="0070C0"/>
                </a:solidFill>
              </a:endParaRPr>
            </a:p>
          </p:txBody>
        </p:sp>
        <p:sp>
          <p:nvSpPr>
            <p:cNvPr id="324" name="CustomShape 5"/>
            <p:cNvSpPr/>
            <p:nvPr/>
          </p:nvSpPr>
          <p:spPr>
            <a:xfrm>
              <a:off x="-47160" y="1505384"/>
              <a:ext cx="12008520" cy="699480"/>
            </a:xfrm>
            <a:prstGeom prst="rect">
              <a:avLst/>
            </a:prstGeom>
            <a:grpFill/>
          </p:spPr>
          <p:txBody>
            <a:bodyPr lIns="90000" tIns="45000" rIns="90000" bIns="45000"/>
            <a:lstStyle/>
            <a:p>
              <a:pPr algn="ctr">
                <a:lnSpc>
                  <a:spcPct val="100000"/>
                </a:lnSpc>
              </a:pPr>
              <a:endParaRPr dirty="0"/>
            </a:p>
          </p:txBody>
        </p:sp>
        <p:sp>
          <p:nvSpPr>
            <p:cNvPr id="326" name="CustomShape 6"/>
            <p:cNvSpPr/>
            <p:nvPr/>
          </p:nvSpPr>
          <p:spPr>
            <a:xfrm>
              <a:off x="1144800" y="6411240"/>
              <a:ext cx="3799072" cy="258120"/>
            </a:xfrm>
            <a:prstGeom prst="rect">
              <a:avLst/>
            </a:prstGeom>
            <a:grpFill/>
          </p:spPr>
          <p:txBody>
            <a:bodyPr lIns="90000" tIns="45000" rIns="90000" bIns="45000"/>
            <a:lstStyle/>
            <a:p>
              <a:pPr algn="ctr">
                <a:lnSpc>
                  <a:spcPct val="100000"/>
                </a:lnSpc>
              </a:pPr>
              <a:r>
                <a:rPr lang="es-ES" sz="1600" b="1" dirty="0">
                  <a:solidFill>
                    <a:srgbClr val="2F5597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Hotel Olivera de Villa Soriano</a:t>
              </a:r>
              <a:endParaRPr dirty="0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</p:grpSp>
      <p:pic>
        <p:nvPicPr>
          <p:cNvPr id="14" name="Picture 10" descr="Resultado de imagen para villa sorian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344" y="1268760"/>
            <a:ext cx="4405313" cy="200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6" descr="Kechichian: ¨800.000 turistas internos aportan sostenibilidad a pequeñas localidades¨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87299" y="3449957"/>
            <a:ext cx="4757738" cy="3514725"/>
          </a:xfrm>
          <a:prstGeom prst="rect">
            <a:avLst/>
          </a:prstGeom>
          <a:noFill/>
        </p:spPr>
      </p:pic>
      <p:pic>
        <p:nvPicPr>
          <p:cNvPr id="16" name="Picture 4" descr="Resultado de imagen para villa sorian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1944" y="1268760"/>
            <a:ext cx="4672012" cy="348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2" descr="http://imagenes.montevideo.com.uy/imgnoticias/201010/_W620/302101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9393" y="3863770"/>
            <a:ext cx="3946719" cy="2936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CustomShape 6"/>
          <p:cNvSpPr/>
          <p:nvPr/>
        </p:nvSpPr>
        <p:spPr>
          <a:xfrm>
            <a:off x="4457168" y="4947851"/>
            <a:ext cx="3799072" cy="258120"/>
          </a:xfrm>
          <a:prstGeom prst="rect">
            <a:avLst/>
          </a:prstGeom>
          <a:noFill/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s-ES" sz="1600" b="1" dirty="0" smtClean="0">
                <a:solidFill>
                  <a:srgbClr val="2F5597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Articulación con DNH</a:t>
            </a:r>
          </a:p>
          <a:p>
            <a:pPr algn="ctr">
              <a:lnSpc>
                <a:spcPct val="100000"/>
              </a:lnSpc>
            </a:pPr>
            <a:r>
              <a:rPr lang="es-ES" sz="1600" b="1" dirty="0">
                <a:solidFill>
                  <a:srgbClr val="2F5597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</a:t>
            </a:r>
            <a:r>
              <a:rPr lang="es-ES" sz="1600" b="1" dirty="0" smtClean="0">
                <a:solidFill>
                  <a:srgbClr val="2F5597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ara ampliar </a:t>
            </a:r>
          </a:p>
          <a:p>
            <a:pPr algn="ctr">
              <a:lnSpc>
                <a:spcPct val="100000"/>
              </a:lnSpc>
            </a:pPr>
            <a:r>
              <a:rPr lang="es-ES" sz="1600" b="1" dirty="0" smtClean="0">
                <a:solidFill>
                  <a:srgbClr val="2F5597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de Puerto y con </a:t>
            </a:r>
          </a:p>
          <a:p>
            <a:pPr algn="ctr">
              <a:lnSpc>
                <a:spcPct val="100000"/>
              </a:lnSpc>
            </a:pPr>
            <a:r>
              <a:rPr lang="es-ES" sz="1600" b="1" dirty="0">
                <a:solidFill>
                  <a:srgbClr val="2F5597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v</a:t>
            </a:r>
            <a:r>
              <a:rPr lang="es-ES" sz="1600" b="1" dirty="0" smtClean="0">
                <a:solidFill>
                  <a:srgbClr val="2F5597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ecinos para rescatar</a:t>
            </a:r>
          </a:p>
          <a:p>
            <a:pPr algn="ctr">
              <a:lnSpc>
                <a:spcPct val="100000"/>
              </a:lnSpc>
            </a:pPr>
            <a:r>
              <a:rPr lang="es-ES" sz="1600" b="1" dirty="0">
                <a:solidFill>
                  <a:srgbClr val="2F5597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</a:t>
            </a:r>
            <a:r>
              <a:rPr lang="es-ES" sz="1600" b="1" dirty="0" smtClean="0">
                <a:solidFill>
                  <a:srgbClr val="2F5597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l orgullo del </a:t>
            </a:r>
          </a:p>
          <a:p>
            <a:pPr algn="ctr">
              <a:lnSpc>
                <a:spcPct val="100000"/>
              </a:lnSpc>
            </a:pPr>
            <a:r>
              <a:rPr lang="es-ES" sz="1600" b="1" dirty="0">
                <a:solidFill>
                  <a:srgbClr val="2F5597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</a:t>
            </a:r>
            <a:r>
              <a:rPr lang="es-ES" sz="1600" b="1" dirty="0" smtClean="0">
                <a:solidFill>
                  <a:srgbClr val="2F5597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er local y </a:t>
            </a:r>
          </a:p>
          <a:p>
            <a:pPr algn="ctr">
              <a:lnSpc>
                <a:spcPct val="100000"/>
              </a:lnSpc>
            </a:pPr>
            <a:r>
              <a:rPr lang="es-ES" sz="1600" b="1" dirty="0" smtClean="0">
                <a:solidFill>
                  <a:srgbClr val="2F5597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recibir visitantes</a:t>
            </a:r>
            <a:endParaRPr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9" name="CustomShape 13"/>
          <p:cNvSpPr/>
          <p:nvPr/>
        </p:nvSpPr>
        <p:spPr>
          <a:xfrm>
            <a:off x="-24680" y="332656"/>
            <a:ext cx="2232248" cy="40765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0000" tIns="45000" rIns="90000" bIns="45000"/>
          <a:lstStyle/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s-ES" altLang="es-ES" sz="2400" b="1" dirty="0">
                <a:solidFill>
                  <a:schemeClr val="accent1"/>
                </a:solidFill>
              </a:rPr>
              <a:t>Estrategias </a:t>
            </a:r>
            <a:r>
              <a:rPr lang="es-ES" altLang="es-ES" sz="2400" b="1" dirty="0" smtClean="0">
                <a:solidFill>
                  <a:schemeClr val="accent1"/>
                </a:solidFill>
              </a:rPr>
              <a:t>III</a:t>
            </a:r>
            <a:endParaRPr lang="es-ES" altLang="es-ES" sz="24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0090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9 Grupo"/>
          <p:cNvGrpSpPr/>
          <p:nvPr/>
        </p:nvGrpSpPr>
        <p:grpSpPr>
          <a:xfrm>
            <a:off x="240" y="0"/>
            <a:ext cx="12191760" cy="6935760"/>
            <a:chOff x="-1800" y="-78120"/>
            <a:chExt cx="12191760" cy="6935760"/>
          </a:xfrm>
          <a:solidFill>
            <a:schemeClr val="bg1"/>
          </a:solidFill>
        </p:grpSpPr>
        <p:pic>
          <p:nvPicPr>
            <p:cNvPr id="335" name="D0FC30FA-5473-4694-9335-339DDF86C58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-1800" y="-78120"/>
              <a:ext cx="12191760" cy="6833520"/>
            </a:xfrm>
            <a:prstGeom prst="rect">
              <a:avLst/>
            </a:prstGeom>
            <a:grpFill/>
          </p:spPr>
        </p:pic>
        <p:sp>
          <p:nvSpPr>
            <p:cNvPr id="9" name="CustomShape 2"/>
            <p:cNvSpPr/>
            <p:nvPr/>
          </p:nvSpPr>
          <p:spPr>
            <a:xfrm>
              <a:off x="0" y="1052736"/>
              <a:ext cx="12187800" cy="5804904"/>
            </a:xfrm>
            <a:prstGeom prst="rect">
              <a:avLst/>
            </a:prstGeom>
            <a:grpFill/>
          </p:spPr>
        </p:sp>
        <p:sp>
          <p:nvSpPr>
            <p:cNvPr id="336" name="CustomShape 1"/>
            <p:cNvSpPr/>
            <p:nvPr/>
          </p:nvSpPr>
          <p:spPr>
            <a:xfrm>
              <a:off x="375480" y="2923560"/>
              <a:ext cx="5343120" cy="821880"/>
            </a:xfrm>
            <a:prstGeom prst="rect">
              <a:avLst/>
            </a:prstGeom>
            <a:grpFill/>
          </p:spPr>
          <p:txBody>
            <a:bodyPr lIns="90000" tIns="45000" rIns="90000" bIns="45000"/>
            <a:lstStyle/>
            <a:p>
              <a:pPr>
                <a:lnSpc>
                  <a:spcPct val="100000"/>
                </a:lnSpc>
              </a:pPr>
              <a:endParaRPr/>
            </a:p>
            <a:p>
              <a:pPr>
                <a:lnSpc>
                  <a:spcPct val="100000"/>
                </a:lnSpc>
              </a:pPr>
              <a:endParaRPr/>
            </a:p>
          </p:txBody>
        </p:sp>
      </p:grpSp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3303" y="1145187"/>
            <a:ext cx="5931819" cy="4444054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35" b="22716"/>
          <a:stretch/>
        </p:blipFill>
        <p:spPr>
          <a:xfrm>
            <a:off x="1066766" y="1415119"/>
            <a:ext cx="3091810" cy="2827936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710" y="4354469"/>
            <a:ext cx="4343923" cy="2367637"/>
          </a:xfrm>
          <a:prstGeom prst="rect">
            <a:avLst/>
          </a:prstGeom>
        </p:spPr>
      </p:pic>
      <p:sp>
        <p:nvSpPr>
          <p:cNvPr id="11" name="CuadroTexto 10"/>
          <p:cNvSpPr txBox="1"/>
          <p:nvPr/>
        </p:nvSpPr>
        <p:spPr>
          <a:xfrm>
            <a:off x="5223303" y="5733256"/>
            <a:ext cx="5769241" cy="83099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2400" dirty="0" smtClean="0"/>
              <a:t>Premio Pueblo Turístico 2014</a:t>
            </a:r>
          </a:p>
          <a:p>
            <a:pPr algn="ctr"/>
            <a:r>
              <a:rPr lang="es-ES" sz="2400" dirty="0" smtClean="0"/>
              <a:t> Conchillas, Departamento de Colonia</a:t>
            </a:r>
            <a:endParaRPr lang="es-ES" sz="2400" dirty="0"/>
          </a:p>
        </p:txBody>
      </p:sp>
      <p:sp>
        <p:nvSpPr>
          <p:cNvPr id="12" name="CustomShape 13"/>
          <p:cNvSpPr/>
          <p:nvPr/>
        </p:nvSpPr>
        <p:spPr>
          <a:xfrm>
            <a:off x="-24680" y="332656"/>
            <a:ext cx="2232248" cy="40765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0000" tIns="45000" rIns="90000" bIns="45000"/>
          <a:lstStyle/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s-ES" altLang="es-ES" sz="2400" b="1" dirty="0">
                <a:solidFill>
                  <a:schemeClr val="accent1"/>
                </a:solidFill>
              </a:rPr>
              <a:t>Estrategias </a:t>
            </a:r>
            <a:r>
              <a:rPr lang="es-ES" altLang="es-ES" sz="2400" b="1" dirty="0" smtClean="0">
                <a:solidFill>
                  <a:schemeClr val="accent1"/>
                </a:solidFill>
              </a:rPr>
              <a:t>III</a:t>
            </a:r>
            <a:endParaRPr lang="es-ES" altLang="es-ES" sz="24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825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9 Grupo"/>
          <p:cNvGrpSpPr/>
          <p:nvPr/>
        </p:nvGrpSpPr>
        <p:grpSpPr>
          <a:xfrm>
            <a:off x="240" y="11801"/>
            <a:ext cx="12191760" cy="6935760"/>
            <a:chOff x="-1800" y="-78120"/>
            <a:chExt cx="12191760" cy="6935760"/>
          </a:xfrm>
        </p:grpSpPr>
        <p:pic>
          <p:nvPicPr>
            <p:cNvPr id="335" name="D0FC30FA-5473-4694-9335-339DDF86C58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-1800" y="-78120"/>
              <a:ext cx="12191760" cy="6833520"/>
            </a:xfrm>
            <a:prstGeom prst="rect">
              <a:avLst/>
            </a:prstGeom>
          </p:spPr>
        </p:pic>
        <p:sp>
          <p:nvSpPr>
            <p:cNvPr id="9" name="CustomShape 2"/>
            <p:cNvSpPr/>
            <p:nvPr/>
          </p:nvSpPr>
          <p:spPr>
            <a:xfrm>
              <a:off x="0" y="1052736"/>
              <a:ext cx="12187800" cy="5804904"/>
            </a:xfrm>
            <a:prstGeom prst="rect">
              <a:avLst/>
            </a:prstGeom>
            <a:solidFill>
              <a:schemeClr val="bg1"/>
            </a:solidFill>
          </p:spPr>
        </p:sp>
        <p:sp>
          <p:nvSpPr>
            <p:cNvPr id="336" name="CustomShape 1"/>
            <p:cNvSpPr/>
            <p:nvPr/>
          </p:nvSpPr>
          <p:spPr>
            <a:xfrm>
              <a:off x="375480" y="2923560"/>
              <a:ext cx="5343120" cy="821880"/>
            </a:xfrm>
            <a:prstGeom prst="rect">
              <a:avLst/>
            </a:prstGeom>
            <a:noFill/>
          </p:spPr>
          <p:txBody>
            <a:bodyPr lIns="90000" tIns="45000" rIns="90000" bIns="45000"/>
            <a:lstStyle/>
            <a:p>
              <a:pPr>
                <a:lnSpc>
                  <a:spcPct val="100000"/>
                </a:lnSpc>
              </a:pPr>
              <a:endParaRPr/>
            </a:p>
            <a:p>
              <a:pPr>
                <a:lnSpc>
                  <a:spcPct val="100000"/>
                </a:lnSpc>
              </a:pPr>
              <a:endParaRPr/>
            </a:p>
          </p:txBody>
        </p:sp>
      </p:grpSp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371" y="4707097"/>
            <a:ext cx="3521932" cy="2340608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35814"/>
          <a:stretch/>
        </p:blipFill>
        <p:spPr>
          <a:xfrm>
            <a:off x="6307529" y="1229976"/>
            <a:ext cx="3094395" cy="4460628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27" y="1202332"/>
            <a:ext cx="6119662" cy="3442310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1397" y="1268760"/>
            <a:ext cx="2590603" cy="4421843"/>
          </a:xfrm>
          <a:prstGeom prst="rect">
            <a:avLst/>
          </a:prstGeom>
        </p:spPr>
      </p:pic>
      <p:sp>
        <p:nvSpPr>
          <p:cNvPr id="11" name="CuadroTexto 10"/>
          <p:cNvSpPr txBox="1"/>
          <p:nvPr/>
        </p:nvSpPr>
        <p:spPr>
          <a:xfrm>
            <a:off x="4799856" y="5910371"/>
            <a:ext cx="6480720" cy="83099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2400" dirty="0" smtClean="0"/>
              <a:t>Premio Pueblo Turístico 2015,</a:t>
            </a:r>
          </a:p>
          <a:p>
            <a:pPr algn="ctr"/>
            <a:r>
              <a:rPr lang="es-ES" sz="2400" dirty="0" smtClean="0"/>
              <a:t>Santa Catalina, Departamento de Soriano</a:t>
            </a:r>
            <a:endParaRPr lang="es-ES" sz="2400" dirty="0"/>
          </a:p>
        </p:txBody>
      </p:sp>
      <p:sp>
        <p:nvSpPr>
          <p:cNvPr id="13" name="CustomShape 13"/>
          <p:cNvSpPr/>
          <p:nvPr/>
        </p:nvSpPr>
        <p:spPr>
          <a:xfrm>
            <a:off x="-24680" y="332656"/>
            <a:ext cx="2232248" cy="40765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0000" tIns="45000" rIns="90000" bIns="45000"/>
          <a:lstStyle/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s-ES" altLang="es-ES" sz="2400" b="1" dirty="0">
                <a:solidFill>
                  <a:schemeClr val="accent1"/>
                </a:solidFill>
              </a:rPr>
              <a:t>Estrategias </a:t>
            </a:r>
            <a:r>
              <a:rPr lang="es-ES" altLang="es-ES" sz="2400" b="1" dirty="0" smtClean="0">
                <a:solidFill>
                  <a:schemeClr val="accent1"/>
                </a:solidFill>
              </a:rPr>
              <a:t>III</a:t>
            </a:r>
            <a:endParaRPr lang="es-ES" altLang="es-ES" sz="24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0629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19 Grupo"/>
          <p:cNvGrpSpPr/>
          <p:nvPr/>
        </p:nvGrpSpPr>
        <p:grpSpPr>
          <a:xfrm>
            <a:off x="0" y="-11880"/>
            <a:ext cx="12192000" cy="6881760"/>
            <a:chOff x="0" y="-11880"/>
            <a:chExt cx="12192000" cy="6881760"/>
          </a:xfrm>
        </p:grpSpPr>
        <p:pic>
          <p:nvPicPr>
            <p:cNvPr id="136" name="D0FC30FA-5473-4694-9335-339DDF86C58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40" y="-11880"/>
              <a:ext cx="12191760" cy="6881760"/>
            </a:xfrm>
            <a:prstGeom prst="rect">
              <a:avLst/>
            </a:prstGeom>
          </p:spPr>
        </p:pic>
        <p:pic>
          <p:nvPicPr>
            <p:cNvPr id="15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591600" y="1268760"/>
              <a:ext cx="3481064" cy="5425915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</p:pic>
        <p:grpSp>
          <p:nvGrpSpPr>
            <p:cNvPr id="22" name="21 Grupo"/>
            <p:cNvGrpSpPr/>
            <p:nvPr/>
          </p:nvGrpSpPr>
          <p:grpSpPr>
            <a:xfrm>
              <a:off x="0" y="1239143"/>
              <a:ext cx="8400256" cy="5618857"/>
              <a:chOff x="0" y="1239143"/>
              <a:chExt cx="8400256" cy="5618857"/>
            </a:xfrm>
          </p:grpSpPr>
          <p:sp>
            <p:nvSpPr>
              <p:cNvPr id="11" name="10 CuadroTexto"/>
              <p:cNvSpPr txBox="1"/>
              <p:nvPr/>
            </p:nvSpPr>
            <p:spPr>
              <a:xfrm>
                <a:off x="191344" y="1239143"/>
                <a:ext cx="2952328" cy="461665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square" rtlCol="0">
                <a:spAutoFit/>
              </a:bodyPr>
              <a:lstStyle/>
              <a:p>
                <a:r>
                  <a:rPr lang="es-ES" sz="2400" b="1" dirty="0" smtClean="0">
                    <a:solidFill>
                      <a:srgbClr val="0070C0"/>
                    </a:solidFill>
                    <a:latin typeface="+mj-lt"/>
                    <a:ea typeface="Verdana" pitchFamily="34" charset="0"/>
                    <a:cs typeface="Verdana" pitchFamily="34" charset="0"/>
                  </a:rPr>
                  <a:t>Ejes de Trabajo</a:t>
                </a:r>
                <a:endParaRPr lang="es-UY" sz="2400" b="1" dirty="0">
                  <a:solidFill>
                    <a:srgbClr val="0070C0"/>
                  </a:solidFill>
                  <a:latin typeface="+mj-lt"/>
                  <a:ea typeface="Verdana" pitchFamily="34" charset="0"/>
                  <a:cs typeface="Verdana" pitchFamily="34" charset="0"/>
                </a:endParaRPr>
              </a:p>
            </p:txBody>
          </p:sp>
          <p:grpSp>
            <p:nvGrpSpPr>
              <p:cNvPr id="21" name="20 Grupo"/>
              <p:cNvGrpSpPr/>
              <p:nvPr/>
            </p:nvGrpSpPr>
            <p:grpSpPr>
              <a:xfrm>
                <a:off x="0" y="2132856"/>
                <a:ext cx="8400256" cy="4725144"/>
                <a:chOff x="0" y="2132856"/>
                <a:chExt cx="8400256" cy="4725144"/>
              </a:xfrm>
            </p:grpSpPr>
            <p:sp>
              <p:nvSpPr>
                <p:cNvPr id="13" name="12 CuadroTexto"/>
                <p:cNvSpPr txBox="1"/>
                <p:nvPr/>
              </p:nvSpPr>
              <p:spPr>
                <a:xfrm>
                  <a:off x="191344" y="2132856"/>
                  <a:ext cx="8208912" cy="535531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ct val="90000"/>
                    </a:lnSpc>
                    <a:spcBef>
                      <a:spcPts val="1200"/>
                    </a:spcBef>
                    <a:spcAft>
                      <a:spcPts val="200"/>
                    </a:spcAft>
                    <a:buSzPct val="45000"/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</a:pPr>
                  <a:r>
                    <a:rPr lang="es-ES" sz="1600" b="1" dirty="0" smtClean="0">
                      <a:solidFill>
                        <a:schemeClr val="tx2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Verdana" panose="020B0604030504040204" pitchFamily="34" charset="0"/>
                    </a:rPr>
                    <a:t>1. Modelo turístico sostenible económicamente, responsable de la actuación sobre el ambiente natural y cultural. </a:t>
                  </a:r>
                  <a:endParaRPr lang="es-ES" sz="1600" b="1" dirty="0">
                    <a:solidFill>
                      <a:schemeClr val="tx2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endParaRPr>
                </a:p>
              </p:txBody>
            </p:sp>
            <p:sp>
              <p:nvSpPr>
                <p:cNvPr id="19" name="18 Rectángulo"/>
                <p:cNvSpPr/>
                <p:nvPr/>
              </p:nvSpPr>
              <p:spPr>
                <a:xfrm>
                  <a:off x="0" y="6021288"/>
                  <a:ext cx="3431704" cy="836712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UY"/>
                </a:p>
              </p:txBody>
            </p:sp>
          </p:grpSp>
        </p:grpSp>
      </p:grpSp>
      <p:sp>
        <p:nvSpPr>
          <p:cNvPr id="24" name="9 CuadroTexto"/>
          <p:cNvSpPr txBox="1"/>
          <p:nvPr/>
        </p:nvSpPr>
        <p:spPr>
          <a:xfrm>
            <a:off x="214090" y="2893469"/>
            <a:ext cx="8186166" cy="5355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SzPct val="45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ES" sz="1600" b="1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2. Desarrollo de la innovación y la calidad como impulsos de la competitividad. </a:t>
            </a:r>
            <a:endParaRPr lang="es-ES" sz="1600" b="1" dirty="0">
              <a:solidFill>
                <a:schemeClr val="tx2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5" name="13 CuadroTexto"/>
          <p:cNvSpPr txBox="1"/>
          <p:nvPr/>
        </p:nvSpPr>
        <p:spPr>
          <a:xfrm>
            <a:off x="191344" y="3757565"/>
            <a:ext cx="8208912" cy="5355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SzPct val="45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ES" sz="1600" b="1" dirty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3</a:t>
            </a:r>
            <a:r>
              <a:rPr lang="es-ES" sz="1600" b="1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. Incremento de las capacidades, calidad del empleo y compromiso de los actores del sistema turístico. </a:t>
            </a:r>
            <a:endParaRPr lang="es-ES" sz="1600" b="1" dirty="0">
              <a:solidFill>
                <a:schemeClr val="tx2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6" name="15 CuadroTexto"/>
          <p:cNvSpPr txBox="1"/>
          <p:nvPr/>
        </p:nvSpPr>
        <p:spPr>
          <a:xfrm>
            <a:off x="191344" y="4549653"/>
            <a:ext cx="8208912" cy="5355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SzPct val="45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ES" sz="1600" b="1" dirty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4</a:t>
            </a:r>
            <a:r>
              <a:rPr lang="es-ES" sz="1600" b="1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. Promoción y el marketing con el objetivo de ampliar y fidelizar a la demanda</a:t>
            </a:r>
            <a:endParaRPr lang="es-ES" sz="1600" b="1" dirty="0">
              <a:solidFill>
                <a:schemeClr val="tx2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7" name="17 CuadroTexto"/>
          <p:cNvSpPr txBox="1"/>
          <p:nvPr/>
        </p:nvSpPr>
        <p:spPr>
          <a:xfrm>
            <a:off x="191344" y="5413749"/>
            <a:ext cx="8208912" cy="5355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SzPct val="45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ES" sz="1600" b="1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5. Actividad turística, actuando como herramienta para la integración social, territorial y política, del país. </a:t>
            </a:r>
            <a:endParaRPr lang="es-ES" sz="1600" b="1" dirty="0">
              <a:solidFill>
                <a:schemeClr val="tx2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8 Grupo"/>
          <p:cNvGrpSpPr/>
          <p:nvPr/>
        </p:nvGrpSpPr>
        <p:grpSpPr>
          <a:xfrm>
            <a:off x="-1800" y="-78121"/>
            <a:ext cx="12132874" cy="7233403"/>
            <a:chOff x="-1800" y="-78120"/>
            <a:chExt cx="12191760" cy="6936120"/>
          </a:xfrm>
          <a:solidFill>
            <a:schemeClr val="bg1"/>
          </a:solidFill>
        </p:grpSpPr>
        <p:pic>
          <p:nvPicPr>
            <p:cNvPr id="307" name="D0FC30FA-5473-4694-9335-339DDF86C58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-1800" y="-78120"/>
              <a:ext cx="12191760" cy="6833520"/>
            </a:xfrm>
            <a:prstGeom prst="rect">
              <a:avLst/>
            </a:prstGeom>
            <a:grpFill/>
          </p:spPr>
        </p:pic>
        <p:sp>
          <p:nvSpPr>
            <p:cNvPr id="11" name="CustomShape 2"/>
            <p:cNvSpPr/>
            <p:nvPr/>
          </p:nvSpPr>
          <p:spPr>
            <a:xfrm>
              <a:off x="0" y="1053096"/>
              <a:ext cx="12187800" cy="5804904"/>
            </a:xfrm>
            <a:prstGeom prst="rect">
              <a:avLst/>
            </a:prstGeom>
            <a:grpFill/>
          </p:spPr>
        </p:sp>
        <p:sp>
          <p:nvSpPr>
            <p:cNvPr id="8" name="CustomShape 2"/>
            <p:cNvSpPr/>
            <p:nvPr/>
          </p:nvSpPr>
          <p:spPr>
            <a:xfrm>
              <a:off x="0" y="1053096"/>
              <a:ext cx="12187800" cy="5804904"/>
            </a:xfrm>
            <a:prstGeom prst="rect">
              <a:avLst/>
            </a:prstGeom>
            <a:grpFill/>
          </p:spPr>
        </p:sp>
        <p:sp>
          <p:nvSpPr>
            <p:cNvPr id="7" name="CustomShape 2"/>
            <p:cNvSpPr/>
            <p:nvPr/>
          </p:nvSpPr>
          <p:spPr>
            <a:xfrm>
              <a:off x="0" y="1052736"/>
              <a:ext cx="12187800" cy="5804904"/>
            </a:xfrm>
            <a:prstGeom prst="rect">
              <a:avLst/>
            </a:prstGeom>
            <a:grpFill/>
          </p:spPr>
        </p:sp>
        <p:sp>
          <p:nvSpPr>
            <p:cNvPr id="10" name="CustomShape 13"/>
            <p:cNvSpPr/>
            <p:nvPr/>
          </p:nvSpPr>
          <p:spPr>
            <a:xfrm>
              <a:off x="554069" y="1166678"/>
              <a:ext cx="11143052" cy="478408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90000" tIns="45000" rIns="90000" bIns="45000"/>
            <a:lstStyle/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s-ES" altLang="es-ES" sz="2400" b="1" dirty="0">
                  <a:solidFill>
                    <a:schemeClr val="accent1"/>
                  </a:solidFill>
                </a:rPr>
                <a:t>Estrategias </a:t>
              </a:r>
              <a:r>
                <a:rPr lang="es-ES" altLang="es-ES" sz="2400" b="1" dirty="0" smtClean="0">
                  <a:solidFill>
                    <a:schemeClr val="accent1"/>
                  </a:solidFill>
                </a:rPr>
                <a:t>IV del MINTUR </a:t>
              </a:r>
              <a:r>
                <a:rPr lang="es-ES" altLang="es-ES" sz="2400" b="1" dirty="0">
                  <a:solidFill>
                    <a:schemeClr val="accent1"/>
                  </a:solidFill>
                </a:rPr>
                <a:t>para el fortalecimiento del Turismo </a:t>
              </a:r>
              <a:r>
                <a:rPr lang="es-ES" altLang="es-ES" sz="2400" b="1" dirty="0" smtClean="0">
                  <a:solidFill>
                    <a:schemeClr val="accent1"/>
                  </a:solidFill>
                </a:rPr>
                <a:t>Patrimonial</a:t>
              </a:r>
              <a:endParaRPr lang="es-ES" altLang="es-ES" sz="2400" dirty="0">
                <a:solidFill>
                  <a:schemeClr val="accent1"/>
                </a:solidFill>
              </a:endParaRPr>
            </a:p>
          </p:txBody>
        </p:sp>
      </p:grp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119336" y="2060103"/>
            <a:ext cx="11900324" cy="42492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338138" indent="-338138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 sz="2300">
                <a:solidFill>
                  <a:srgbClr val="000000"/>
                </a:solidFill>
                <a:latin typeface="Tahoma" panose="020B060403050404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 sz="280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>
              <a:lnSpc>
                <a:spcPct val="120000"/>
              </a:lnSpc>
              <a:spcBef>
                <a:spcPts val="600"/>
              </a:spcBef>
              <a:spcAft>
                <a:spcPts val="900"/>
              </a:spcAft>
              <a:buFont typeface="Verdana" panose="020B0604030504040204" pitchFamily="34" charset="0"/>
              <a:buChar char="•"/>
              <a:defRPr/>
            </a:pPr>
            <a:r>
              <a:rPr lang="es-ES" altLang="es-ES" sz="2400" dirty="0" smtClean="0">
                <a:latin typeface="+mn-lt"/>
              </a:rPr>
              <a:t>Divulgar y promocionar los nuevos destinos en el marco del desarrollo turístico patrimonial.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900"/>
              </a:spcAft>
              <a:buFont typeface="Verdana" panose="020B0604030504040204" pitchFamily="34" charset="0"/>
              <a:buChar char="•"/>
              <a:defRPr/>
            </a:pPr>
            <a:endParaRPr lang="es-ES" altLang="es-ES" sz="1600" dirty="0" smtClean="0">
              <a:latin typeface="Verdana" panose="020B0604030504040204" pitchFamily="34" charset="0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900"/>
              </a:spcAft>
              <a:buFont typeface="Verdana" panose="020B0604030504040204" pitchFamily="34" charset="0"/>
              <a:buChar char="•"/>
              <a:defRPr/>
            </a:pPr>
            <a:endParaRPr lang="es-ES" altLang="es-ES" sz="1600" dirty="0" smtClean="0">
              <a:latin typeface="Verdana" panose="020B0604030504040204" pitchFamily="34" charset="0"/>
            </a:endParaRPr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54" b="14643"/>
          <a:stretch/>
        </p:blipFill>
        <p:spPr>
          <a:xfrm>
            <a:off x="-27132" y="3119148"/>
            <a:ext cx="12192000" cy="3550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6839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9 Grupo"/>
          <p:cNvGrpSpPr/>
          <p:nvPr/>
        </p:nvGrpSpPr>
        <p:grpSpPr>
          <a:xfrm>
            <a:off x="-6836" y="-23024"/>
            <a:ext cx="12191760" cy="6935760"/>
            <a:chOff x="-1800" y="-78120"/>
            <a:chExt cx="12191760" cy="6935760"/>
          </a:xfrm>
          <a:solidFill>
            <a:schemeClr val="bg1"/>
          </a:solidFill>
        </p:grpSpPr>
        <p:pic>
          <p:nvPicPr>
            <p:cNvPr id="335" name="D0FC30FA-5473-4694-9335-339DDF86C58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-1800" y="-78120"/>
              <a:ext cx="12191760" cy="6833520"/>
            </a:xfrm>
            <a:prstGeom prst="rect">
              <a:avLst/>
            </a:prstGeom>
            <a:grpFill/>
          </p:spPr>
        </p:pic>
        <p:sp>
          <p:nvSpPr>
            <p:cNvPr id="9" name="CustomShape 2"/>
            <p:cNvSpPr/>
            <p:nvPr/>
          </p:nvSpPr>
          <p:spPr>
            <a:xfrm>
              <a:off x="0" y="1052736"/>
              <a:ext cx="12187800" cy="5804904"/>
            </a:xfrm>
            <a:prstGeom prst="rect">
              <a:avLst/>
            </a:prstGeom>
            <a:grpFill/>
          </p:spPr>
        </p:sp>
        <p:sp>
          <p:nvSpPr>
            <p:cNvPr id="336" name="CustomShape 1"/>
            <p:cNvSpPr/>
            <p:nvPr/>
          </p:nvSpPr>
          <p:spPr>
            <a:xfrm>
              <a:off x="375480" y="2923560"/>
              <a:ext cx="5343120" cy="821880"/>
            </a:xfrm>
            <a:prstGeom prst="rect">
              <a:avLst/>
            </a:prstGeom>
            <a:grpFill/>
          </p:spPr>
          <p:txBody>
            <a:bodyPr lIns="90000" tIns="45000" rIns="90000" bIns="45000"/>
            <a:lstStyle/>
            <a:p>
              <a:pPr>
                <a:lnSpc>
                  <a:spcPct val="100000"/>
                </a:lnSpc>
              </a:pPr>
              <a:endParaRPr/>
            </a:p>
            <a:p>
              <a:pPr>
                <a:lnSpc>
                  <a:spcPct val="100000"/>
                </a:lnSpc>
              </a:pPr>
              <a:endParaRPr/>
            </a:p>
          </p:txBody>
        </p:sp>
      </p:grpSp>
      <p:sp>
        <p:nvSpPr>
          <p:cNvPr id="18" name="Rectangle 1"/>
          <p:cNvSpPr txBox="1">
            <a:spLocks noChangeArrowheads="1"/>
          </p:cNvSpPr>
          <p:nvPr/>
        </p:nvSpPr>
        <p:spPr bwMode="auto">
          <a:xfrm>
            <a:off x="1199456" y="5641664"/>
            <a:ext cx="8288957" cy="8646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38335" rIns="90000" bIns="46800" anchor="ctr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334963" algn="l"/>
                <a:tab pos="671513" algn="l"/>
                <a:tab pos="1008063" algn="l"/>
                <a:tab pos="1346200" algn="l"/>
                <a:tab pos="1682750" algn="l"/>
                <a:tab pos="2019300" algn="l"/>
                <a:tab pos="2355850" algn="l"/>
                <a:tab pos="2693988" algn="l"/>
                <a:tab pos="3030538" algn="l"/>
                <a:tab pos="3367088" algn="l"/>
                <a:tab pos="3703638" algn="l"/>
                <a:tab pos="4040188" algn="l"/>
                <a:tab pos="4378325" algn="l"/>
                <a:tab pos="4714875" algn="l"/>
                <a:tab pos="5051425" algn="l"/>
                <a:tab pos="5387975" algn="l"/>
                <a:tab pos="5726113" algn="l"/>
                <a:tab pos="6062663" algn="l"/>
                <a:tab pos="6399213" algn="l"/>
                <a:tab pos="6735763" algn="l"/>
              </a:tabLst>
              <a:defRPr sz="2300">
                <a:solidFill>
                  <a:srgbClr val="000000"/>
                </a:solidFill>
                <a:latin typeface="Tahoma" panose="020B060403050404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334963" algn="l"/>
                <a:tab pos="671513" algn="l"/>
                <a:tab pos="1008063" algn="l"/>
                <a:tab pos="1346200" algn="l"/>
                <a:tab pos="1682750" algn="l"/>
                <a:tab pos="2019300" algn="l"/>
                <a:tab pos="2355850" algn="l"/>
                <a:tab pos="2693988" algn="l"/>
                <a:tab pos="3030538" algn="l"/>
                <a:tab pos="3367088" algn="l"/>
                <a:tab pos="3703638" algn="l"/>
                <a:tab pos="4040188" algn="l"/>
                <a:tab pos="4378325" algn="l"/>
                <a:tab pos="4714875" algn="l"/>
                <a:tab pos="5051425" algn="l"/>
                <a:tab pos="5387975" algn="l"/>
                <a:tab pos="5726113" algn="l"/>
                <a:tab pos="6062663" algn="l"/>
                <a:tab pos="6399213" algn="l"/>
                <a:tab pos="6735763" algn="l"/>
              </a:tabLst>
              <a:defRPr sz="280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334963" algn="l"/>
                <a:tab pos="671513" algn="l"/>
                <a:tab pos="1008063" algn="l"/>
                <a:tab pos="1346200" algn="l"/>
                <a:tab pos="1682750" algn="l"/>
                <a:tab pos="2019300" algn="l"/>
                <a:tab pos="2355850" algn="l"/>
                <a:tab pos="2693988" algn="l"/>
                <a:tab pos="3030538" algn="l"/>
                <a:tab pos="3367088" algn="l"/>
                <a:tab pos="3703638" algn="l"/>
                <a:tab pos="4040188" algn="l"/>
                <a:tab pos="4378325" algn="l"/>
                <a:tab pos="4714875" algn="l"/>
                <a:tab pos="5051425" algn="l"/>
                <a:tab pos="5387975" algn="l"/>
                <a:tab pos="5726113" algn="l"/>
                <a:tab pos="6062663" algn="l"/>
                <a:tab pos="6399213" algn="l"/>
                <a:tab pos="6735763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334963" algn="l"/>
                <a:tab pos="671513" algn="l"/>
                <a:tab pos="1008063" algn="l"/>
                <a:tab pos="1346200" algn="l"/>
                <a:tab pos="1682750" algn="l"/>
                <a:tab pos="2019300" algn="l"/>
                <a:tab pos="2355850" algn="l"/>
                <a:tab pos="2693988" algn="l"/>
                <a:tab pos="3030538" algn="l"/>
                <a:tab pos="3367088" algn="l"/>
                <a:tab pos="3703638" algn="l"/>
                <a:tab pos="4040188" algn="l"/>
                <a:tab pos="4378325" algn="l"/>
                <a:tab pos="4714875" algn="l"/>
                <a:tab pos="5051425" algn="l"/>
                <a:tab pos="5387975" algn="l"/>
                <a:tab pos="5726113" algn="l"/>
                <a:tab pos="6062663" algn="l"/>
                <a:tab pos="6399213" algn="l"/>
                <a:tab pos="6735763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334963" algn="l"/>
                <a:tab pos="671513" algn="l"/>
                <a:tab pos="1008063" algn="l"/>
                <a:tab pos="1346200" algn="l"/>
                <a:tab pos="1682750" algn="l"/>
                <a:tab pos="2019300" algn="l"/>
                <a:tab pos="2355850" algn="l"/>
                <a:tab pos="2693988" algn="l"/>
                <a:tab pos="3030538" algn="l"/>
                <a:tab pos="3367088" algn="l"/>
                <a:tab pos="3703638" algn="l"/>
                <a:tab pos="4040188" algn="l"/>
                <a:tab pos="4378325" algn="l"/>
                <a:tab pos="4714875" algn="l"/>
                <a:tab pos="5051425" algn="l"/>
                <a:tab pos="5387975" algn="l"/>
                <a:tab pos="5726113" algn="l"/>
                <a:tab pos="6062663" algn="l"/>
                <a:tab pos="6399213" algn="l"/>
                <a:tab pos="6735763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334963" algn="l"/>
                <a:tab pos="671513" algn="l"/>
                <a:tab pos="1008063" algn="l"/>
                <a:tab pos="1346200" algn="l"/>
                <a:tab pos="1682750" algn="l"/>
                <a:tab pos="2019300" algn="l"/>
                <a:tab pos="2355850" algn="l"/>
                <a:tab pos="2693988" algn="l"/>
                <a:tab pos="3030538" algn="l"/>
                <a:tab pos="3367088" algn="l"/>
                <a:tab pos="3703638" algn="l"/>
                <a:tab pos="4040188" algn="l"/>
                <a:tab pos="4378325" algn="l"/>
                <a:tab pos="4714875" algn="l"/>
                <a:tab pos="5051425" algn="l"/>
                <a:tab pos="5387975" algn="l"/>
                <a:tab pos="5726113" algn="l"/>
                <a:tab pos="6062663" algn="l"/>
                <a:tab pos="6399213" algn="l"/>
                <a:tab pos="6735763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334963" algn="l"/>
                <a:tab pos="671513" algn="l"/>
                <a:tab pos="1008063" algn="l"/>
                <a:tab pos="1346200" algn="l"/>
                <a:tab pos="1682750" algn="l"/>
                <a:tab pos="2019300" algn="l"/>
                <a:tab pos="2355850" algn="l"/>
                <a:tab pos="2693988" algn="l"/>
                <a:tab pos="3030538" algn="l"/>
                <a:tab pos="3367088" algn="l"/>
                <a:tab pos="3703638" algn="l"/>
                <a:tab pos="4040188" algn="l"/>
                <a:tab pos="4378325" algn="l"/>
                <a:tab pos="4714875" algn="l"/>
                <a:tab pos="5051425" algn="l"/>
                <a:tab pos="5387975" algn="l"/>
                <a:tab pos="5726113" algn="l"/>
                <a:tab pos="6062663" algn="l"/>
                <a:tab pos="6399213" algn="l"/>
                <a:tab pos="6735763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334963" algn="l"/>
                <a:tab pos="671513" algn="l"/>
                <a:tab pos="1008063" algn="l"/>
                <a:tab pos="1346200" algn="l"/>
                <a:tab pos="1682750" algn="l"/>
                <a:tab pos="2019300" algn="l"/>
                <a:tab pos="2355850" algn="l"/>
                <a:tab pos="2693988" algn="l"/>
                <a:tab pos="3030538" algn="l"/>
                <a:tab pos="3367088" algn="l"/>
                <a:tab pos="3703638" algn="l"/>
                <a:tab pos="4040188" algn="l"/>
                <a:tab pos="4378325" algn="l"/>
                <a:tab pos="4714875" algn="l"/>
                <a:tab pos="5051425" algn="l"/>
                <a:tab pos="5387975" algn="l"/>
                <a:tab pos="5726113" algn="l"/>
                <a:tab pos="6062663" algn="l"/>
                <a:tab pos="6399213" algn="l"/>
                <a:tab pos="6735763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334963" algn="l"/>
                <a:tab pos="671513" algn="l"/>
                <a:tab pos="1008063" algn="l"/>
                <a:tab pos="1346200" algn="l"/>
                <a:tab pos="1682750" algn="l"/>
                <a:tab pos="2019300" algn="l"/>
                <a:tab pos="2355850" algn="l"/>
                <a:tab pos="2693988" algn="l"/>
                <a:tab pos="3030538" algn="l"/>
                <a:tab pos="3367088" algn="l"/>
                <a:tab pos="3703638" algn="l"/>
                <a:tab pos="4040188" algn="l"/>
                <a:tab pos="4378325" algn="l"/>
                <a:tab pos="4714875" algn="l"/>
                <a:tab pos="5051425" algn="l"/>
                <a:tab pos="5387975" algn="l"/>
                <a:tab pos="5726113" algn="l"/>
                <a:tab pos="6062663" algn="l"/>
                <a:tab pos="6399213" algn="l"/>
                <a:tab pos="6735763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just" hangingPunct="1">
              <a:lnSpc>
                <a:spcPct val="98000"/>
              </a:lnSpc>
              <a:spcBef>
                <a:spcPct val="0"/>
              </a:spcBef>
            </a:pPr>
            <a:r>
              <a:rPr lang="en-US" altLang="es-ES" sz="1800" dirty="0" err="1" smtClean="0">
                <a:solidFill>
                  <a:schemeClr val="tx1"/>
                </a:solidFill>
                <a:latin typeface="Ubuntu" charset="0"/>
              </a:rPr>
              <a:t>Participación</a:t>
            </a:r>
            <a:r>
              <a:rPr lang="en-US" altLang="es-ES" sz="1800" dirty="0" smtClean="0">
                <a:solidFill>
                  <a:schemeClr val="tx1"/>
                </a:solidFill>
                <a:latin typeface="Ubuntu" charset="0"/>
              </a:rPr>
              <a:t> de </a:t>
            </a:r>
            <a:r>
              <a:rPr lang="en-US" altLang="es-ES" sz="1800" dirty="0" err="1" smtClean="0">
                <a:solidFill>
                  <a:schemeClr val="tx1"/>
                </a:solidFill>
                <a:latin typeface="Ubuntu" charset="0"/>
              </a:rPr>
              <a:t>los</a:t>
            </a:r>
            <a:r>
              <a:rPr lang="en-US" altLang="es-ES" sz="1800" dirty="0" smtClean="0">
                <a:solidFill>
                  <a:schemeClr val="tx1"/>
                </a:solidFill>
                <a:latin typeface="Ubuntu" charset="0"/>
              </a:rPr>
              <a:t> </a:t>
            </a:r>
            <a:r>
              <a:rPr lang="en-US" altLang="es-ES" sz="1800" dirty="0" err="1" smtClean="0">
                <a:solidFill>
                  <a:schemeClr val="tx1"/>
                </a:solidFill>
                <a:latin typeface="Ubuntu" charset="0"/>
              </a:rPr>
              <a:t>destinos</a:t>
            </a:r>
            <a:r>
              <a:rPr lang="en-US" altLang="es-ES" sz="1800" dirty="0" smtClean="0">
                <a:solidFill>
                  <a:schemeClr val="tx1"/>
                </a:solidFill>
                <a:latin typeface="Ubuntu" charset="0"/>
              </a:rPr>
              <a:t> y </a:t>
            </a:r>
            <a:r>
              <a:rPr lang="en-US" altLang="es-ES" sz="1800" dirty="0" err="1" smtClean="0">
                <a:solidFill>
                  <a:schemeClr val="tx1"/>
                </a:solidFill>
                <a:latin typeface="Ubuntu" charset="0"/>
              </a:rPr>
              <a:t>sitios</a:t>
            </a:r>
            <a:r>
              <a:rPr lang="en-US" altLang="es-ES" sz="1800" dirty="0" smtClean="0">
                <a:solidFill>
                  <a:schemeClr val="tx1"/>
                </a:solidFill>
                <a:latin typeface="Ubuntu" charset="0"/>
              </a:rPr>
              <a:t> de </a:t>
            </a:r>
            <a:r>
              <a:rPr lang="en-US" altLang="es-ES" sz="1800" dirty="0" err="1" smtClean="0">
                <a:solidFill>
                  <a:schemeClr val="tx1"/>
                </a:solidFill>
                <a:latin typeface="Ubuntu" charset="0"/>
              </a:rPr>
              <a:t>interés</a:t>
            </a:r>
            <a:r>
              <a:rPr lang="en-US" altLang="es-ES" sz="1800" dirty="0" smtClean="0">
                <a:solidFill>
                  <a:schemeClr val="tx1"/>
                </a:solidFill>
                <a:latin typeface="Ubuntu" charset="0"/>
              </a:rPr>
              <a:t> </a:t>
            </a:r>
            <a:r>
              <a:rPr lang="en-US" altLang="es-ES" sz="1800" dirty="0" err="1" smtClean="0">
                <a:solidFill>
                  <a:schemeClr val="tx1"/>
                </a:solidFill>
                <a:latin typeface="Ubuntu" charset="0"/>
              </a:rPr>
              <a:t>en</a:t>
            </a:r>
            <a:r>
              <a:rPr lang="en-US" altLang="es-ES" sz="1800" dirty="0" smtClean="0">
                <a:solidFill>
                  <a:schemeClr val="tx1"/>
                </a:solidFill>
                <a:latin typeface="Ubuntu" charset="0"/>
              </a:rPr>
              <a:t> Ferias </a:t>
            </a:r>
            <a:r>
              <a:rPr lang="en-US" altLang="es-ES" sz="1800" dirty="0" err="1" smtClean="0">
                <a:solidFill>
                  <a:schemeClr val="tx1"/>
                </a:solidFill>
                <a:latin typeface="Ubuntu" charset="0"/>
              </a:rPr>
              <a:t>Nacionales</a:t>
            </a:r>
            <a:r>
              <a:rPr lang="en-US" altLang="es-ES" sz="1800" dirty="0" smtClean="0">
                <a:solidFill>
                  <a:schemeClr val="tx1"/>
                </a:solidFill>
                <a:latin typeface="Ubuntu" charset="0"/>
              </a:rPr>
              <a:t> e </a:t>
            </a:r>
            <a:r>
              <a:rPr lang="en-US" altLang="es-ES" sz="1800" dirty="0" err="1" smtClean="0">
                <a:solidFill>
                  <a:schemeClr val="tx1"/>
                </a:solidFill>
                <a:latin typeface="Ubuntu" charset="0"/>
              </a:rPr>
              <a:t>Internacionales</a:t>
            </a:r>
            <a:r>
              <a:rPr lang="en-US" altLang="es-ES" sz="1800" dirty="0" smtClean="0">
                <a:solidFill>
                  <a:schemeClr val="tx1"/>
                </a:solidFill>
                <a:latin typeface="Ubuntu" charset="0"/>
              </a:rPr>
              <a:t> y </a:t>
            </a:r>
            <a:r>
              <a:rPr lang="en-US" altLang="es-ES" sz="1800" dirty="0" err="1" smtClean="0">
                <a:solidFill>
                  <a:schemeClr val="tx1"/>
                </a:solidFill>
                <a:latin typeface="Ubuntu" charset="0"/>
              </a:rPr>
              <a:t>Centros</a:t>
            </a:r>
            <a:r>
              <a:rPr lang="en-US" altLang="es-ES" sz="1800" dirty="0" smtClean="0">
                <a:solidFill>
                  <a:schemeClr val="tx1"/>
                </a:solidFill>
                <a:latin typeface="Ubuntu" charset="0"/>
              </a:rPr>
              <a:t> de </a:t>
            </a:r>
            <a:r>
              <a:rPr lang="en-US" altLang="es-ES" sz="1800" dirty="0" err="1" smtClean="0">
                <a:solidFill>
                  <a:schemeClr val="tx1"/>
                </a:solidFill>
                <a:latin typeface="Ubuntu" charset="0"/>
              </a:rPr>
              <a:t>Información</a:t>
            </a:r>
            <a:r>
              <a:rPr lang="en-US" altLang="es-ES" sz="1800" dirty="0" smtClean="0">
                <a:solidFill>
                  <a:schemeClr val="tx1"/>
                </a:solidFill>
                <a:latin typeface="Ubuntu" charset="0"/>
              </a:rPr>
              <a:t>.</a:t>
            </a:r>
            <a:endParaRPr lang="en-US" altLang="es-ES" sz="1800" dirty="0">
              <a:solidFill>
                <a:schemeClr val="tx1"/>
              </a:solidFill>
              <a:latin typeface="Ubuntu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018" y="1648948"/>
            <a:ext cx="5610531" cy="37265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" t="511" r="-48" b="9596"/>
          <a:stretch/>
        </p:blipFill>
        <p:spPr>
          <a:xfrm>
            <a:off x="6464784" y="1637257"/>
            <a:ext cx="5002563" cy="4023395"/>
          </a:xfrm>
          <a:prstGeom prst="rect">
            <a:avLst/>
          </a:prstGeom>
        </p:spPr>
      </p:pic>
      <p:sp>
        <p:nvSpPr>
          <p:cNvPr id="11" name="CustomShape 13"/>
          <p:cNvSpPr/>
          <p:nvPr/>
        </p:nvSpPr>
        <p:spPr>
          <a:xfrm>
            <a:off x="-24680" y="332656"/>
            <a:ext cx="2232248" cy="40765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0000" tIns="45000" rIns="90000" bIns="45000"/>
          <a:lstStyle/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s-ES" altLang="es-ES" sz="2400" b="1" dirty="0">
                <a:solidFill>
                  <a:schemeClr val="accent1"/>
                </a:solidFill>
              </a:rPr>
              <a:t>Estrategias </a:t>
            </a:r>
            <a:r>
              <a:rPr lang="es-ES" altLang="es-ES" sz="2400" b="1" dirty="0" smtClean="0">
                <a:solidFill>
                  <a:schemeClr val="accent1"/>
                </a:solidFill>
              </a:rPr>
              <a:t>IV</a:t>
            </a:r>
            <a:endParaRPr lang="es-ES" altLang="es-ES" sz="24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5476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10 Grupo"/>
          <p:cNvGrpSpPr/>
          <p:nvPr/>
        </p:nvGrpSpPr>
        <p:grpSpPr>
          <a:xfrm>
            <a:off x="-1800" y="-78120"/>
            <a:ext cx="12191760" cy="6935760"/>
            <a:chOff x="-1800" y="-78120"/>
            <a:chExt cx="12191760" cy="6935760"/>
          </a:xfrm>
          <a:solidFill>
            <a:schemeClr val="bg1"/>
          </a:solidFill>
        </p:grpSpPr>
        <p:pic>
          <p:nvPicPr>
            <p:cNvPr id="328" name="D0FC30FA-5473-4694-9335-339DDF86C58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-1800" y="-78120"/>
              <a:ext cx="12191760" cy="6833520"/>
            </a:xfrm>
            <a:prstGeom prst="rect">
              <a:avLst/>
            </a:prstGeom>
            <a:grpFill/>
          </p:spPr>
        </p:pic>
        <p:sp>
          <p:nvSpPr>
            <p:cNvPr id="10" name="CustomShape 2"/>
            <p:cNvSpPr/>
            <p:nvPr/>
          </p:nvSpPr>
          <p:spPr>
            <a:xfrm>
              <a:off x="0" y="1052736"/>
              <a:ext cx="12187800" cy="5804904"/>
            </a:xfrm>
            <a:prstGeom prst="rect">
              <a:avLst/>
            </a:prstGeom>
            <a:grpFill/>
          </p:spPr>
        </p:sp>
        <p:sp>
          <p:nvSpPr>
            <p:cNvPr id="329" name="CustomShape 1"/>
            <p:cNvSpPr/>
            <p:nvPr/>
          </p:nvSpPr>
          <p:spPr>
            <a:xfrm>
              <a:off x="375480" y="2923560"/>
              <a:ext cx="5343120" cy="821880"/>
            </a:xfrm>
            <a:prstGeom prst="rect">
              <a:avLst/>
            </a:prstGeom>
            <a:grpFill/>
          </p:spPr>
          <p:txBody>
            <a:bodyPr lIns="90000" tIns="45000" rIns="90000" bIns="45000"/>
            <a:lstStyle/>
            <a:p>
              <a:pPr>
                <a:lnSpc>
                  <a:spcPct val="100000"/>
                </a:lnSpc>
              </a:pPr>
              <a:endParaRPr/>
            </a:p>
            <a:p>
              <a:pPr>
                <a:lnSpc>
                  <a:spcPct val="100000"/>
                </a:lnSpc>
              </a:pPr>
              <a:endParaRPr/>
            </a:p>
          </p:txBody>
        </p:sp>
        <p:sp>
          <p:nvSpPr>
            <p:cNvPr id="332" name="CustomShape 4"/>
            <p:cNvSpPr/>
            <p:nvPr/>
          </p:nvSpPr>
          <p:spPr>
            <a:xfrm>
              <a:off x="119336" y="1988840"/>
              <a:ext cx="1976104" cy="4536504"/>
            </a:xfrm>
            <a:prstGeom prst="rect">
              <a:avLst/>
            </a:prstGeom>
            <a:grpFill/>
          </p:spPr>
          <p:txBody>
            <a:bodyPr lIns="90000" tIns="45000" rIns="90000" bIns="45000"/>
            <a:lstStyle/>
            <a:p>
              <a:r>
                <a:rPr lang="es-ES" sz="1600" b="1" dirty="0" smtClean="0">
                  <a:solidFill>
                    <a:srgbClr val="1F4E79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En conjunto </a:t>
              </a:r>
              <a:r>
                <a:rPr lang="es-ES" sz="1600" b="1" dirty="0">
                  <a:solidFill>
                    <a:srgbClr val="1F4E79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MINTUR, MEC y OPP </a:t>
              </a:r>
              <a:r>
                <a:rPr lang="es-ES" sz="1600" b="1" dirty="0" smtClean="0">
                  <a:solidFill>
                    <a:srgbClr val="1F4E79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editaron </a:t>
              </a:r>
              <a:r>
                <a:rPr lang="es-ES" sz="1600" b="1" dirty="0">
                  <a:solidFill>
                    <a:srgbClr val="1F4E79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esta </a:t>
              </a:r>
              <a:r>
                <a:rPr lang="es-ES" sz="1600" b="1" dirty="0" smtClean="0">
                  <a:solidFill>
                    <a:srgbClr val="1F4E79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guía de</a:t>
              </a:r>
              <a:r>
                <a:rPr lang="es-ES" sz="1600" b="1" dirty="0" smtClean="0">
                  <a:solidFill>
                    <a:srgbClr val="0070C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 </a:t>
              </a:r>
              <a:r>
                <a:rPr lang="es-ES" sz="1600" b="1" dirty="0" smtClean="0">
                  <a:solidFill>
                    <a:srgbClr val="1F4E79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fiestas </a:t>
              </a:r>
              <a:r>
                <a:rPr lang="es-ES" sz="1600" b="1" dirty="0">
                  <a:solidFill>
                    <a:srgbClr val="1F4E79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y festivales realizados durante todo el año a lo largo y ancho del territorio </a:t>
              </a:r>
              <a:r>
                <a:rPr lang="es-ES" sz="1600" b="1" dirty="0" smtClean="0">
                  <a:solidFill>
                    <a:srgbClr val="1F4E79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uruguayo y que </a:t>
              </a:r>
              <a:r>
                <a:rPr lang="es-ES" sz="1600" b="1" dirty="0">
                  <a:solidFill>
                    <a:srgbClr val="1F4E79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expresan las más representativas tradiciones del país. </a:t>
              </a:r>
              <a:endParaRPr lang="es-ES" sz="1600" b="1" dirty="0" smtClean="0">
                <a:solidFill>
                  <a:srgbClr val="1F4E79"/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  <a:p>
              <a:pPr>
                <a:lnSpc>
                  <a:spcPct val="100000"/>
                </a:lnSpc>
              </a:pPr>
              <a:endParaRPr sz="1600" b="1" dirty="0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9" name="CustomShape 13"/>
            <p:cNvSpPr/>
            <p:nvPr/>
          </p:nvSpPr>
          <p:spPr>
            <a:xfrm>
              <a:off x="3611724" y="1196752"/>
              <a:ext cx="4968552" cy="432048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90000" tIns="45000" rIns="90000" bIns="45000"/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ES" sz="2400" b="1" dirty="0" smtClean="0">
                  <a:solidFill>
                    <a:srgbClr val="4C7C8B"/>
                  </a:solidFill>
                  <a:latin typeface="Verdana" pitchFamily="32" charset="0"/>
                  <a:cs typeface="Arial" charset="0"/>
                </a:rPr>
                <a:t>Guía Fiestas Uruguayas</a:t>
              </a:r>
              <a:endParaRPr lang="es-ES" sz="2400" b="1" i="1" dirty="0">
                <a:solidFill>
                  <a:srgbClr val="4C7C8B"/>
                </a:solidFill>
                <a:latin typeface="Verdana" pitchFamily="32" charset="0"/>
                <a:cs typeface="Arial" charset="0"/>
              </a:endParaRPr>
            </a:p>
          </p:txBody>
        </p:sp>
      </p:grpSp>
      <p:pic>
        <p:nvPicPr>
          <p:cNvPr id="12" name="Marcador de contenido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8" t="8037" r="-1538" b="11602"/>
          <a:stretch/>
        </p:blipFill>
        <p:spPr>
          <a:xfrm>
            <a:off x="2302207" y="1797210"/>
            <a:ext cx="3110626" cy="4931688"/>
          </a:xfrm>
          <a:prstGeom prst="rect">
            <a:avLst/>
          </a:prstGeom>
          <a:effectLst>
            <a:softEdge rad="0"/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4" name="Imagen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6675" t="-6579" r="26675" b="10528"/>
          <a:stretch/>
        </p:blipFill>
        <p:spPr bwMode="auto">
          <a:xfrm>
            <a:off x="4986329" y="1498816"/>
            <a:ext cx="3034478" cy="5256584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Imagen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20" b="-6029"/>
          <a:stretch/>
        </p:blipFill>
        <p:spPr bwMode="auto">
          <a:xfrm>
            <a:off x="8382286" y="1797210"/>
            <a:ext cx="3259981" cy="5194659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CustomShape 13"/>
          <p:cNvSpPr/>
          <p:nvPr/>
        </p:nvSpPr>
        <p:spPr>
          <a:xfrm>
            <a:off x="-24680" y="332656"/>
            <a:ext cx="2232248" cy="40765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0000" tIns="45000" rIns="90000" bIns="45000"/>
          <a:lstStyle/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s-ES" altLang="es-ES" sz="2400" b="1" dirty="0">
                <a:solidFill>
                  <a:schemeClr val="accent1"/>
                </a:solidFill>
              </a:rPr>
              <a:t>Estrategias </a:t>
            </a:r>
            <a:r>
              <a:rPr lang="es-ES" altLang="es-ES" sz="2400" b="1" dirty="0" smtClean="0">
                <a:solidFill>
                  <a:schemeClr val="accent1"/>
                </a:solidFill>
              </a:rPr>
              <a:t>IV</a:t>
            </a:r>
            <a:endParaRPr lang="es-ES" altLang="es-ES" sz="24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0956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9 Grupo"/>
          <p:cNvGrpSpPr/>
          <p:nvPr/>
        </p:nvGrpSpPr>
        <p:grpSpPr>
          <a:xfrm>
            <a:off x="240" y="21246"/>
            <a:ext cx="12191760" cy="6935760"/>
            <a:chOff x="-1800" y="-78120"/>
            <a:chExt cx="12191760" cy="6935760"/>
          </a:xfrm>
          <a:solidFill>
            <a:schemeClr val="bg1"/>
          </a:solidFill>
        </p:grpSpPr>
        <p:pic>
          <p:nvPicPr>
            <p:cNvPr id="335" name="D0FC30FA-5473-4694-9335-339DDF86C58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-1800" y="-78120"/>
              <a:ext cx="12191760" cy="6833520"/>
            </a:xfrm>
            <a:prstGeom prst="rect">
              <a:avLst/>
            </a:prstGeom>
            <a:grpFill/>
          </p:spPr>
        </p:pic>
        <p:sp>
          <p:nvSpPr>
            <p:cNvPr id="9" name="CustomShape 2"/>
            <p:cNvSpPr/>
            <p:nvPr/>
          </p:nvSpPr>
          <p:spPr>
            <a:xfrm>
              <a:off x="0" y="1052736"/>
              <a:ext cx="12187800" cy="5804904"/>
            </a:xfrm>
            <a:prstGeom prst="rect">
              <a:avLst/>
            </a:prstGeom>
            <a:grpFill/>
          </p:spPr>
        </p:sp>
        <p:sp>
          <p:nvSpPr>
            <p:cNvPr id="336" name="CustomShape 1"/>
            <p:cNvSpPr/>
            <p:nvPr/>
          </p:nvSpPr>
          <p:spPr>
            <a:xfrm>
              <a:off x="375480" y="2923560"/>
              <a:ext cx="5343120" cy="821880"/>
            </a:xfrm>
            <a:prstGeom prst="rect">
              <a:avLst/>
            </a:prstGeom>
            <a:grpFill/>
          </p:spPr>
          <p:txBody>
            <a:bodyPr lIns="90000" tIns="45000" rIns="90000" bIns="45000"/>
            <a:lstStyle/>
            <a:p>
              <a:pPr>
                <a:lnSpc>
                  <a:spcPct val="100000"/>
                </a:lnSpc>
              </a:pPr>
              <a:endParaRPr/>
            </a:p>
            <a:p>
              <a:pPr>
                <a:lnSpc>
                  <a:spcPct val="100000"/>
                </a:lnSpc>
              </a:pPr>
              <a:endParaRPr/>
            </a:p>
          </p:txBody>
        </p:sp>
      </p:grpSp>
      <p:pic>
        <p:nvPicPr>
          <p:cNvPr id="12" name="Imagen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55469">
            <a:off x="974379" y="3560411"/>
            <a:ext cx="4087822" cy="2826632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4"/>
          <a:srcRect l="8875" t="5790" r="14211" b="7007"/>
          <a:stretch/>
        </p:blipFill>
        <p:spPr>
          <a:xfrm>
            <a:off x="8040367" y="2204864"/>
            <a:ext cx="3312217" cy="4840934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14" name="CuadroTexto 13"/>
          <p:cNvSpPr txBox="1"/>
          <p:nvPr/>
        </p:nvSpPr>
        <p:spPr>
          <a:xfrm>
            <a:off x="263352" y="2708920"/>
            <a:ext cx="54572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dirty="0"/>
              <a:t>Lonely Planet incluyó a Uruguay entre los 10 países a visitar</a:t>
            </a:r>
          </a:p>
        </p:txBody>
      </p:sp>
      <p:sp>
        <p:nvSpPr>
          <p:cNvPr id="19" name="CuadroTexto 18"/>
          <p:cNvSpPr txBox="1"/>
          <p:nvPr/>
        </p:nvSpPr>
        <p:spPr>
          <a:xfrm>
            <a:off x="5879976" y="3789040"/>
            <a:ext cx="208823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dirty="0"/>
              <a:t>Uruguay entre los 20 países para visitar, según National Geographic</a:t>
            </a:r>
          </a:p>
        </p:txBody>
      </p:sp>
      <p:sp>
        <p:nvSpPr>
          <p:cNvPr id="20" name="Título 1"/>
          <p:cNvSpPr txBox="1">
            <a:spLocks/>
          </p:cNvSpPr>
          <p:nvPr/>
        </p:nvSpPr>
        <p:spPr>
          <a:xfrm>
            <a:off x="263352" y="1412777"/>
            <a:ext cx="11593288" cy="53874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es-ES" sz="3200" kern="0" dirty="0">
                <a:solidFill>
                  <a:sysClr val="windowText" lastClr="000000"/>
                </a:solidFill>
              </a:rPr>
              <a:t> </a:t>
            </a:r>
            <a:r>
              <a:rPr lang="es-ES" sz="3200" kern="0" dirty="0" smtClean="0">
                <a:solidFill>
                  <a:sysClr val="windowText" lastClr="000000"/>
                </a:solidFill>
              </a:rPr>
              <a:t>      Consecuencias: Distinciones como destino en 2016</a:t>
            </a:r>
            <a:endParaRPr lang="es-ES" sz="3200" kern="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923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9 Grupo"/>
          <p:cNvGrpSpPr/>
          <p:nvPr/>
        </p:nvGrpSpPr>
        <p:grpSpPr>
          <a:xfrm>
            <a:off x="240" y="0"/>
            <a:ext cx="12191760" cy="6935760"/>
            <a:chOff x="-1800" y="-78120"/>
            <a:chExt cx="12191760" cy="6935760"/>
          </a:xfrm>
        </p:grpSpPr>
        <p:pic>
          <p:nvPicPr>
            <p:cNvPr id="335" name="D0FC30FA-5473-4694-9335-339DDF86C58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-1800" y="-78120"/>
              <a:ext cx="12191760" cy="6833520"/>
            </a:xfrm>
            <a:prstGeom prst="rect">
              <a:avLst/>
            </a:prstGeom>
          </p:spPr>
        </p:pic>
        <p:sp>
          <p:nvSpPr>
            <p:cNvPr id="9" name="CustomShape 2"/>
            <p:cNvSpPr/>
            <p:nvPr/>
          </p:nvSpPr>
          <p:spPr>
            <a:xfrm>
              <a:off x="0" y="1052736"/>
              <a:ext cx="12187800" cy="5804904"/>
            </a:xfrm>
            <a:prstGeom prst="rect">
              <a:avLst/>
            </a:prstGeom>
            <a:blipFill>
              <a:blip r:embed="rId3" cstate="print"/>
              <a:tile/>
            </a:blipFill>
          </p:spPr>
        </p:sp>
        <p:sp>
          <p:nvSpPr>
            <p:cNvPr id="336" name="CustomShape 1"/>
            <p:cNvSpPr/>
            <p:nvPr/>
          </p:nvSpPr>
          <p:spPr>
            <a:xfrm>
              <a:off x="375480" y="2923560"/>
              <a:ext cx="5343120" cy="821880"/>
            </a:xfrm>
            <a:prstGeom prst="rect">
              <a:avLst/>
            </a:prstGeom>
            <a:noFill/>
          </p:spPr>
          <p:txBody>
            <a:bodyPr lIns="90000" tIns="45000" rIns="90000" bIns="45000"/>
            <a:lstStyle/>
            <a:p>
              <a:pPr>
                <a:lnSpc>
                  <a:spcPct val="100000"/>
                </a:lnSpc>
              </a:pPr>
              <a:endParaRPr/>
            </a:p>
            <a:p>
              <a:pPr>
                <a:lnSpc>
                  <a:spcPct val="100000"/>
                </a:lnSpc>
              </a:pPr>
              <a:endParaRPr/>
            </a:p>
          </p:txBody>
        </p:sp>
      </p:grpSp>
      <p:pic>
        <p:nvPicPr>
          <p:cNvPr id="17" name="Imagen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610" y="1398116"/>
            <a:ext cx="7299169" cy="4850887"/>
          </a:xfrm>
          <a:prstGeom prst="rect">
            <a:avLst/>
          </a:prstGeom>
        </p:spPr>
      </p:pic>
      <p:pic>
        <p:nvPicPr>
          <p:cNvPr id="15" name="Imagen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9563" y="1700808"/>
            <a:ext cx="2891612" cy="2891612"/>
          </a:xfrm>
          <a:prstGeom prst="rect">
            <a:avLst/>
          </a:prstGeom>
        </p:spPr>
      </p:pic>
      <p:sp>
        <p:nvSpPr>
          <p:cNvPr id="19" name="Rectangle 1"/>
          <p:cNvSpPr txBox="1">
            <a:spLocks noChangeArrowheads="1"/>
          </p:cNvSpPr>
          <p:nvPr/>
        </p:nvSpPr>
        <p:spPr bwMode="auto">
          <a:xfrm>
            <a:off x="8832304" y="4822907"/>
            <a:ext cx="2600325" cy="172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38335" rIns="90000" bIns="46800" anchor="ctr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334963" algn="l"/>
                <a:tab pos="671513" algn="l"/>
                <a:tab pos="1008063" algn="l"/>
                <a:tab pos="1346200" algn="l"/>
                <a:tab pos="1682750" algn="l"/>
                <a:tab pos="2019300" algn="l"/>
                <a:tab pos="2355850" algn="l"/>
                <a:tab pos="2693988" algn="l"/>
                <a:tab pos="3030538" algn="l"/>
                <a:tab pos="3367088" algn="l"/>
                <a:tab pos="3703638" algn="l"/>
                <a:tab pos="4040188" algn="l"/>
                <a:tab pos="4378325" algn="l"/>
                <a:tab pos="4714875" algn="l"/>
                <a:tab pos="5051425" algn="l"/>
                <a:tab pos="5387975" algn="l"/>
                <a:tab pos="5726113" algn="l"/>
                <a:tab pos="6062663" algn="l"/>
                <a:tab pos="6399213" algn="l"/>
                <a:tab pos="6735763" algn="l"/>
              </a:tabLst>
              <a:defRPr sz="2300">
                <a:solidFill>
                  <a:srgbClr val="000000"/>
                </a:solidFill>
                <a:latin typeface="Tahoma" panose="020B060403050404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334963" algn="l"/>
                <a:tab pos="671513" algn="l"/>
                <a:tab pos="1008063" algn="l"/>
                <a:tab pos="1346200" algn="l"/>
                <a:tab pos="1682750" algn="l"/>
                <a:tab pos="2019300" algn="l"/>
                <a:tab pos="2355850" algn="l"/>
                <a:tab pos="2693988" algn="l"/>
                <a:tab pos="3030538" algn="l"/>
                <a:tab pos="3367088" algn="l"/>
                <a:tab pos="3703638" algn="l"/>
                <a:tab pos="4040188" algn="l"/>
                <a:tab pos="4378325" algn="l"/>
                <a:tab pos="4714875" algn="l"/>
                <a:tab pos="5051425" algn="l"/>
                <a:tab pos="5387975" algn="l"/>
                <a:tab pos="5726113" algn="l"/>
                <a:tab pos="6062663" algn="l"/>
                <a:tab pos="6399213" algn="l"/>
                <a:tab pos="6735763" algn="l"/>
              </a:tabLst>
              <a:defRPr sz="280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334963" algn="l"/>
                <a:tab pos="671513" algn="l"/>
                <a:tab pos="1008063" algn="l"/>
                <a:tab pos="1346200" algn="l"/>
                <a:tab pos="1682750" algn="l"/>
                <a:tab pos="2019300" algn="l"/>
                <a:tab pos="2355850" algn="l"/>
                <a:tab pos="2693988" algn="l"/>
                <a:tab pos="3030538" algn="l"/>
                <a:tab pos="3367088" algn="l"/>
                <a:tab pos="3703638" algn="l"/>
                <a:tab pos="4040188" algn="l"/>
                <a:tab pos="4378325" algn="l"/>
                <a:tab pos="4714875" algn="l"/>
                <a:tab pos="5051425" algn="l"/>
                <a:tab pos="5387975" algn="l"/>
                <a:tab pos="5726113" algn="l"/>
                <a:tab pos="6062663" algn="l"/>
                <a:tab pos="6399213" algn="l"/>
                <a:tab pos="6735763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334963" algn="l"/>
                <a:tab pos="671513" algn="l"/>
                <a:tab pos="1008063" algn="l"/>
                <a:tab pos="1346200" algn="l"/>
                <a:tab pos="1682750" algn="l"/>
                <a:tab pos="2019300" algn="l"/>
                <a:tab pos="2355850" algn="l"/>
                <a:tab pos="2693988" algn="l"/>
                <a:tab pos="3030538" algn="l"/>
                <a:tab pos="3367088" algn="l"/>
                <a:tab pos="3703638" algn="l"/>
                <a:tab pos="4040188" algn="l"/>
                <a:tab pos="4378325" algn="l"/>
                <a:tab pos="4714875" algn="l"/>
                <a:tab pos="5051425" algn="l"/>
                <a:tab pos="5387975" algn="l"/>
                <a:tab pos="5726113" algn="l"/>
                <a:tab pos="6062663" algn="l"/>
                <a:tab pos="6399213" algn="l"/>
                <a:tab pos="6735763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334963" algn="l"/>
                <a:tab pos="671513" algn="l"/>
                <a:tab pos="1008063" algn="l"/>
                <a:tab pos="1346200" algn="l"/>
                <a:tab pos="1682750" algn="l"/>
                <a:tab pos="2019300" algn="l"/>
                <a:tab pos="2355850" algn="l"/>
                <a:tab pos="2693988" algn="l"/>
                <a:tab pos="3030538" algn="l"/>
                <a:tab pos="3367088" algn="l"/>
                <a:tab pos="3703638" algn="l"/>
                <a:tab pos="4040188" algn="l"/>
                <a:tab pos="4378325" algn="l"/>
                <a:tab pos="4714875" algn="l"/>
                <a:tab pos="5051425" algn="l"/>
                <a:tab pos="5387975" algn="l"/>
                <a:tab pos="5726113" algn="l"/>
                <a:tab pos="6062663" algn="l"/>
                <a:tab pos="6399213" algn="l"/>
                <a:tab pos="6735763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334963" algn="l"/>
                <a:tab pos="671513" algn="l"/>
                <a:tab pos="1008063" algn="l"/>
                <a:tab pos="1346200" algn="l"/>
                <a:tab pos="1682750" algn="l"/>
                <a:tab pos="2019300" algn="l"/>
                <a:tab pos="2355850" algn="l"/>
                <a:tab pos="2693988" algn="l"/>
                <a:tab pos="3030538" algn="l"/>
                <a:tab pos="3367088" algn="l"/>
                <a:tab pos="3703638" algn="l"/>
                <a:tab pos="4040188" algn="l"/>
                <a:tab pos="4378325" algn="l"/>
                <a:tab pos="4714875" algn="l"/>
                <a:tab pos="5051425" algn="l"/>
                <a:tab pos="5387975" algn="l"/>
                <a:tab pos="5726113" algn="l"/>
                <a:tab pos="6062663" algn="l"/>
                <a:tab pos="6399213" algn="l"/>
                <a:tab pos="6735763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334963" algn="l"/>
                <a:tab pos="671513" algn="l"/>
                <a:tab pos="1008063" algn="l"/>
                <a:tab pos="1346200" algn="l"/>
                <a:tab pos="1682750" algn="l"/>
                <a:tab pos="2019300" algn="l"/>
                <a:tab pos="2355850" algn="l"/>
                <a:tab pos="2693988" algn="l"/>
                <a:tab pos="3030538" algn="l"/>
                <a:tab pos="3367088" algn="l"/>
                <a:tab pos="3703638" algn="l"/>
                <a:tab pos="4040188" algn="l"/>
                <a:tab pos="4378325" algn="l"/>
                <a:tab pos="4714875" algn="l"/>
                <a:tab pos="5051425" algn="l"/>
                <a:tab pos="5387975" algn="l"/>
                <a:tab pos="5726113" algn="l"/>
                <a:tab pos="6062663" algn="l"/>
                <a:tab pos="6399213" algn="l"/>
                <a:tab pos="6735763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334963" algn="l"/>
                <a:tab pos="671513" algn="l"/>
                <a:tab pos="1008063" algn="l"/>
                <a:tab pos="1346200" algn="l"/>
                <a:tab pos="1682750" algn="l"/>
                <a:tab pos="2019300" algn="l"/>
                <a:tab pos="2355850" algn="l"/>
                <a:tab pos="2693988" algn="l"/>
                <a:tab pos="3030538" algn="l"/>
                <a:tab pos="3367088" algn="l"/>
                <a:tab pos="3703638" algn="l"/>
                <a:tab pos="4040188" algn="l"/>
                <a:tab pos="4378325" algn="l"/>
                <a:tab pos="4714875" algn="l"/>
                <a:tab pos="5051425" algn="l"/>
                <a:tab pos="5387975" algn="l"/>
                <a:tab pos="5726113" algn="l"/>
                <a:tab pos="6062663" algn="l"/>
                <a:tab pos="6399213" algn="l"/>
                <a:tab pos="6735763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334963" algn="l"/>
                <a:tab pos="671513" algn="l"/>
                <a:tab pos="1008063" algn="l"/>
                <a:tab pos="1346200" algn="l"/>
                <a:tab pos="1682750" algn="l"/>
                <a:tab pos="2019300" algn="l"/>
                <a:tab pos="2355850" algn="l"/>
                <a:tab pos="2693988" algn="l"/>
                <a:tab pos="3030538" algn="l"/>
                <a:tab pos="3367088" algn="l"/>
                <a:tab pos="3703638" algn="l"/>
                <a:tab pos="4040188" algn="l"/>
                <a:tab pos="4378325" algn="l"/>
                <a:tab pos="4714875" algn="l"/>
                <a:tab pos="5051425" algn="l"/>
                <a:tab pos="5387975" algn="l"/>
                <a:tab pos="5726113" algn="l"/>
                <a:tab pos="6062663" algn="l"/>
                <a:tab pos="6399213" algn="l"/>
                <a:tab pos="6735763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hangingPunct="1">
              <a:lnSpc>
                <a:spcPct val="98000"/>
              </a:lnSpc>
              <a:spcBef>
                <a:spcPct val="0"/>
              </a:spcBef>
            </a:pPr>
            <a:r>
              <a:rPr lang="en-US" altLang="es-ES" sz="2400" b="1" dirty="0" err="1" smtClean="0">
                <a:solidFill>
                  <a:schemeClr val="tx1"/>
                </a:solidFill>
                <a:latin typeface="Ubuntu" charset="0"/>
              </a:rPr>
              <a:t>Ellos</a:t>
            </a:r>
            <a:r>
              <a:rPr lang="en-US" altLang="es-ES" sz="2400" b="1" dirty="0" smtClean="0">
                <a:solidFill>
                  <a:schemeClr val="tx1"/>
                </a:solidFill>
                <a:latin typeface="Ubuntu" charset="0"/>
              </a:rPr>
              <a:t> </a:t>
            </a:r>
            <a:r>
              <a:rPr lang="en-US" altLang="es-ES" sz="2400" b="1" dirty="0" err="1" smtClean="0">
                <a:solidFill>
                  <a:schemeClr val="tx1"/>
                </a:solidFill>
                <a:latin typeface="Ubuntu" charset="0"/>
              </a:rPr>
              <a:t>los</a:t>
            </a:r>
            <a:r>
              <a:rPr lang="en-US" altLang="es-ES" sz="2400" b="1" dirty="0" smtClean="0">
                <a:solidFill>
                  <a:schemeClr val="tx1"/>
                </a:solidFill>
                <a:latin typeface="Ubuntu" charset="0"/>
              </a:rPr>
              <a:t> </a:t>
            </a:r>
            <a:r>
              <a:rPr lang="en-US" altLang="es-ES" sz="2400" b="1" dirty="0" err="1" smtClean="0">
                <a:solidFill>
                  <a:schemeClr val="tx1"/>
                </a:solidFill>
                <a:latin typeface="Ubuntu" charset="0"/>
              </a:rPr>
              <a:t>esperan</a:t>
            </a:r>
            <a:r>
              <a:rPr lang="en-US" altLang="es-ES" sz="2400" b="1" dirty="0" smtClean="0">
                <a:solidFill>
                  <a:schemeClr val="tx1"/>
                </a:solidFill>
                <a:latin typeface="Ubuntu" charset="0"/>
              </a:rPr>
              <a:t>,</a:t>
            </a:r>
          </a:p>
          <a:p>
            <a:pPr algn="ctr" hangingPunct="1">
              <a:lnSpc>
                <a:spcPct val="98000"/>
              </a:lnSpc>
              <a:spcBef>
                <a:spcPct val="0"/>
              </a:spcBef>
            </a:pPr>
            <a:endParaRPr lang="en-US" altLang="es-ES" sz="2400" b="1" dirty="0" smtClean="0">
              <a:solidFill>
                <a:schemeClr val="tx1"/>
              </a:solidFill>
              <a:latin typeface="Ubuntu" charset="0"/>
            </a:endParaRPr>
          </a:p>
          <a:p>
            <a:pPr algn="ctr" hangingPunct="1">
              <a:lnSpc>
                <a:spcPct val="98000"/>
              </a:lnSpc>
              <a:spcBef>
                <a:spcPct val="0"/>
              </a:spcBef>
            </a:pPr>
            <a:r>
              <a:rPr lang="en-US" altLang="es-ES" sz="2400" b="1" dirty="0" err="1" smtClean="0">
                <a:solidFill>
                  <a:schemeClr val="tx1"/>
                </a:solidFill>
                <a:latin typeface="Ubuntu" charset="0"/>
              </a:rPr>
              <a:t>Muchas</a:t>
            </a:r>
            <a:r>
              <a:rPr lang="en-US" altLang="es-ES" sz="2400" b="1" dirty="0" smtClean="0">
                <a:solidFill>
                  <a:schemeClr val="tx1"/>
                </a:solidFill>
                <a:latin typeface="Ubuntu" charset="0"/>
              </a:rPr>
              <a:t> Gracias!!</a:t>
            </a:r>
          </a:p>
        </p:txBody>
      </p:sp>
    </p:spTree>
    <p:extLst>
      <p:ext uri="{BB962C8B-B14F-4D97-AF65-F5344CB8AC3E}">
        <p14:creationId xmlns:p14="http://schemas.microsoft.com/office/powerpoint/2010/main" val="3374931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2283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" name="D0FC30FA-5473-4694-9335-339DDF86C58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-18101"/>
            <a:ext cx="12191760" cy="6881760"/>
          </a:xfrm>
          <a:prstGeom prst="rect">
            <a:avLst/>
          </a:prstGeom>
        </p:spPr>
      </p:pic>
      <p:graphicFrame>
        <p:nvGraphicFramePr>
          <p:cNvPr id="16" name="Marcador de contenid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12009790"/>
              </p:ext>
            </p:extLst>
          </p:nvPr>
        </p:nvGraphicFramePr>
        <p:xfrm>
          <a:off x="695399" y="260648"/>
          <a:ext cx="9289034" cy="588584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597409"/>
                <a:gridCol w="1173970"/>
                <a:gridCol w="1173970"/>
                <a:gridCol w="1291365"/>
                <a:gridCol w="217101"/>
                <a:gridCol w="956869"/>
                <a:gridCol w="1878350"/>
              </a:tblGrid>
              <a:tr h="150216">
                <a:tc gridSpan="7"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 dirty="0">
                          <a:effectLst/>
                        </a:rPr>
                        <a:t>TURISMO RECEPTIVO</a:t>
                      </a:r>
                      <a:endParaRPr lang="es-E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02" marR="6702" marT="6703" marB="0" anchor="b"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50216">
                <a:tc gridSpan="7"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 dirty="0">
                          <a:effectLst/>
                        </a:rPr>
                        <a:t>VISITANTES INGRESADOS A URUGUAY, POR ZONA DE DESTINO, ESTADÍA Y GASTO</a:t>
                      </a:r>
                      <a:endParaRPr lang="es-E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02" marR="6702" marT="6703" marB="0" anchor="b"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22668">
                <a:tc gridSpan="3">
                  <a:txBody>
                    <a:bodyPr/>
                    <a:lstStyle/>
                    <a:p>
                      <a:pPr algn="l" fontAlgn="b"/>
                      <a:r>
                        <a:rPr lang="es-ES" sz="1200" u="none" strike="noStrike" dirty="0">
                          <a:effectLst/>
                        </a:rPr>
                        <a:t>PERÍODO: ENERO – DICIEMBRE DE 2015</a:t>
                      </a:r>
                      <a:endParaRPr lang="es-E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02" marR="6702" marT="6703" marB="0" anchor="b"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ES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02" marR="6702" marT="6703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s-ES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02" marR="6702" marT="6702" marB="0" anchor="b"/>
                </a:tc>
                <a:tc>
                  <a:txBody>
                    <a:bodyPr/>
                    <a:lstStyle/>
                    <a:p>
                      <a:endParaRPr lang="es-ES" sz="1800" dirty="0"/>
                    </a:p>
                  </a:txBody>
                  <a:tcPr marL="6702" marR="6702" marT="67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ES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02" marR="6702" marT="6703" marB="0" anchor="b"/>
                </a:tc>
              </a:tr>
              <a:tr h="150216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u="none" strike="noStrike" dirty="0">
                          <a:effectLst/>
                        </a:rPr>
                        <a:t>ZONA DE</a:t>
                      </a:r>
                      <a:endParaRPr lang="es-E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02" marR="6702" marT="6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>
                          <a:effectLst/>
                        </a:rPr>
                        <a:t>TOTAL DE</a:t>
                      </a:r>
                      <a:endParaRPr lang="es-ES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02" marR="6702" marT="6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>
                          <a:effectLst/>
                        </a:rPr>
                        <a:t>DÍAS DE</a:t>
                      </a:r>
                      <a:endParaRPr lang="es-ES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02" marR="6702" marT="6703" marB="0" anchor="b"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>
                          <a:effectLst/>
                        </a:rPr>
                        <a:t>GASTO EN U$S CORRIENTES</a:t>
                      </a:r>
                      <a:endParaRPr lang="es-ES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02" marR="6702" marT="6703" marB="0" anchor="b"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95120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u="none" strike="noStrike" dirty="0">
                          <a:effectLst/>
                        </a:rPr>
                        <a:t>DESTINO</a:t>
                      </a:r>
                      <a:endParaRPr lang="es-E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02" marR="6702" marT="6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 dirty="0">
                          <a:effectLst/>
                        </a:rPr>
                        <a:t>VISITANTES</a:t>
                      </a:r>
                      <a:endParaRPr lang="es-E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02" marR="6702" marT="6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>
                          <a:effectLst/>
                        </a:rPr>
                        <a:t>ESTADIA</a:t>
                      </a:r>
                      <a:endParaRPr lang="es-ES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02" marR="6702" marT="6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>
                          <a:effectLst/>
                        </a:rPr>
                        <a:t>TOTAL U$S </a:t>
                      </a:r>
                      <a:endParaRPr lang="es-ES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02" marR="6702" marT="6703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>
                          <a:effectLst/>
                        </a:rPr>
                        <a:t>P/PERSONA</a:t>
                      </a:r>
                      <a:endParaRPr lang="es-ES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02" marR="6702" marT="6703" marB="0" anchor="b"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>
                          <a:effectLst/>
                        </a:rPr>
                        <a:t>P/P DÍA</a:t>
                      </a:r>
                      <a:endParaRPr lang="es-ES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02" marR="6702" marT="6703" marB="0" anchor="b"/>
                </a:tc>
              </a:tr>
              <a:tr h="150216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u="none" strike="noStrike">
                          <a:effectLst/>
                        </a:rPr>
                        <a:t>Punta del Este</a:t>
                      </a:r>
                      <a:endParaRPr lang="es-ES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02" marR="6702" marT="6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>
                          <a:effectLst/>
                        </a:rPr>
                        <a:t>620.593</a:t>
                      </a:r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>
                          <a:effectLst/>
                        </a:rPr>
                        <a:t>8,5</a:t>
                      </a:r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>
                          <a:effectLst/>
                        </a:rPr>
                        <a:t>746.643.454</a:t>
                      </a:r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>
                          <a:effectLst/>
                        </a:rPr>
                        <a:t>1203,1</a:t>
                      </a:r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 dirty="0">
                          <a:effectLst/>
                        </a:rPr>
                        <a:t>141,1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</a:tr>
              <a:tr h="150216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u="none" strike="noStrike" baseline="0" dirty="0">
                          <a:solidFill>
                            <a:schemeClr val="tx1"/>
                          </a:solidFill>
                          <a:effectLst/>
                        </a:rPr>
                        <a:t>Colonia</a:t>
                      </a:r>
                      <a:endParaRPr lang="es-ES" sz="1200" b="1" i="0" u="none" strike="noStrike" baseline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02" marR="6702" marT="6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 baseline="0" dirty="0">
                          <a:solidFill>
                            <a:schemeClr val="tx1"/>
                          </a:solidFill>
                          <a:effectLst/>
                        </a:rPr>
                        <a:t>256.634</a:t>
                      </a:r>
                      <a:endParaRPr lang="es-ES" sz="1200" b="0" i="0" u="none" strike="noStrike" baseline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 baseline="0">
                          <a:solidFill>
                            <a:schemeClr val="tx1"/>
                          </a:solidFill>
                          <a:effectLst/>
                        </a:rPr>
                        <a:t>3,6</a:t>
                      </a:r>
                      <a:endParaRPr lang="es-ES" sz="1200" b="0" i="0" u="none" strike="noStrike" baseline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 baseline="0" dirty="0">
                          <a:solidFill>
                            <a:schemeClr val="tx1"/>
                          </a:solidFill>
                          <a:effectLst/>
                        </a:rPr>
                        <a:t>72.087.043</a:t>
                      </a:r>
                      <a:endParaRPr lang="es-ES" sz="1200" b="0" i="0" u="none" strike="noStrike" baseline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 baseline="0" dirty="0">
                          <a:solidFill>
                            <a:schemeClr val="tx1"/>
                          </a:solidFill>
                          <a:effectLst/>
                        </a:rPr>
                        <a:t>280,9</a:t>
                      </a:r>
                      <a:endParaRPr lang="es-ES" sz="1200" b="0" i="0" u="none" strike="noStrike" baseline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 baseline="0" dirty="0">
                          <a:solidFill>
                            <a:schemeClr val="tx1"/>
                          </a:solidFill>
                          <a:effectLst/>
                        </a:rPr>
                        <a:t>78,2</a:t>
                      </a:r>
                      <a:endParaRPr lang="es-ES" sz="1200" b="0" i="0" u="none" strike="noStrike" baseline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</a:tr>
              <a:tr h="150216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u="none" strike="noStrike" dirty="0">
                          <a:effectLst/>
                        </a:rPr>
                        <a:t>Montevideo</a:t>
                      </a:r>
                      <a:endParaRPr lang="es-E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02" marR="6702" marT="6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 dirty="0">
                          <a:effectLst/>
                        </a:rPr>
                        <a:t>935.847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 dirty="0">
                          <a:effectLst/>
                        </a:rPr>
                        <a:t>6,6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>
                          <a:effectLst/>
                        </a:rPr>
                        <a:t>572.140.270</a:t>
                      </a:r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>
                          <a:effectLst/>
                        </a:rPr>
                        <a:t>611,4</a:t>
                      </a:r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 dirty="0">
                          <a:effectLst/>
                        </a:rPr>
                        <a:t>92,7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</a:tr>
              <a:tr h="150216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u="none" strike="noStrike" dirty="0">
                          <a:effectLst/>
                        </a:rPr>
                        <a:t>Costa de Oro</a:t>
                      </a:r>
                      <a:endParaRPr lang="es-E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02" marR="6702" marT="6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>
                          <a:effectLst/>
                        </a:rPr>
                        <a:t>126.026</a:t>
                      </a:r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>
                          <a:effectLst/>
                        </a:rPr>
                        <a:t>7,9</a:t>
                      </a:r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>
                          <a:effectLst/>
                        </a:rPr>
                        <a:t>51.623.650</a:t>
                      </a:r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>
                          <a:effectLst/>
                        </a:rPr>
                        <a:t>409,6</a:t>
                      </a:r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>
                          <a:effectLst/>
                        </a:rPr>
                        <a:t>51,7</a:t>
                      </a:r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</a:tr>
              <a:tr h="150216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u="none" strike="noStrike">
                          <a:effectLst/>
                        </a:rPr>
                        <a:t>Piriápolis</a:t>
                      </a:r>
                      <a:endParaRPr lang="es-ES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02" marR="6702" marT="6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>
                          <a:effectLst/>
                        </a:rPr>
                        <a:t>128.902</a:t>
                      </a:r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>
                          <a:effectLst/>
                        </a:rPr>
                        <a:t>8,6</a:t>
                      </a:r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>
                          <a:effectLst/>
                        </a:rPr>
                        <a:t>87.838.349</a:t>
                      </a:r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>
                          <a:effectLst/>
                        </a:rPr>
                        <a:t>681,4</a:t>
                      </a:r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>
                          <a:effectLst/>
                        </a:rPr>
                        <a:t>78,9</a:t>
                      </a:r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</a:tr>
              <a:tr h="150216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u="none" strike="noStrike" dirty="0">
                          <a:effectLst/>
                        </a:rPr>
                        <a:t>Costa de Rocha</a:t>
                      </a:r>
                      <a:endParaRPr lang="es-E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02" marR="6702" marT="6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>
                          <a:effectLst/>
                        </a:rPr>
                        <a:t>146.585</a:t>
                      </a:r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>
                          <a:effectLst/>
                        </a:rPr>
                        <a:t>9,3</a:t>
                      </a:r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>
                          <a:effectLst/>
                        </a:rPr>
                        <a:t>99.982.992</a:t>
                      </a:r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>
                          <a:effectLst/>
                        </a:rPr>
                        <a:t>682,1</a:t>
                      </a:r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>
                          <a:effectLst/>
                        </a:rPr>
                        <a:t>73,4</a:t>
                      </a:r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</a:tr>
              <a:tr h="150216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u="none" strike="noStrike" dirty="0">
                          <a:effectLst/>
                        </a:rPr>
                        <a:t>Litoral Termal</a:t>
                      </a:r>
                      <a:endParaRPr lang="es-E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02" marR="6702" marT="6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>
                          <a:effectLst/>
                        </a:rPr>
                        <a:t>424.592</a:t>
                      </a:r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>
                          <a:effectLst/>
                        </a:rPr>
                        <a:t>4,0</a:t>
                      </a:r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>
                          <a:effectLst/>
                        </a:rPr>
                        <a:t>93.900.741</a:t>
                      </a:r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>
                          <a:effectLst/>
                        </a:rPr>
                        <a:t>221,2</a:t>
                      </a:r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>
                          <a:effectLst/>
                        </a:rPr>
                        <a:t>54,7</a:t>
                      </a:r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</a:tr>
              <a:tr h="150216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u="none" strike="noStrike" dirty="0">
                          <a:effectLst/>
                        </a:rPr>
                        <a:t>Tránsito</a:t>
                      </a:r>
                      <a:endParaRPr lang="es-E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02" marR="6702" marT="6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>
                          <a:effectLst/>
                        </a:rPr>
                        <a:t>177.592</a:t>
                      </a:r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>
                          <a:effectLst/>
                        </a:rPr>
                        <a:t>0,6</a:t>
                      </a:r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>
                          <a:effectLst/>
                        </a:rPr>
                        <a:t>5.803.106</a:t>
                      </a:r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>
                          <a:effectLst/>
                        </a:rPr>
                        <a:t>32,7</a:t>
                      </a:r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>
                          <a:effectLst/>
                        </a:rPr>
                        <a:t>51,2</a:t>
                      </a:r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</a:tr>
              <a:tr h="150216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u="none" strike="noStrike" dirty="0">
                          <a:effectLst/>
                        </a:rPr>
                        <a:t>Otros - Sin datos</a:t>
                      </a:r>
                      <a:endParaRPr lang="es-E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02" marR="6702" marT="6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>
                          <a:effectLst/>
                        </a:rPr>
                        <a:t>148.071</a:t>
                      </a:r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>
                          <a:effectLst/>
                        </a:rPr>
                        <a:t>4,5</a:t>
                      </a:r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>
                          <a:effectLst/>
                        </a:rPr>
                        <a:t>35.626.904</a:t>
                      </a:r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>
                          <a:effectLst/>
                        </a:rPr>
                        <a:t>240,6</a:t>
                      </a:r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>
                          <a:effectLst/>
                        </a:rPr>
                        <a:t>53,3</a:t>
                      </a:r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</a:tr>
              <a:tr h="295120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u="none" strike="noStrike" dirty="0">
                          <a:effectLst/>
                        </a:rPr>
                        <a:t>TOTAL/MEDIA</a:t>
                      </a:r>
                      <a:endParaRPr lang="es-E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02" marR="6702" marT="6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>
                          <a:effectLst/>
                        </a:rPr>
                        <a:t>2.964.841</a:t>
                      </a:r>
                      <a:endParaRPr lang="es-ES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02" marR="6702" marT="6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>
                          <a:effectLst/>
                        </a:rPr>
                        <a:t>6,2</a:t>
                      </a:r>
                      <a:endParaRPr lang="es-ES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02" marR="6702" marT="6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>
                          <a:effectLst/>
                        </a:rPr>
                        <a:t>1.765.646.510</a:t>
                      </a:r>
                      <a:endParaRPr lang="es-ES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02" marR="6702" marT="6703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>
                          <a:effectLst/>
                        </a:rPr>
                        <a:t>595,5</a:t>
                      </a:r>
                      <a:endParaRPr lang="es-ES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02" marR="6702" marT="6703" marB="0" anchor="b"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>
                          <a:effectLst/>
                        </a:rPr>
                        <a:t>95,6</a:t>
                      </a:r>
                      <a:endParaRPr lang="es-ES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02" marR="6702" marT="6703" marB="0" anchor="b"/>
                </a:tc>
              </a:tr>
              <a:tr h="150216">
                <a:tc gridSpan="7"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 dirty="0">
                          <a:effectLst/>
                        </a:rPr>
                        <a:t>INGRESO Y PORCENTAJE DE DIVISAS A URUGUAY, SEGÚN RUBRO</a:t>
                      </a:r>
                      <a:endParaRPr lang="es-E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02" marR="6702" marT="6703" marB="0" anchor="b"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50216">
                <a:tc gridSpan="3">
                  <a:txBody>
                    <a:bodyPr/>
                    <a:lstStyle/>
                    <a:p>
                      <a:pPr algn="l" fontAlgn="b"/>
                      <a:r>
                        <a:rPr lang="es-ES" sz="1200" u="none" strike="noStrike" dirty="0">
                          <a:effectLst/>
                        </a:rPr>
                        <a:t>PERÍODO: ENERO – DICIEMBRE DE 2015</a:t>
                      </a:r>
                      <a:endParaRPr lang="es-E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02" marR="6702" marT="6703" marB="0" anchor="b"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r" fontAlgn="b"/>
                      <a:r>
                        <a:rPr lang="es-ES" sz="1200" u="none" strike="noStrike">
                          <a:effectLst/>
                        </a:rPr>
                        <a:t>Expresado en U$S corrientes</a:t>
                      </a:r>
                      <a:endParaRPr lang="es-ES" sz="1200" b="0" i="1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02" marR="6702" marT="6703" marB="0" anchor="b"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50216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u="none" strike="noStrike">
                          <a:effectLst/>
                        </a:rPr>
                        <a:t>RUBRO</a:t>
                      </a:r>
                      <a:endParaRPr lang="es-ES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02" marR="6702" marT="67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u="none" strike="noStrike">
                          <a:effectLst/>
                        </a:rPr>
                        <a:t> </a:t>
                      </a:r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u="none" strike="noStrike" dirty="0">
                          <a:effectLst/>
                        </a:rPr>
                        <a:t> 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>
                          <a:effectLst/>
                        </a:rPr>
                        <a:t>U$S</a:t>
                      </a:r>
                      <a:endParaRPr lang="es-ES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02" marR="6702" marT="6703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s-ES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02" marR="6702" marT="670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 dirty="0">
                          <a:effectLst/>
                        </a:rPr>
                        <a:t> </a:t>
                      </a:r>
                      <a:endParaRPr lang="es-E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02" marR="6702" marT="6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>
                          <a:effectLst/>
                        </a:rPr>
                        <a:t>%</a:t>
                      </a:r>
                      <a:endParaRPr lang="es-ES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02" marR="6702" marT="6703" marB="0" anchor="b"/>
                </a:tc>
              </a:tr>
              <a:tr h="222668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u="none" strike="noStrike" dirty="0">
                          <a:effectLst/>
                        </a:rPr>
                        <a:t>ALOJAMIENTO</a:t>
                      </a:r>
                      <a:endParaRPr lang="es-E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02" marR="6702" marT="67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 dirty="0">
                          <a:effectLst/>
                        </a:rPr>
                        <a:t>552.272.017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2" marB="0" anchor="b"/>
                </a:tc>
                <a:tc>
                  <a:txBody>
                    <a:bodyPr/>
                    <a:lstStyle/>
                    <a:p>
                      <a:endParaRPr lang="es-ES" sz="1800"/>
                    </a:p>
                  </a:txBody>
                  <a:tcPr marL="6702" marR="6702" marT="6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>
                          <a:effectLst/>
                        </a:rPr>
                        <a:t>31,28%</a:t>
                      </a:r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</a:tr>
              <a:tr h="222668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u="none" strike="noStrike" dirty="0">
                          <a:effectLst/>
                        </a:rPr>
                        <a:t>ALIMENTACIÓN</a:t>
                      </a:r>
                      <a:endParaRPr lang="es-E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02" marR="6702" marT="67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>
                          <a:effectLst/>
                        </a:rPr>
                        <a:t>438.007.854</a:t>
                      </a:r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2" marB="0" anchor="b"/>
                </a:tc>
                <a:tc>
                  <a:txBody>
                    <a:bodyPr/>
                    <a:lstStyle/>
                    <a:p>
                      <a:endParaRPr lang="es-ES" sz="1800"/>
                    </a:p>
                  </a:txBody>
                  <a:tcPr marL="6702" marR="6702" marT="6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 dirty="0">
                          <a:effectLst/>
                        </a:rPr>
                        <a:t>24,81%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</a:tr>
              <a:tr h="222668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u="none" strike="noStrike" dirty="0">
                          <a:effectLst/>
                        </a:rPr>
                        <a:t>COMPRAS</a:t>
                      </a:r>
                      <a:endParaRPr lang="es-E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02" marR="6702" marT="67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>
                          <a:effectLst/>
                        </a:rPr>
                        <a:t>185.791.462</a:t>
                      </a:r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2" marB="0" anchor="b"/>
                </a:tc>
                <a:tc>
                  <a:txBody>
                    <a:bodyPr/>
                    <a:lstStyle/>
                    <a:p>
                      <a:endParaRPr lang="es-ES" sz="1800"/>
                    </a:p>
                  </a:txBody>
                  <a:tcPr marL="6702" marR="6702" marT="6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 dirty="0">
                          <a:effectLst/>
                        </a:rPr>
                        <a:t>10,52%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</a:tr>
              <a:tr h="222668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u="none" strike="noStrike" dirty="0">
                          <a:effectLst/>
                        </a:rPr>
                        <a:t>TRANSPORTE</a:t>
                      </a:r>
                      <a:endParaRPr lang="es-E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02" marR="6702" marT="67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>
                          <a:effectLst/>
                        </a:rPr>
                        <a:t>143.841.341</a:t>
                      </a:r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2" marB="0" anchor="b"/>
                </a:tc>
                <a:tc>
                  <a:txBody>
                    <a:bodyPr/>
                    <a:lstStyle/>
                    <a:p>
                      <a:endParaRPr lang="es-ES" sz="1800"/>
                    </a:p>
                  </a:txBody>
                  <a:tcPr marL="6702" marR="6702" marT="6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 dirty="0">
                          <a:effectLst/>
                        </a:rPr>
                        <a:t>8,15%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</a:tr>
              <a:tr h="222668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u="none" strike="noStrike" dirty="0">
                          <a:effectLst/>
                        </a:rPr>
                        <a:t>TOURS</a:t>
                      </a:r>
                      <a:endParaRPr lang="es-E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02" marR="6702" marT="67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>
                          <a:effectLst/>
                        </a:rPr>
                        <a:t>5.130.408</a:t>
                      </a:r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2" marB="0" anchor="b"/>
                </a:tc>
                <a:tc>
                  <a:txBody>
                    <a:bodyPr/>
                    <a:lstStyle/>
                    <a:p>
                      <a:endParaRPr lang="es-ES" sz="1800"/>
                    </a:p>
                  </a:txBody>
                  <a:tcPr marL="6702" marR="6702" marT="6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 dirty="0">
                          <a:effectLst/>
                        </a:rPr>
                        <a:t>0,29%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</a:tr>
              <a:tr h="295120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u="none" strike="noStrike" dirty="0">
                          <a:effectLst/>
                        </a:rPr>
                        <a:t>CULTURAL Y RECREATIVO</a:t>
                      </a:r>
                      <a:endParaRPr lang="es-E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02" marR="6702" marT="67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>
                          <a:effectLst/>
                        </a:rPr>
                        <a:t>114.292.932</a:t>
                      </a:r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2" marB="0" anchor="b"/>
                </a:tc>
                <a:tc>
                  <a:txBody>
                    <a:bodyPr/>
                    <a:lstStyle/>
                    <a:p>
                      <a:endParaRPr lang="es-ES" sz="1800"/>
                    </a:p>
                  </a:txBody>
                  <a:tcPr marL="6702" marR="6702" marT="6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 dirty="0">
                          <a:effectLst/>
                        </a:rPr>
                        <a:t>6,47%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</a:tr>
              <a:tr h="222668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u="none" strike="noStrike">
                          <a:effectLst/>
                        </a:rPr>
                        <a:t>RESTO</a:t>
                      </a:r>
                      <a:endParaRPr lang="es-ES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02" marR="6702" marT="67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>
                          <a:effectLst/>
                        </a:rPr>
                        <a:t>326.310.497</a:t>
                      </a:r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2" marB="0" anchor="b"/>
                </a:tc>
                <a:tc>
                  <a:txBody>
                    <a:bodyPr/>
                    <a:lstStyle/>
                    <a:p>
                      <a:endParaRPr lang="es-ES" sz="1800"/>
                    </a:p>
                  </a:txBody>
                  <a:tcPr marL="6702" marR="6702" marT="6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 dirty="0">
                          <a:effectLst/>
                        </a:rPr>
                        <a:t>18,48%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</a:tr>
              <a:tr h="150216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u="none" strike="noStrike">
                          <a:effectLst/>
                        </a:rPr>
                        <a:t>TOTAL</a:t>
                      </a:r>
                      <a:endParaRPr lang="es-ES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02" marR="6702" marT="67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u="none" strike="noStrike">
                          <a:effectLst/>
                        </a:rPr>
                        <a:t> </a:t>
                      </a:r>
                      <a:endParaRPr lang="es-ES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02" marR="6702" marT="67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u="none" strike="noStrike">
                          <a:effectLst/>
                        </a:rPr>
                        <a:t> </a:t>
                      </a:r>
                      <a:endParaRPr lang="es-ES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02" marR="6702" marT="6703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>
                          <a:effectLst/>
                        </a:rPr>
                        <a:t>1.765.646.510</a:t>
                      </a:r>
                      <a:endParaRPr lang="es-ES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02" marR="6702" marT="6703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s-ES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02" marR="6702" marT="67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u="none" strike="noStrike">
                          <a:effectLst/>
                        </a:rPr>
                        <a:t> </a:t>
                      </a:r>
                      <a:endParaRPr lang="es-ES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02" marR="6702" marT="6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 dirty="0">
                          <a:effectLst/>
                        </a:rPr>
                        <a:t>100,00%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14882305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9 Grupo"/>
          <p:cNvGrpSpPr/>
          <p:nvPr/>
        </p:nvGrpSpPr>
        <p:grpSpPr>
          <a:xfrm>
            <a:off x="40742" y="26347"/>
            <a:ext cx="12191760" cy="6935760"/>
            <a:chOff x="-1800" y="-78120"/>
            <a:chExt cx="12191760" cy="6935760"/>
          </a:xfrm>
        </p:grpSpPr>
        <p:pic>
          <p:nvPicPr>
            <p:cNvPr id="335" name="D0FC30FA-5473-4694-9335-339DDF86C58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-1800" y="-78120"/>
              <a:ext cx="12191760" cy="6833520"/>
            </a:xfrm>
            <a:prstGeom prst="rect">
              <a:avLst/>
            </a:prstGeom>
          </p:spPr>
        </p:pic>
        <p:sp>
          <p:nvSpPr>
            <p:cNvPr id="9" name="CustomShape 2"/>
            <p:cNvSpPr/>
            <p:nvPr/>
          </p:nvSpPr>
          <p:spPr>
            <a:xfrm>
              <a:off x="0" y="1052736"/>
              <a:ext cx="12187800" cy="5804904"/>
            </a:xfrm>
            <a:prstGeom prst="rect">
              <a:avLst/>
            </a:prstGeom>
            <a:solidFill>
              <a:srgbClr val="FFFFFF"/>
            </a:solidFill>
          </p:spPr>
        </p:sp>
        <p:sp>
          <p:nvSpPr>
            <p:cNvPr id="336" name="CustomShape 1"/>
            <p:cNvSpPr/>
            <p:nvPr/>
          </p:nvSpPr>
          <p:spPr>
            <a:xfrm>
              <a:off x="375480" y="2923560"/>
              <a:ext cx="5343120" cy="821880"/>
            </a:xfrm>
            <a:prstGeom prst="rect">
              <a:avLst/>
            </a:prstGeom>
            <a:noFill/>
          </p:spPr>
          <p:txBody>
            <a:bodyPr lIns="90000" tIns="45000" rIns="90000" bIns="45000"/>
            <a:lstStyle/>
            <a:p>
              <a:pPr>
                <a:lnSpc>
                  <a:spcPct val="100000"/>
                </a:lnSpc>
              </a:pPr>
              <a:endParaRPr/>
            </a:p>
            <a:p>
              <a:pPr>
                <a:lnSpc>
                  <a:spcPct val="100000"/>
                </a:lnSpc>
              </a:pPr>
              <a:endParaRPr/>
            </a:p>
          </p:txBody>
        </p:sp>
      </p:grpSp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80" y="1208616"/>
            <a:ext cx="4089528" cy="5727144"/>
          </a:xfrm>
          <a:prstGeom prst="rect">
            <a:avLst/>
          </a:prstGeom>
        </p:spPr>
      </p:pic>
      <p:pic>
        <p:nvPicPr>
          <p:cNvPr id="15" name="Imagen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2666" y="1287126"/>
            <a:ext cx="2980563" cy="2234490"/>
          </a:xfrm>
          <a:prstGeom prst="rect">
            <a:avLst/>
          </a:prstGeom>
        </p:spPr>
      </p:pic>
      <p:pic>
        <p:nvPicPr>
          <p:cNvPr id="16" name="Imagen 1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165"/>
          <a:stretch/>
        </p:blipFill>
        <p:spPr>
          <a:xfrm>
            <a:off x="6986141" y="4042088"/>
            <a:ext cx="5161825" cy="3284984"/>
          </a:xfrm>
          <a:prstGeom prst="rect">
            <a:avLst/>
          </a:prstGeom>
        </p:spPr>
      </p:pic>
      <p:sp>
        <p:nvSpPr>
          <p:cNvPr id="17" name="Rectangle 1"/>
          <p:cNvSpPr txBox="1">
            <a:spLocks noChangeArrowheads="1"/>
          </p:cNvSpPr>
          <p:nvPr/>
        </p:nvSpPr>
        <p:spPr bwMode="auto">
          <a:xfrm>
            <a:off x="9209277" y="2948740"/>
            <a:ext cx="2600325" cy="172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38335" rIns="90000" bIns="46800" anchor="ctr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334963" algn="l"/>
                <a:tab pos="671513" algn="l"/>
                <a:tab pos="1008063" algn="l"/>
                <a:tab pos="1346200" algn="l"/>
                <a:tab pos="1682750" algn="l"/>
                <a:tab pos="2019300" algn="l"/>
                <a:tab pos="2355850" algn="l"/>
                <a:tab pos="2693988" algn="l"/>
                <a:tab pos="3030538" algn="l"/>
                <a:tab pos="3367088" algn="l"/>
                <a:tab pos="3703638" algn="l"/>
                <a:tab pos="4040188" algn="l"/>
                <a:tab pos="4378325" algn="l"/>
                <a:tab pos="4714875" algn="l"/>
                <a:tab pos="5051425" algn="l"/>
                <a:tab pos="5387975" algn="l"/>
                <a:tab pos="5726113" algn="l"/>
                <a:tab pos="6062663" algn="l"/>
                <a:tab pos="6399213" algn="l"/>
                <a:tab pos="6735763" algn="l"/>
              </a:tabLst>
              <a:defRPr sz="2300">
                <a:solidFill>
                  <a:srgbClr val="000000"/>
                </a:solidFill>
                <a:latin typeface="Tahoma" panose="020B060403050404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334963" algn="l"/>
                <a:tab pos="671513" algn="l"/>
                <a:tab pos="1008063" algn="l"/>
                <a:tab pos="1346200" algn="l"/>
                <a:tab pos="1682750" algn="l"/>
                <a:tab pos="2019300" algn="l"/>
                <a:tab pos="2355850" algn="l"/>
                <a:tab pos="2693988" algn="l"/>
                <a:tab pos="3030538" algn="l"/>
                <a:tab pos="3367088" algn="l"/>
                <a:tab pos="3703638" algn="l"/>
                <a:tab pos="4040188" algn="l"/>
                <a:tab pos="4378325" algn="l"/>
                <a:tab pos="4714875" algn="l"/>
                <a:tab pos="5051425" algn="l"/>
                <a:tab pos="5387975" algn="l"/>
                <a:tab pos="5726113" algn="l"/>
                <a:tab pos="6062663" algn="l"/>
                <a:tab pos="6399213" algn="l"/>
                <a:tab pos="6735763" algn="l"/>
              </a:tabLst>
              <a:defRPr sz="280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334963" algn="l"/>
                <a:tab pos="671513" algn="l"/>
                <a:tab pos="1008063" algn="l"/>
                <a:tab pos="1346200" algn="l"/>
                <a:tab pos="1682750" algn="l"/>
                <a:tab pos="2019300" algn="l"/>
                <a:tab pos="2355850" algn="l"/>
                <a:tab pos="2693988" algn="l"/>
                <a:tab pos="3030538" algn="l"/>
                <a:tab pos="3367088" algn="l"/>
                <a:tab pos="3703638" algn="l"/>
                <a:tab pos="4040188" algn="l"/>
                <a:tab pos="4378325" algn="l"/>
                <a:tab pos="4714875" algn="l"/>
                <a:tab pos="5051425" algn="l"/>
                <a:tab pos="5387975" algn="l"/>
                <a:tab pos="5726113" algn="l"/>
                <a:tab pos="6062663" algn="l"/>
                <a:tab pos="6399213" algn="l"/>
                <a:tab pos="6735763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334963" algn="l"/>
                <a:tab pos="671513" algn="l"/>
                <a:tab pos="1008063" algn="l"/>
                <a:tab pos="1346200" algn="l"/>
                <a:tab pos="1682750" algn="l"/>
                <a:tab pos="2019300" algn="l"/>
                <a:tab pos="2355850" algn="l"/>
                <a:tab pos="2693988" algn="l"/>
                <a:tab pos="3030538" algn="l"/>
                <a:tab pos="3367088" algn="l"/>
                <a:tab pos="3703638" algn="l"/>
                <a:tab pos="4040188" algn="l"/>
                <a:tab pos="4378325" algn="l"/>
                <a:tab pos="4714875" algn="l"/>
                <a:tab pos="5051425" algn="l"/>
                <a:tab pos="5387975" algn="l"/>
                <a:tab pos="5726113" algn="l"/>
                <a:tab pos="6062663" algn="l"/>
                <a:tab pos="6399213" algn="l"/>
                <a:tab pos="6735763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334963" algn="l"/>
                <a:tab pos="671513" algn="l"/>
                <a:tab pos="1008063" algn="l"/>
                <a:tab pos="1346200" algn="l"/>
                <a:tab pos="1682750" algn="l"/>
                <a:tab pos="2019300" algn="l"/>
                <a:tab pos="2355850" algn="l"/>
                <a:tab pos="2693988" algn="l"/>
                <a:tab pos="3030538" algn="l"/>
                <a:tab pos="3367088" algn="l"/>
                <a:tab pos="3703638" algn="l"/>
                <a:tab pos="4040188" algn="l"/>
                <a:tab pos="4378325" algn="l"/>
                <a:tab pos="4714875" algn="l"/>
                <a:tab pos="5051425" algn="l"/>
                <a:tab pos="5387975" algn="l"/>
                <a:tab pos="5726113" algn="l"/>
                <a:tab pos="6062663" algn="l"/>
                <a:tab pos="6399213" algn="l"/>
                <a:tab pos="6735763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334963" algn="l"/>
                <a:tab pos="671513" algn="l"/>
                <a:tab pos="1008063" algn="l"/>
                <a:tab pos="1346200" algn="l"/>
                <a:tab pos="1682750" algn="l"/>
                <a:tab pos="2019300" algn="l"/>
                <a:tab pos="2355850" algn="l"/>
                <a:tab pos="2693988" algn="l"/>
                <a:tab pos="3030538" algn="l"/>
                <a:tab pos="3367088" algn="l"/>
                <a:tab pos="3703638" algn="l"/>
                <a:tab pos="4040188" algn="l"/>
                <a:tab pos="4378325" algn="l"/>
                <a:tab pos="4714875" algn="l"/>
                <a:tab pos="5051425" algn="l"/>
                <a:tab pos="5387975" algn="l"/>
                <a:tab pos="5726113" algn="l"/>
                <a:tab pos="6062663" algn="l"/>
                <a:tab pos="6399213" algn="l"/>
                <a:tab pos="6735763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334963" algn="l"/>
                <a:tab pos="671513" algn="l"/>
                <a:tab pos="1008063" algn="l"/>
                <a:tab pos="1346200" algn="l"/>
                <a:tab pos="1682750" algn="l"/>
                <a:tab pos="2019300" algn="l"/>
                <a:tab pos="2355850" algn="l"/>
                <a:tab pos="2693988" algn="l"/>
                <a:tab pos="3030538" algn="l"/>
                <a:tab pos="3367088" algn="l"/>
                <a:tab pos="3703638" algn="l"/>
                <a:tab pos="4040188" algn="l"/>
                <a:tab pos="4378325" algn="l"/>
                <a:tab pos="4714875" algn="l"/>
                <a:tab pos="5051425" algn="l"/>
                <a:tab pos="5387975" algn="l"/>
                <a:tab pos="5726113" algn="l"/>
                <a:tab pos="6062663" algn="l"/>
                <a:tab pos="6399213" algn="l"/>
                <a:tab pos="6735763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334963" algn="l"/>
                <a:tab pos="671513" algn="l"/>
                <a:tab pos="1008063" algn="l"/>
                <a:tab pos="1346200" algn="l"/>
                <a:tab pos="1682750" algn="l"/>
                <a:tab pos="2019300" algn="l"/>
                <a:tab pos="2355850" algn="l"/>
                <a:tab pos="2693988" algn="l"/>
                <a:tab pos="3030538" algn="l"/>
                <a:tab pos="3367088" algn="l"/>
                <a:tab pos="3703638" algn="l"/>
                <a:tab pos="4040188" algn="l"/>
                <a:tab pos="4378325" algn="l"/>
                <a:tab pos="4714875" algn="l"/>
                <a:tab pos="5051425" algn="l"/>
                <a:tab pos="5387975" algn="l"/>
                <a:tab pos="5726113" algn="l"/>
                <a:tab pos="6062663" algn="l"/>
                <a:tab pos="6399213" algn="l"/>
                <a:tab pos="6735763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334963" algn="l"/>
                <a:tab pos="671513" algn="l"/>
                <a:tab pos="1008063" algn="l"/>
                <a:tab pos="1346200" algn="l"/>
                <a:tab pos="1682750" algn="l"/>
                <a:tab pos="2019300" algn="l"/>
                <a:tab pos="2355850" algn="l"/>
                <a:tab pos="2693988" algn="l"/>
                <a:tab pos="3030538" algn="l"/>
                <a:tab pos="3367088" algn="l"/>
                <a:tab pos="3703638" algn="l"/>
                <a:tab pos="4040188" algn="l"/>
                <a:tab pos="4378325" algn="l"/>
                <a:tab pos="4714875" algn="l"/>
                <a:tab pos="5051425" algn="l"/>
                <a:tab pos="5387975" algn="l"/>
                <a:tab pos="5726113" algn="l"/>
                <a:tab pos="6062663" algn="l"/>
                <a:tab pos="6399213" algn="l"/>
                <a:tab pos="6735763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r" hangingPunct="1">
              <a:lnSpc>
                <a:spcPct val="98000"/>
              </a:lnSpc>
              <a:spcBef>
                <a:spcPct val="0"/>
              </a:spcBef>
            </a:pPr>
            <a:r>
              <a:rPr lang="en-US" altLang="es-ES" sz="1800" b="1" dirty="0" err="1" smtClean="0">
                <a:solidFill>
                  <a:schemeClr val="tx1"/>
                </a:solidFill>
                <a:latin typeface="Ubuntu" charset="0"/>
              </a:rPr>
              <a:t>Actividades</a:t>
            </a:r>
            <a:r>
              <a:rPr lang="en-US" altLang="es-ES" sz="1800" b="1" dirty="0" smtClean="0">
                <a:solidFill>
                  <a:schemeClr val="tx1"/>
                </a:solidFill>
                <a:latin typeface="Ubuntu" charset="0"/>
              </a:rPr>
              <a:t> </a:t>
            </a:r>
            <a:r>
              <a:rPr lang="en-US" altLang="es-ES" sz="1800" b="1" dirty="0" err="1" smtClean="0">
                <a:solidFill>
                  <a:schemeClr val="tx1"/>
                </a:solidFill>
                <a:latin typeface="Ubuntu" charset="0"/>
              </a:rPr>
              <a:t>en</a:t>
            </a:r>
            <a:r>
              <a:rPr lang="en-US" altLang="es-ES" sz="1800" b="1" dirty="0" smtClean="0">
                <a:solidFill>
                  <a:schemeClr val="tx1"/>
                </a:solidFill>
                <a:latin typeface="Ubuntu" charset="0"/>
              </a:rPr>
              <a:t> Santa Catalina</a:t>
            </a:r>
          </a:p>
        </p:txBody>
      </p:sp>
      <p:sp>
        <p:nvSpPr>
          <p:cNvPr id="18" name="Rectangle 1"/>
          <p:cNvSpPr txBox="1">
            <a:spLocks noChangeArrowheads="1"/>
          </p:cNvSpPr>
          <p:nvPr/>
        </p:nvSpPr>
        <p:spPr bwMode="auto">
          <a:xfrm>
            <a:off x="3935760" y="675583"/>
            <a:ext cx="3672408" cy="172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38335" rIns="90000" bIns="46800" anchor="ctr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334963" algn="l"/>
                <a:tab pos="671513" algn="l"/>
                <a:tab pos="1008063" algn="l"/>
                <a:tab pos="1346200" algn="l"/>
                <a:tab pos="1682750" algn="l"/>
                <a:tab pos="2019300" algn="l"/>
                <a:tab pos="2355850" algn="l"/>
                <a:tab pos="2693988" algn="l"/>
                <a:tab pos="3030538" algn="l"/>
                <a:tab pos="3367088" algn="l"/>
                <a:tab pos="3703638" algn="l"/>
                <a:tab pos="4040188" algn="l"/>
                <a:tab pos="4378325" algn="l"/>
                <a:tab pos="4714875" algn="l"/>
                <a:tab pos="5051425" algn="l"/>
                <a:tab pos="5387975" algn="l"/>
                <a:tab pos="5726113" algn="l"/>
                <a:tab pos="6062663" algn="l"/>
                <a:tab pos="6399213" algn="l"/>
                <a:tab pos="6735763" algn="l"/>
              </a:tabLst>
              <a:defRPr sz="2300">
                <a:solidFill>
                  <a:srgbClr val="000000"/>
                </a:solidFill>
                <a:latin typeface="Tahoma" panose="020B060403050404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334963" algn="l"/>
                <a:tab pos="671513" algn="l"/>
                <a:tab pos="1008063" algn="l"/>
                <a:tab pos="1346200" algn="l"/>
                <a:tab pos="1682750" algn="l"/>
                <a:tab pos="2019300" algn="l"/>
                <a:tab pos="2355850" algn="l"/>
                <a:tab pos="2693988" algn="l"/>
                <a:tab pos="3030538" algn="l"/>
                <a:tab pos="3367088" algn="l"/>
                <a:tab pos="3703638" algn="l"/>
                <a:tab pos="4040188" algn="l"/>
                <a:tab pos="4378325" algn="l"/>
                <a:tab pos="4714875" algn="l"/>
                <a:tab pos="5051425" algn="l"/>
                <a:tab pos="5387975" algn="l"/>
                <a:tab pos="5726113" algn="l"/>
                <a:tab pos="6062663" algn="l"/>
                <a:tab pos="6399213" algn="l"/>
                <a:tab pos="6735763" algn="l"/>
              </a:tabLst>
              <a:defRPr sz="280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334963" algn="l"/>
                <a:tab pos="671513" algn="l"/>
                <a:tab pos="1008063" algn="l"/>
                <a:tab pos="1346200" algn="l"/>
                <a:tab pos="1682750" algn="l"/>
                <a:tab pos="2019300" algn="l"/>
                <a:tab pos="2355850" algn="l"/>
                <a:tab pos="2693988" algn="l"/>
                <a:tab pos="3030538" algn="l"/>
                <a:tab pos="3367088" algn="l"/>
                <a:tab pos="3703638" algn="l"/>
                <a:tab pos="4040188" algn="l"/>
                <a:tab pos="4378325" algn="l"/>
                <a:tab pos="4714875" algn="l"/>
                <a:tab pos="5051425" algn="l"/>
                <a:tab pos="5387975" algn="l"/>
                <a:tab pos="5726113" algn="l"/>
                <a:tab pos="6062663" algn="l"/>
                <a:tab pos="6399213" algn="l"/>
                <a:tab pos="6735763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334963" algn="l"/>
                <a:tab pos="671513" algn="l"/>
                <a:tab pos="1008063" algn="l"/>
                <a:tab pos="1346200" algn="l"/>
                <a:tab pos="1682750" algn="l"/>
                <a:tab pos="2019300" algn="l"/>
                <a:tab pos="2355850" algn="l"/>
                <a:tab pos="2693988" algn="l"/>
                <a:tab pos="3030538" algn="l"/>
                <a:tab pos="3367088" algn="l"/>
                <a:tab pos="3703638" algn="l"/>
                <a:tab pos="4040188" algn="l"/>
                <a:tab pos="4378325" algn="l"/>
                <a:tab pos="4714875" algn="l"/>
                <a:tab pos="5051425" algn="l"/>
                <a:tab pos="5387975" algn="l"/>
                <a:tab pos="5726113" algn="l"/>
                <a:tab pos="6062663" algn="l"/>
                <a:tab pos="6399213" algn="l"/>
                <a:tab pos="6735763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334963" algn="l"/>
                <a:tab pos="671513" algn="l"/>
                <a:tab pos="1008063" algn="l"/>
                <a:tab pos="1346200" algn="l"/>
                <a:tab pos="1682750" algn="l"/>
                <a:tab pos="2019300" algn="l"/>
                <a:tab pos="2355850" algn="l"/>
                <a:tab pos="2693988" algn="l"/>
                <a:tab pos="3030538" algn="l"/>
                <a:tab pos="3367088" algn="l"/>
                <a:tab pos="3703638" algn="l"/>
                <a:tab pos="4040188" algn="l"/>
                <a:tab pos="4378325" algn="l"/>
                <a:tab pos="4714875" algn="l"/>
                <a:tab pos="5051425" algn="l"/>
                <a:tab pos="5387975" algn="l"/>
                <a:tab pos="5726113" algn="l"/>
                <a:tab pos="6062663" algn="l"/>
                <a:tab pos="6399213" algn="l"/>
                <a:tab pos="6735763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334963" algn="l"/>
                <a:tab pos="671513" algn="l"/>
                <a:tab pos="1008063" algn="l"/>
                <a:tab pos="1346200" algn="l"/>
                <a:tab pos="1682750" algn="l"/>
                <a:tab pos="2019300" algn="l"/>
                <a:tab pos="2355850" algn="l"/>
                <a:tab pos="2693988" algn="l"/>
                <a:tab pos="3030538" algn="l"/>
                <a:tab pos="3367088" algn="l"/>
                <a:tab pos="3703638" algn="l"/>
                <a:tab pos="4040188" algn="l"/>
                <a:tab pos="4378325" algn="l"/>
                <a:tab pos="4714875" algn="l"/>
                <a:tab pos="5051425" algn="l"/>
                <a:tab pos="5387975" algn="l"/>
                <a:tab pos="5726113" algn="l"/>
                <a:tab pos="6062663" algn="l"/>
                <a:tab pos="6399213" algn="l"/>
                <a:tab pos="6735763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334963" algn="l"/>
                <a:tab pos="671513" algn="l"/>
                <a:tab pos="1008063" algn="l"/>
                <a:tab pos="1346200" algn="l"/>
                <a:tab pos="1682750" algn="l"/>
                <a:tab pos="2019300" algn="l"/>
                <a:tab pos="2355850" algn="l"/>
                <a:tab pos="2693988" algn="l"/>
                <a:tab pos="3030538" algn="l"/>
                <a:tab pos="3367088" algn="l"/>
                <a:tab pos="3703638" algn="l"/>
                <a:tab pos="4040188" algn="l"/>
                <a:tab pos="4378325" algn="l"/>
                <a:tab pos="4714875" algn="l"/>
                <a:tab pos="5051425" algn="l"/>
                <a:tab pos="5387975" algn="l"/>
                <a:tab pos="5726113" algn="l"/>
                <a:tab pos="6062663" algn="l"/>
                <a:tab pos="6399213" algn="l"/>
                <a:tab pos="6735763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334963" algn="l"/>
                <a:tab pos="671513" algn="l"/>
                <a:tab pos="1008063" algn="l"/>
                <a:tab pos="1346200" algn="l"/>
                <a:tab pos="1682750" algn="l"/>
                <a:tab pos="2019300" algn="l"/>
                <a:tab pos="2355850" algn="l"/>
                <a:tab pos="2693988" algn="l"/>
                <a:tab pos="3030538" algn="l"/>
                <a:tab pos="3367088" algn="l"/>
                <a:tab pos="3703638" algn="l"/>
                <a:tab pos="4040188" algn="l"/>
                <a:tab pos="4378325" algn="l"/>
                <a:tab pos="4714875" algn="l"/>
                <a:tab pos="5051425" algn="l"/>
                <a:tab pos="5387975" algn="l"/>
                <a:tab pos="5726113" algn="l"/>
                <a:tab pos="6062663" algn="l"/>
                <a:tab pos="6399213" algn="l"/>
                <a:tab pos="6735763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334963" algn="l"/>
                <a:tab pos="671513" algn="l"/>
                <a:tab pos="1008063" algn="l"/>
                <a:tab pos="1346200" algn="l"/>
                <a:tab pos="1682750" algn="l"/>
                <a:tab pos="2019300" algn="l"/>
                <a:tab pos="2355850" algn="l"/>
                <a:tab pos="2693988" algn="l"/>
                <a:tab pos="3030538" algn="l"/>
                <a:tab pos="3367088" algn="l"/>
                <a:tab pos="3703638" algn="l"/>
                <a:tab pos="4040188" algn="l"/>
                <a:tab pos="4378325" algn="l"/>
                <a:tab pos="4714875" algn="l"/>
                <a:tab pos="5051425" algn="l"/>
                <a:tab pos="5387975" algn="l"/>
                <a:tab pos="5726113" algn="l"/>
                <a:tab pos="6062663" algn="l"/>
                <a:tab pos="6399213" algn="l"/>
                <a:tab pos="6735763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r" hangingPunct="1">
              <a:lnSpc>
                <a:spcPct val="98000"/>
              </a:lnSpc>
              <a:spcBef>
                <a:spcPct val="0"/>
              </a:spcBef>
            </a:pPr>
            <a:r>
              <a:rPr lang="en-US" altLang="es-ES" sz="1800" b="1" dirty="0" err="1" smtClean="0">
                <a:solidFill>
                  <a:schemeClr val="tx1"/>
                </a:solidFill>
                <a:latin typeface="Ubuntu" charset="0"/>
              </a:rPr>
              <a:t>Fomento</a:t>
            </a:r>
            <a:r>
              <a:rPr lang="en-US" altLang="es-ES" sz="1800" b="1" dirty="0" smtClean="0">
                <a:solidFill>
                  <a:schemeClr val="tx1"/>
                </a:solidFill>
                <a:latin typeface="Ubuntu" charset="0"/>
              </a:rPr>
              <a:t> de </a:t>
            </a:r>
            <a:r>
              <a:rPr lang="en-US" altLang="es-ES" sz="1800" b="1" dirty="0" err="1" smtClean="0">
                <a:solidFill>
                  <a:schemeClr val="tx1"/>
                </a:solidFill>
                <a:latin typeface="Ubuntu" charset="0"/>
              </a:rPr>
              <a:t>actividades</a:t>
            </a:r>
            <a:r>
              <a:rPr lang="en-US" altLang="es-ES" sz="1800" b="1" dirty="0" smtClean="0">
                <a:solidFill>
                  <a:schemeClr val="tx1"/>
                </a:solidFill>
                <a:latin typeface="Ubuntu" charset="0"/>
              </a:rPr>
              <a:t> </a:t>
            </a:r>
            <a:r>
              <a:rPr lang="en-US" altLang="es-ES" sz="1800" b="1" dirty="0" err="1" smtClean="0">
                <a:solidFill>
                  <a:schemeClr val="tx1"/>
                </a:solidFill>
                <a:latin typeface="Ubuntu" charset="0"/>
              </a:rPr>
              <a:t>en</a:t>
            </a:r>
            <a:r>
              <a:rPr lang="en-US" altLang="es-ES" sz="1800" b="1" dirty="0" smtClean="0">
                <a:solidFill>
                  <a:schemeClr val="tx1"/>
                </a:solidFill>
                <a:latin typeface="Ubuntu" charset="0"/>
              </a:rPr>
              <a:t> </a:t>
            </a:r>
            <a:r>
              <a:rPr lang="en-US" altLang="es-ES" sz="1800" b="1" dirty="0" err="1" smtClean="0">
                <a:solidFill>
                  <a:schemeClr val="tx1"/>
                </a:solidFill>
                <a:latin typeface="Ubuntu" charset="0"/>
              </a:rPr>
              <a:t>Conchillas</a:t>
            </a:r>
            <a:endParaRPr lang="en-US" altLang="es-ES" sz="1800" b="1" dirty="0" smtClean="0">
              <a:solidFill>
                <a:schemeClr val="tx1"/>
              </a:solidFill>
              <a:latin typeface="Ubuntu" charset="0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9816" y="1988840"/>
            <a:ext cx="3817644" cy="2448272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210" t="32129" r="5210" b="18248"/>
          <a:stretch/>
        </p:blipFill>
        <p:spPr>
          <a:xfrm>
            <a:off x="2054087" y="4197089"/>
            <a:ext cx="7498298" cy="2790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4542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12 Grupo"/>
          <p:cNvGrpSpPr/>
          <p:nvPr/>
        </p:nvGrpSpPr>
        <p:grpSpPr>
          <a:xfrm>
            <a:off x="-47160" y="51864"/>
            <a:ext cx="12214240" cy="6892218"/>
            <a:chOff x="-47160" y="51864"/>
            <a:chExt cx="12214240" cy="6892218"/>
          </a:xfrm>
          <a:solidFill>
            <a:schemeClr val="bg1"/>
          </a:solidFill>
        </p:grpSpPr>
        <p:pic>
          <p:nvPicPr>
            <p:cNvPr id="319" name="D0FC30FA-5473-4694-9335-339DDF86C58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-24680" y="51864"/>
              <a:ext cx="12191760" cy="6833520"/>
            </a:xfrm>
            <a:prstGeom prst="rect">
              <a:avLst/>
            </a:prstGeom>
            <a:grpFill/>
          </p:spPr>
        </p:pic>
        <p:sp>
          <p:nvSpPr>
            <p:cNvPr id="11" name="CustomShape 2"/>
            <p:cNvSpPr/>
            <p:nvPr/>
          </p:nvSpPr>
          <p:spPr>
            <a:xfrm>
              <a:off x="-26480" y="1139178"/>
              <a:ext cx="12187800" cy="5804904"/>
            </a:xfrm>
            <a:prstGeom prst="rect">
              <a:avLst/>
            </a:prstGeom>
            <a:grpFill/>
          </p:spPr>
        </p:sp>
        <p:sp>
          <p:nvSpPr>
            <p:cNvPr id="320" name="CustomShape 1"/>
            <p:cNvSpPr/>
            <p:nvPr/>
          </p:nvSpPr>
          <p:spPr>
            <a:xfrm>
              <a:off x="375480" y="2923560"/>
              <a:ext cx="5343120" cy="821880"/>
            </a:xfrm>
            <a:prstGeom prst="rect">
              <a:avLst/>
            </a:prstGeom>
            <a:grpFill/>
          </p:spPr>
          <p:txBody>
            <a:bodyPr lIns="90000" tIns="45000" rIns="90000" bIns="45000"/>
            <a:lstStyle/>
            <a:p>
              <a:pPr>
                <a:lnSpc>
                  <a:spcPct val="100000"/>
                </a:lnSpc>
              </a:pPr>
              <a:endParaRPr/>
            </a:p>
            <a:p>
              <a:pPr>
                <a:lnSpc>
                  <a:spcPct val="100000"/>
                </a:lnSpc>
              </a:pPr>
              <a:endParaRPr/>
            </a:p>
          </p:txBody>
        </p:sp>
        <p:sp>
          <p:nvSpPr>
            <p:cNvPr id="323" name="CustomShape 4"/>
            <p:cNvSpPr/>
            <p:nvPr/>
          </p:nvSpPr>
          <p:spPr>
            <a:xfrm>
              <a:off x="-24680" y="1052736"/>
              <a:ext cx="12186000" cy="516960"/>
            </a:xfrm>
            <a:prstGeom prst="rect">
              <a:avLst/>
            </a:prstGeom>
            <a:grpFill/>
          </p:spPr>
          <p:txBody>
            <a:bodyPr lIns="90000" tIns="45000" rIns="90000" bIns="45000"/>
            <a:lstStyle/>
            <a:p>
              <a:pPr algn="ctr">
                <a:lnSpc>
                  <a:spcPct val="100000"/>
                </a:lnSpc>
              </a:pPr>
              <a:endParaRPr dirty="0">
                <a:solidFill>
                  <a:srgbClr val="0070C0"/>
                </a:solidFill>
              </a:endParaRPr>
            </a:p>
          </p:txBody>
        </p:sp>
        <p:sp>
          <p:nvSpPr>
            <p:cNvPr id="324" name="CustomShape 5"/>
            <p:cNvSpPr/>
            <p:nvPr/>
          </p:nvSpPr>
          <p:spPr>
            <a:xfrm>
              <a:off x="-47160" y="1505384"/>
              <a:ext cx="12008520" cy="699480"/>
            </a:xfrm>
            <a:prstGeom prst="rect">
              <a:avLst/>
            </a:prstGeom>
            <a:grpFill/>
          </p:spPr>
          <p:txBody>
            <a:bodyPr lIns="90000" tIns="45000" rIns="90000" bIns="45000"/>
            <a:lstStyle/>
            <a:p>
              <a:pPr algn="ctr">
                <a:lnSpc>
                  <a:spcPct val="100000"/>
                </a:lnSpc>
              </a:pPr>
              <a:endParaRPr dirty="0"/>
            </a:p>
          </p:txBody>
        </p:sp>
      </p:grpSp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9135" y="1556792"/>
            <a:ext cx="5269445" cy="23419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</p:pic>
      <p:sp>
        <p:nvSpPr>
          <p:cNvPr id="9" name="Shape 186"/>
          <p:cNvSpPr txBox="1">
            <a:spLocks/>
          </p:cNvSpPr>
          <p:nvPr/>
        </p:nvSpPr>
        <p:spPr>
          <a:xfrm>
            <a:off x="431371" y="3789040"/>
            <a:ext cx="4368485" cy="565396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>
            <a:noAutofit/>
          </a:bodyPr>
          <a:lstStyle/>
          <a:p>
            <a:pPr algn="ctr" defTabSz="1219170">
              <a:buClr>
                <a:schemeClr val="dk1"/>
              </a:buClr>
              <a:buSzPct val="100000"/>
              <a:defRPr/>
            </a:pPr>
            <a:r>
              <a:rPr lang="es-UY" sz="1600" kern="0" dirty="0">
                <a:latin typeface="Ubuntu"/>
                <a:ea typeface="Ubuntu"/>
                <a:cs typeface="Ubuntu"/>
                <a:sym typeface="Ubuntu"/>
              </a:rPr>
              <a:t>Estación Fluvial y Centro de </a:t>
            </a:r>
          </a:p>
          <a:p>
            <a:pPr algn="ctr" defTabSz="1219170">
              <a:buClr>
                <a:schemeClr val="dk1"/>
              </a:buClr>
              <a:buSzPct val="100000"/>
              <a:defRPr/>
            </a:pPr>
            <a:r>
              <a:rPr lang="es-UY" sz="1600" kern="0" dirty="0">
                <a:latin typeface="Ubuntu"/>
                <a:ea typeface="Ubuntu"/>
                <a:cs typeface="Ubuntu"/>
                <a:sym typeface="Ubuntu"/>
              </a:rPr>
              <a:t>Visitantes Nuevo Berlín (Río Negro) </a:t>
            </a:r>
          </a:p>
          <a:p>
            <a:pPr algn="ctr" defTabSz="1219170">
              <a:buClr>
                <a:schemeClr val="dk1"/>
              </a:buClr>
              <a:buSzPct val="100000"/>
              <a:defRPr/>
            </a:pPr>
            <a:endParaRPr lang="es-UY" sz="3733" kern="0" dirty="0">
              <a:latin typeface="Ubuntu"/>
              <a:ea typeface="Ubuntu"/>
              <a:cs typeface="Ubuntu"/>
              <a:sym typeface="Ubuntu"/>
            </a:endParaRPr>
          </a:p>
          <a:p>
            <a:pPr algn="ctr" defTabSz="1219170">
              <a:buClr>
                <a:schemeClr val="dk1"/>
              </a:buClr>
              <a:buSzPct val="100000"/>
              <a:defRPr/>
            </a:pPr>
            <a:endParaRPr lang="es-UY" sz="3733" kern="0" dirty="0">
              <a:latin typeface="Ubuntu"/>
              <a:ea typeface="Ubuntu"/>
              <a:cs typeface="Ubuntu"/>
              <a:sym typeface="Ubuntu"/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79886" y="1105691"/>
            <a:ext cx="4345587" cy="2070845"/>
          </a:xfrm>
          <a:prstGeom prst="rect">
            <a:avLst/>
          </a:prstGeom>
          <a:effectLst/>
        </p:spPr>
      </p:pic>
      <p:sp>
        <p:nvSpPr>
          <p:cNvPr id="12" name="Rectángulo 11"/>
          <p:cNvSpPr/>
          <p:nvPr/>
        </p:nvSpPr>
        <p:spPr>
          <a:xfrm>
            <a:off x="6804956" y="3140968"/>
            <a:ext cx="410746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600" dirty="0">
                <a:latin typeface="Ubuntu" panose="020B0604020202020204" charset="0"/>
              </a:rPr>
              <a:t>Centro de Visitantes </a:t>
            </a:r>
          </a:p>
          <a:p>
            <a:pPr algn="ctr"/>
            <a:r>
              <a:rPr lang="es-ES" sz="1600" dirty="0">
                <a:latin typeface="Ubuntu" panose="020B0604020202020204" charset="0"/>
              </a:rPr>
              <a:t>de Montes  del Queguay (Paysandú)</a:t>
            </a:r>
          </a:p>
        </p:txBody>
      </p:sp>
      <p:sp>
        <p:nvSpPr>
          <p:cNvPr id="16" name="Shape 186"/>
          <p:cNvSpPr txBox="1">
            <a:spLocks/>
          </p:cNvSpPr>
          <p:nvPr/>
        </p:nvSpPr>
        <p:spPr>
          <a:xfrm>
            <a:off x="-1152245" y="1052736"/>
            <a:ext cx="8040333" cy="565396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>
            <a:noAutofit/>
          </a:bodyPr>
          <a:lstStyle/>
          <a:p>
            <a:pPr algn="ctr" defTabSz="1219170">
              <a:buClr>
                <a:schemeClr val="dk1"/>
              </a:buClr>
              <a:buSzPct val="100000"/>
              <a:defRPr/>
            </a:pPr>
            <a:r>
              <a:rPr lang="es-UY" sz="2400" kern="0" dirty="0" smtClean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Ubuntu"/>
              </a:rPr>
              <a:t>Iniciativas en desarrollo</a:t>
            </a:r>
            <a:endParaRPr lang="es-UY" sz="2400" kern="0" dirty="0">
              <a:solidFill>
                <a:schemeClr val="accent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Ubuntu"/>
            </a:endParaRPr>
          </a:p>
          <a:p>
            <a:pPr algn="ctr" defTabSz="1219170">
              <a:buClr>
                <a:schemeClr val="dk1"/>
              </a:buClr>
              <a:buSzPct val="100000"/>
              <a:defRPr/>
            </a:pPr>
            <a:endParaRPr lang="es-UY" sz="2400" kern="0" dirty="0">
              <a:solidFill>
                <a:schemeClr val="accent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Ubuntu"/>
            </a:endParaRPr>
          </a:p>
          <a:p>
            <a:pPr algn="ctr" defTabSz="1219170">
              <a:buClr>
                <a:schemeClr val="dk1"/>
              </a:buClr>
              <a:buSzPct val="100000"/>
              <a:defRPr/>
            </a:pPr>
            <a:r>
              <a:rPr lang="es-UY" sz="3733" kern="0" dirty="0" smtClean="0">
                <a:solidFill>
                  <a:schemeClr val="accent1"/>
                </a:solidFill>
                <a:latin typeface="Ubuntu"/>
                <a:ea typeface="Ubuntu"/>
                <a:cs typeface="Ubuntu"/>
                <a:sym typeface="Ubuntu"/>
              </a:rPr>
              <a:t> </a:t>
            </a:r>
            <a:endParaRPr lang="es-UY" sz="3733" kern="0" dirty="0">
              <a:solidFill>
                <a:schemeClr val="accent1"/>
              </a:solidFill>
              <a:latin typeface="Ubuntu"/>
              <a:ea typeface="Ubuntu"/>
              <a:cs typeface="Ubuntu"/>
              <a:sym typeface="Ubuntu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" t="12714" r="-288" b="-256"/>
          <a:stretch/>
        </p:blipFill>
        <p:spPr>
          <a:xfrm>
            <a:off x="6031508" y="3789040"/>
            <a:ext cx="6041156" cy="2974813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032"/>
          <a:stretch/>
        </p:blipFill>
        <p:spPr>
          <a:xfrm>
            <a:off x="61522" y="4680520"/>
            <a:ext cx="5818454" cy="2060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3705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6 Grupo"/>
          <p:cNvGrpSpPr/>
          <p:nvPr/>
        </p:nvGrpSpPr>
        <p:grpSpPr>
          <a:xfrm>
            <a:off x="0" y="0"/>
            <a:ext cx="12191760" cy="6833520"/>
            <a:chOff x="0" y="0"/>
            <a:chExt cx="12191760" cy="6833520"/>
          </a:xfrm>
        </p:grpSpPr>
        <p:sp>
          <p:nvSpPr>
            <p:cNvPr id="119" name="TextShape 1"/>
            <p:cNvSpPr txBox="1"/>
            <p:nvPr/>
          </p:nvSpPr>
          <p:spPr>
            <a:xfrm>
              <a:off x="838080" y="365040"/>
              <a:ext cx="10515240" cy="1325160"/>
            </a:xfrm>
            <a:prstGeom prst="rect">
              <a:avLst/>
            </a:prstGeom>
          </p:spPr>
          <p:txBody>
            <a:bodyPr anchor="ctr"/>
            <a:lstStyle/>
            <a:p>
              <a:endParaRPr/>
            </a:p>
          </p:txBody>
        </p:sp>
        <p:pic>
          <p:nvPicPr>
            <p:cNvPr id="121" name="D0FC30FA-5473-4694-9335-339DDF86C58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2191760" cy="6833520"/>
            </a:xfrm>
            <a:prstGeom prst="rect">
              <a:avLst/>
            </a:prstGeom>
          </p:spPr>
        </p:pic>
      </p:grpSp>
      <p:sp>
        <p:nvSpPr>
          <p:cNvPr id="5" name="8 CuadroTexto"/>
          <p:cNvSpPr txBox="1"/>
          <p:nvPr/>
        </p:nvSpPr>
        <p:spPr>
          <a:xfrm>
            <a:off x="191344" y="1268760"/>
            <a:ext cx="6264696" cy="64376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>
              <a:lnSpc>
                <a:spcPts val="4320"/>
              </a:lnSpc>
            </a:pPr>
            <a:r>
              <a:rPr lang="es-ES" sz="2800" b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Introducción</a:t>
            </a:r>
            <a:endParaRPr lang="es-UY" sz="2800" b="1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191344" y="1772816"/>
            <a:ext cx="8458200" cy="36726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300">
                <a:solidFill>
                  <a:srgbClr val="000000"/>
                </a:solidFill>
                <a:latin typeface="Tahoma" panose="020B060403050404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just">
              <a:spcBef>
                <a:spcPts val="575"/>
              </a:spcBef>
              <a:spcAft>
                <a:spcPts val="863"/>
              </a:spcAft>
              <a:buClrTx/>
              <a:buFontTx/>
              <a:buNone/>
              <a:defRPr/>
            </a:pPr>
            <a:endParaRPr lang="es-ES" altLang="es-ES" sz="1800" dirty="0" smtClean="0">
              <a:cs typeface="Tahoma" panose="020B0604030504040204" pitchFamily="34" charset="0"/>
            </a:endParaRPr>
          </a:p>
          <a:p>
            <a:pPr marL="285750" indent="-285750" algn="just">
              <a:spcBef>
                <a:spcPts val="575"/>
              </a:spcBef>
              <a:spcAft>
                <a:spcPts val="863"/>
              </a:spcAft>
              <a:buClrTx/>
              <a:buFont typeface="Arial" panose="020B0604020202020204" pitchFamily="34" charset="0"/>
              <a:buChar char="•"/>
              <a:defRPr/>
            </a:pPr>
            <a:r>
              <a:rPr lang="es-ES" altLang="es-E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Las políticas públicas Turísticas y Patrimoniales</a:t>
            </a:r>
            <a:r>
              <a:rPr lang="es-ES" alt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285750" indent="-285750" algn="just">
              <a:spcBef>
                <a:spcPts val="575"/>
              </a:spcBef>
              <a:spcAft>
                <a:spcPts val="863"/>
              </a:spcAft>
              <a:buClrTx/>
              <a:buFont typeface="Arial" panose="020B0604020202020204" pitchFamily="34" charset="0"/>
              <a:buChar char="•"/>
              <a:defRPr/>
            </a:pPr>
            <a:r>
              <a:rPr lang="es-ES" altLang="es-E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El patrimonio natural y cultural como concepto y </a:t>
            </a:r>
          </a:p>
          <a:p>
            <a:pPr marL="285750" indent="-285750" algn="just">
              <a:spcBef>
                <a:spcPts val="575"/>
              </a:spcBef>
              <a:spcAft>
                <a:spcPts val="863"/>
              </a:spcAft>
              <a:buClrTx/>
              <a:buFont typeface="Arial" panose="020B0604020202020204" pitchFamily="34" charset="0"/>
              <a:buChar char="•"/>
              <a:defRPr/>
            </a:pPr>
            <a:r>
              <a:rPr lang="es-ES" altLang="es-E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El Patrimonio natural y cultural como desafío</a:t>
            </a:r>
          </a:p>
          <a:p>
            <a:pPr algn="just">
              <a:spcBef>
                <a:spcPts val="575"/>
              </a:spcBef>
              <a:spcAft>
                <a:spcPts val="863"/>
              </a:spcAft>
              <a:buClrTx/>
              <a:buFontTx/>
              <a:buNone/>
              <a:defRPr/>
            </a:pPr>
            <a:r>
              <a:rPr lang="es-ES" altLang="es-E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		de conservación y uso sustentable</a:t>
            </a:r>
          </a:p>
          <a:p>
            <a:pPr lvl="1" algn="just">
              <a:spcBef>
                <a:spcPts val="575"/>
              </a:spcBef>
              <a:spcAft>
                <a:spcPts val="863"/>
              </a:spcAft>
              <a:buClrTx/>
              <a:buFontTx/>
              <a:buNone/>
              <a:defRPr/>
            </a:pPr>
            <a:r>
              <a:rPr lang="es-ES" altLang="es-E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de articulación público-público y publico-privada y con un actor        insoslayable…el turista</a:t>
            </a:r>
          </a:p>
          <a:p>
            <a:pPr marL="285750" indent="-285750" algn="just">
              <a:spcBef>
                <a:spcPts val="575"/>
              </a:spcBef>
              <a:spcAft>
                <a:spcPts val="863"/>
              </a:spcAft>
              <a:buClrTx/>
              <a:buFont typeface="Arial" panose="020B0604020202020204" pitchFamily="34" charset="0"/>
              <a:buChar char="•"/>
              <a:defRPr/>
            </a:pPr>
            <a:r>
              <a:rPr lang="es-ES" altLang="es-E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EL turismo y el Plan Nacional De Turismo Sustentable</a:t>
            </a:r>
          </a:p>
          <a:p>
            <a:pPr algn="just">
              <a:spcBef>
                <a:spcPts val="575"/>
              </a:spcBef>
              <a:spcAft>
                <a:spcPts val="863"/>
              </a:spcAft>
              <a:buClrTx/>
              <a:buFontTx/>
              <a:buNone/>
              <a:defRPr/>
            </a:pPr>
            <a:r>
              <a:rPr lang="es-ES" altLang="es-E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</a:p>
          <a:p>
            <a:pPr algn="just">
              <a:spcBef>
                <a:spcPts val="575"/>
              </a:spcBef>
              <a:spcAft>
                <a:spcPts val="863"/>
              </a:spcAft>
              <a:buClrTx/>
              <a:defRPr/>
            </a:pPr>
            <a:endParaRPr lang="es-ES" altLang="es-ES" sz="1400" dirty="0" smtClean="0">
              <a:solidFill>
                <a:schemeClr val="tx1"/>
              </a:solidFill>
            </a:endParaRPr>
          </a:p>
          <a:p>
            <a:pPr algn="just">
              <a:spcBef>
                <a:spcPts val="575"/>
              </a:spcBef>
              <a:spcAft>
                <a:spcPts val="863"/>
              </a:spcAft>
              <a:buClrTx/>
              <a:defRPr/>
            </a:pPr>
            <a:r>
              <a:rPr lang="es-ES" altLang="es-ES" sz="1400" dirty="0" smtClean="0">
                <a:solidFill>
                  <a:schemeClr val="tx1"/>
                </a:solidFill>
              </a:rPr>
              <a:t/>
            </a:r>
            <a:br>
              <a:rPr lang="es-ES" altLang="es-ES" sz="1400" dirty="0" smtClean="0">
                <a:solidFill>
                  <a:schemeClr val="tx1"/>
                </a:solidFill>
              </a:rPr>
            </a:br>
            <a:r>
              <a:rPr lang="es-ES" altLang="es-ES" sz="1400" dirty="0" smtClean="0">
                <a:solidFill>
                  <a:schemeClr val="tx1"/>
                </a:solidFill>
              </a:rPr>
              <a:t/>
            </a:r>
            <a:br>
              <a:rPr lang="es-ES" altLang="es-ES" sz="1400" dirty="0" smtClean="0">
                <a:solidFill>
                  <a:schemeClr val="tx1"/>
                </a:solidFill>
              </a:rPr>
            </a:br>
            <a:endParaRPr lang="es-ES" altLang="es-ES" sz="1400" dirty="0" smtClean="0">
              <a:cs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19 Grupo"/>
          <p:cNvGrpSpPr/>
          <p:nvPr/>
        </p:nvGrpSpPr>
        <p:grpSpPr>
          <a:xfrm>
            <a:off x="-96688" y="-171400"/>
            <a:ext cx="12191760" cy="6881760"/>
            <a:chOff x="0" y="-23760"/>
            <a:chExt cx="12191760" cy="6881760"/>
          </a:xfrm>
        </p:grpSpPr>
        <p:pic>
          <p:nvPicPr>
            <p:cNvPr id="136" name="D0FC30FA-5473-4694-9335-339DDF86C58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-23760"/>
              <a:ext cx="12191760" cy="6881760"/>
            </a:xfrm>
            <a:prstGeom prst="rect">
              <a:avLst/>
            </a:prstGeom>
          </p:spPr>
        </p:pic>
        <p:grpSp>
          <p:nvGrpSpPr>
            <p:cNvPr id="22" name="21 Grupo"/>
            <p:cNvGrpSpPr/>
            <p:nvPr/>
          </p:nvGrpSpPr>
          <p:grpSpPr>
            <a:xfrm>
              <a:off x="0" y="1239143"/>
              <a:ext cx="4536504" cy="5618857"/>
              <a:chOff x="0" y="1239143"/>
              <a:chExt cx="4536504" cy="5618857"/>
            </a:xfrm>
          </p:grpSpPr>
          <p:sp>
            <p:nvSpPr>
              <p:cNvPr id="11" name="10 CuadroTexto"/>
              <p:cNvSpPr txBox="1"/>
              <p:nvPr/>
            </p:nvSpPr>
            <p:spPr>
              <a:xfrm>
                <a:off x="191344" y="1239143"/>
                <a:ext cx="4345160" cy="461665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square" rtlCol="0">
                <a:spAutoFit/>
              </a:bodyPr>
              <a:lstStyle/>
              <a:p>
                <a:r>
                  <a:rPr lang="es-ES" sz="2400" b="1" dirty="0" smtClean="0">
                    <a:solidFill>
                      <a:srgbClr val="0070C0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rPr>
                  <a:t>Líneas de actuación</a:t>
                </a:r>
                <a:endParaRPr lang="es-UY" sz="2400" b="1" dirty="0">
                  <a:solidFill>
                    <a:srgbClr val="0070C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endParaRPr>
              </a:p>
            </p:txBody>
          </p:sp>
          <p:sp>
            <p:nvSpPr>
              <p:cNvPr id="19" name="18 Rectángulo"/>
              <p:cNvSpPr/>
              <p:nvPr/>
            </p:nvSpPr>
            <p:spPr>
              <a:xfrm>
                <a:off x="0" y="6021288"/>
                <a:ext cx="3431704" cy="83671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/>
              </a:p>
            </p:txBody>
          </p:sp>
        </p:grpSp>
      </p:grpSp>
      <p:sp>
        <p:nvSpPr>
          <p:cNvPr id="2" name="Rectángulo 1"/>
          <p:cNvSpPr/>
          <p:nvPr/>
        </p:nvSpPr>
        <p:spPr>
          <a:xfrm>
            <a:off x="94656" y="1700808"/>
            <a:ext cx="12000416" cy="61909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  <a:spcAft>
                <a:spcPts val="900"/>
              </a:spcAft>
              <a:buFont typeface="Verdana" panose="020B0604030504040204" pitchFamily="34" charset="0"/>
              <a:buChar char="•"/>
            </a:pPr>
            <a:r>
              <a:rPr lang="es-ES" altLang="es-ES" sz="1600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ES" altLang="es-E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Sub línea 1.1 b. Planificar el desarrollo turístico a partir del conocimiento de los recursos naturales y culturales, considerando especialmente las áreas protegidas, los sitios y expresiones </a:t>
            </a:r>
            <a:r>
              <a:rPr lang="es-ES" altLang="es-ES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patrimoniales. …..</a:t>
            </a:r>
            <a:r>
              <a:rPr lang="es-ES" altLang="es-ES" sz="1400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compatibilizar su conservación con </a:t>
            </a:r>
            <a:r>
              <a:rPr lang="es-ES" altLang="es-ES" sz="14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las actividades turísticas tradicionales 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900"/>
              </a:spcAft>
              <a:buFont typeface="Verdana" panose="020B0604030504040204" pitchFamily="34" charset="0"/>
              <a:buChar char="•"/>
            </a:pPr>
            <a:r>
              <a:rPr lang="es-ES" altLang="es-ES" sz="1400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Coordinar y respetar los roles de los </a:t>
            </a:r>
            <a:r>
              <a:rPr lang="es-ES" altLang="es-ES" sz="14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diferentes actores </a:t>
            </a:r>
            <a:r>
              <a:rPr lang="es-ES" altLang="es-ES" sz="1400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(públicos y privados) en el marco de políticas de conservación y desarrollo sustentable de sitios y recursos de interés patrimonial.</a:t>
            </a:r>
            <a:endParaRPr lang="es-ES" altLang="es-ES" sz="1400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900"/>
              </a:spcAft>
              <a:buFont typeface="Verdana" panose="020B0604030504040204" pitchFamily="34" charset="0"/>
              <a:buChar char="•"/>
            </a:pPr>
            <a:r>
              <a:rPr lang="es-ES" altLang="es-ES" sz="1400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ES" altLang="es-E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 B. Promover la participación local para el desarrollo de productos turísticos que rescaten las expresiones de autenticidad y singularidad </a:t>
            </a:r>
            <a:r>
              <a:rPr lang="es-ES" altLang="es-ES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cultural, </a:t>
            </a:r>
            <a:r>
              <a:rPr lang="es-ES" altLang="es-E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propiciando a la vez la apropiación colectiva del patrimonio material e inmaterial de los destinos 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900"/>
              </a:spcAft>
              <a:buFont typeface="Verdana" panose="020B0604030504040204" pitchFamily="34" charset="0"/>
              <a:buChar char="•"/>
            </a:pPr>
            <a:r>
              <a:rPr lang="es-ES" altLang="es-ES" sz="1400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Fomentar actividades </a:t>
            </a:r>
            <a:r>
              <a:rPr lang="es-ES" altLang="es-ES" sz="14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 </a:t>
            </a:r>
            <a:r>
              <a:rPr lang="es-ES" altLang="es-ES" sz="1400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sensibilización y capacitación como anfitriones.</a:t>
            </a:r>
            <a:r>
              <a:rPr lang="es-ES" altLang="es-ES" sz="14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lang="es-ES" altLang="es-ES" sz="1400" dirty="0" smtClean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900"/>
              </a:spcAft>
              <a:buFont typeface="Verdana" panose="020B0604030504040204" pitchFamily="34" charset="0"/>
              <a:buChar char="•"/>
            </a:pPr>
            <a:r>
              <a:rPr lang="es-ES" altLang="es-ES" sz="1400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Promover la puesta en valor y difusión de los sitios de interés patrimonial de los territorios locales. </a:t>
            </a:r>
          </a:p>
          <a:p>
            <a:pPr marL="285750" indent="-285750">
              <a:lnSpc>
                <a:spcPct val="90000"/>
              </a:lnSpc>
              <a:spcBef>
                <a:spcPts val="900"/>
              </a:spcBef>
              <a:spcAft>
                <a:spcPts val="150"/>
              </a:spcAft>
              <a:buClr>
                <a:srgbClr val="1CADE4"/>
              </a:buClr>
              <a:buFont typeface="Arial" panose="020B0604020202020204" pitchFamily="34" charset="0"/>
              <a:buChar char="•"/>
              <a:defRPr/>
            </a:pPr>
            <a:r>
              <a:rPr lang="es-ES" altLang="es-E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S.L 1.3 a Apostar a un turista responsable que asocie la calidad de los destinos,  a la sostenibilidad de los recursos naturales y culturales que dan lugar al producto turístico.</a:t>
            </a:r>
          </a:p>
          <a:p>
            <a:pPr marL="285750" indent="-285750">
              <a:lnSpc>
                <a:spcPct val="90000"/>
              </a:lnSpc>
              <a:spcBef>
                <a:spcPts val="900"/>
              </a:spcBef>
              <a:spcAft>
                <a:spcPts val="150"/>
              </a:spcAft>
              <a:buClr>
                <a:srgbClr val="1CADE4"/>
              </a:buClr>
              <a:buFont typeface="Arial" panose="020B0604020202020204" pitchFamily="34" charset="0"/>
              <a:buChar char="•"/>
              <a:defRPr/>
            </a:pPr>
            <a:endParaRPr lang="es-ES" altLang="es-ES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lnSpc>
                <a:spcPct val="90000"/>
              </a:lnSpc>
              <a:spcBef>
                <a:spcPts val="900"/>
              </a:spcBef>
              <a:spcAft>
                <a:spcPts val="150"/>
              </a:spcAft>
              <a:buClr>
                <a:srgbClr val="1CADE4"/>
              </a:buClr>
              <a:buFont typeface="Arial" panose="020B0604020202020204" pitchFamily="34" charset="0"/>
              <a:buChar char="•"/>
              <a:defRPr/>
            </a:pPr>
            <a:endParaRPr lang="es-ES" altLang="es-ES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900"/>
              </a:spcAft>
              <a:buFont typeface="Verdana" panose="020B0604030504040204" pitchFamily="34" charset="0"/>
              <a:buChar char="•"/>
            </a:pPr>
            <a:endParaRPr lang="es-ES" altLang="es-ES" dirty="0" smtClean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900"/>
              </a:spcAft>
              <a:buFont typeface="Verdana" panose="020B0604030504040204" pitchFamily="34" charset="0"/>
              <a:buChar char="•"/>
            </a:pPr>
            <a:endParaRPr lang="es-ES" altLang="es-ES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900"/>
              </a:spcAft>
              <a:buFont typeface="Verdana" panose="020B0604030504040204" pitchFamily="34" charset="0"/>
              <a:buChar char="•"/>
            </a:pPr>
            <a:endParaRPr lang="es-ES" altLang="es-ES" dirty="0">
              <a:solidFill>
                <a:srgbClr val="000000"/>
              </a:solidFill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5910740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6 Grupo"/>
          <p:cNvGrpSpPr/>
          <p:nvPr/>
        </p:nvGrpSpPr>
        <p:grpSpPr>
          <a:xfrm>
            <a:off x="0" y="0"/>
            <a:ext cx="12191760" cy="6833520"/>
            <a:chOff x="0" y="0"/>
            <a:chExt cx="12191760" cy="6833520"/>
          </a:xfrm>
        </p:grpSpPr>
        <p:sp>
          <p:nvSpPr>
            <p:cNvPr id="119" name="TextShape 1"/>
            <p:cNvSpPr txBox="1"/>
            <p:nvPr/>
          </p:nvSpPr>
          <p:spPr>
            <a:xfrm>
              <a:off x="838080" y="365040"/>
              <a:ext cx="10515240" cy="1325160"/>
            </a:xfrm>
            <a:prstGeom prst="rect">
              <a:avLst/>
            </a:prstGeom>
          </p:spPr>
          <p:txBody>
            <a:bodyPr anchor="ctr"/>
            <a:lstStyle/>
            <a:p>
              <a:endParaRPr/>
            </a:p>
          </p:txBody>
        </p:sp>
        <p:pic>
          <p:nvPicPr>
            <p:cNvPr id="121" name="D0FC30FA-5473-4694-9335-339DDF86C58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2191760" cy="6833520"/>
            </a:xfrm>
            <a:prstGeom prst="rect">
              <a:avLst/>
            </a:prstGeom>
          </p:spPr>
        </p:pic>
      </p:grp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119336" y="1269479"/>
            <a:ext cx="11737304" cy="4391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35095" rIns="0" bIns="35095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  <a:tab pos="10134600" algn="l"/>
                <a:tab pos="108585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  <a:tab pos="10134600" algn="l"/>
                <a:tab pos="108585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  <a:tab pos="10134600" algn="l"/>
                <a:tab pos="108585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  <a:tab pos="10134600" algn="l"/>
                <a:tab pos="108585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  <a:tab pos="10134600" algn="l"/>
                <a:tab pos="108585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  <a:tab pos="10134600" algn="l"/>
                <a:tab pos="108585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  <a:tab pos="10134600" algn="l"/>
                <a:tab pos="108585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  <a:tab pos="10134600" algn="l"/>
                <a:tab pos="108585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  <a:tab pos="10134600" algn="l"/>
                <a:tab pos="108585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457200" lvl="1" indent="0" eaLnBrk="1" hangingPunct="1">
              <a:lnSpc>
                <a:spcPct val="90000"/>
              </a:lnSpc>
              <a:spcBef>
                <a:spcPts val="900"/>
              </a:spcBef>
              <a:spcAft>
                <a:spcPts val="150"/>
              </a:spcAft>
              <a:buClr>
                <a:srgbClr val="1CADE4"/>
              </a:buClr>
              <a:defRPr/>
            </a:pPr>
            <a:endParaRPr lang="es-UY" altLang="es-ES" sz="1400" b="1" dirty="0">
              <a:solidFill>
                <a:srgbClr val="404040"/>
              </a:solidFill>
              <a:latin typeface="+mn-lt"/>
              <a:ea typeface="MS Gothic" panose="020B0609070205080204" pitchFamily="49" charset="-128"/>
              <a:cs typeface="Arial" panose="020B0604020202020204" pitchFamily="34" charset="0"/>
            </a:endParaRPr>
          </a:p>
          <a:p>
            <a:pPr marL="285750" indent="-285750">
              <a:lnSpc>
                <a:spcPct val="90000"/>
              </a:lnSpc>
              <a:spcBef>
                <a:spcPts val="900"/>
              </a:spcBef>
              <a:spcAft>
                <a:spcPts val="150"/>
              </a:spcAft>
              <a:buClr>
                <a:srgbClr val="1CADE4"/>
              </a:buClr>
              <a:buFont typeface="Arial" panose="020B0604020202020204" pitchFamily="34" charset="0"/>
              <a:buChar char="•"/>
              <a:defRPr/>
            </a:pPr>
            <a:r>
              <a:rPr lang="es-ES" altLang="es-ES" sz="20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Sub línea 1.1 b. Planificar el desarrollo turístico a partir del conocimiento de los recursos naturales y culturales, considerando especialmente las áreas protegidas, los sitios y expresiones patrimoniales.</a:t>
            </a:r>
          </a:p>
          <a:p>
            <a:pPr marL="285750" indent="-285750">
              <a:lnSpc>
                <a:spcPct val="90000"/>
              </a:lnSpc>
              <a:spcBef>
                <a:spcPts val="900"/>
              </a:spcBef>
              <a:spcAft>
                <a:spcPts val="150"/>
              </a:spcAft>
              <a:buClr>
                <a:srgbClr val="1CADE4"/>
              </a:buClr>
              <a:buFont typeface="Arial" panose="020B0604020202020204" pitchFamily="34" charset="0"/>
              <a:buChar char="•"/>
              <a:defRPr/>
            </a:pPr>
            <a:endParaRPr lang="es-ES" altLang="es-ES" sz="2000" dirty="0" smtClean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lnSpc>
                <a:spcPct val="90000"/>
              </a:lnSpc>
              <a:spcBef>
                <a:spcPts val="900"/>
              </a:spcBef>
              <a:spcAft>
                <a:spcPts val="150"/>
              </a:spcAft>
              <a:buClr>
                <a:srgbClr val="1CADE4"/>
              </a:buClr>
              <a:buFont typeface="Arial" panose="020B0604020202020204" pitchFamily="34" charset="0"/>
              <a:buChar char="•"/>
              <a:defRPr/>
            </a:pPr>
            <a:r>
              <a:rPr lang="es-ES" altLang="es-ES" sz="20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S.L 1.3 a Apostar a un turista responsable que asocie la calidad de los destinos,  a la sostenibilidad de los recursos naturales y culturales que dan lugar al producto turístico.</a:t>
            </a:r>
          </a:p>
          <a:p>
            <a:pPr marL="285750" indent="-285750">
              <a:lnSpc>
                <a:spcPct val="90000"/>
              </a:lnSpc>
              <a:spcBef>
                <a:spcPts val="900"/>
              </a:spcBef>
              <a:spcAft>
                <a:spcPts val="150"/>
              </a:spcAft>
              <a:buClr>
                <a:srgbClr val="1CADE4"/>
              </a:buClr>
              <a:buFont typeface="Arial" panose="020B0604020202020204" pitchFamily="34" charset="0"/>
              <a:buChar char="•"/>
              <a:defRPr/>
            </a:pPr>
            <a:endParaRPr lang="es-ES" altLang="es-ES" sz="2000" dirty="0" smtClean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lnSpc>
                <a:spcPct val="90000"/>
              </a:lnSpc>
              <a:spcBef>
                <a:spcPts val="900"/>
              </a:spcBef>
              <a:spcAft>
                <a:spcPts val="150"/>
              </a:spcAft>
              <a:buClr>
                <a:srgbClr val="1CADE4"/>
              </a:buClr>
              <a:buFont typeface="Arial" panose="020B0604020202020204" pitchFamily="34" charset="0"/>
              <a:buChar char="•"/>
              <a:defRPr/>
            </a:pPr>
            <a:r>
              <a:rPr lang="es-ES" altLang="es-ES" sz="20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 B. Promover la participación local para el desarrollo de productos turísticos que rescaten las expresiones de autenticidad y singularidad cultural propiciando a la vez la apropiación colectiva del patrimonio material e inmaterial de los destinos </a:t>
            </a:r>
          </a:p>
          <a:p>
            <a:pPr lvl="1" eaLnBrk="1" hangingPunct="1">
              <a:lnSpc>
                <a:spcPct val="90000"/>
              </a:lnSpc>
              <a:spcBef>
                <a:spcPts val="900"/>
              </a:spcBef>
              <a:spcAft>
                <a:spcPts val="150"/>
              </a:spcAft>
              <a:buClr>
                <a:srgbClr val="1CADE4"/>
              </a:buClr>
              <a:defRPr/>
            </a:pPr>
            <a:endParaRPr lang="es-ES" altLang="es-ES" sz="2000" dirty="0" smtClean="0">
              <a:solidFill>
                <a:schemeClr val="tx1"/>
              </a:solidFill>
              <a:latin typeface="Arial" panose="020B0604020202020204" pitchFamily="34" charset="0"/>
              <a:ea typeface="MS Gothic" panose="020B0609070205080204" pitchFamily="49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5133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TextShape 1"/>
          <p:cNvSpPr txBox="1"/>
          <p:nvPr/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anchor="ctr"/>
          <a:lstStyle/>
          <a:p>
            <a:endParaRPr/>
          </a:p>
        </p:txBody>
      </p:sp>
      <p:pic>
        <p:nvPicPr>
          <p:cNvPr id="121" name="D0FC30FA-5473-4694-9335-339DDF86C58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1760" cy="6833520"/>
          </a:xfrm>
          <a:prstGeom prst="rect">
            <a:avLst/>
          </a:prstGeom>
        </p:spPr>
      </p:pic>
      <p:sp>
        <p:nvSpPr>
          <p:cNvPr id="122" name="CustomShape 3"/>
          <p:cNvSpPr/>
          <p:nvPr/>
        </p:nvSpPr>
        <p:spPr>
          <a:xfrm>
            <a:off x="0" y="1648800"/>
            <a:ext cx="12191760" cy="516960"/>
          </a:xfrm>
          <a:prstGeom prst="rect">
            <a:avLst/>
          </a:prstGeom>
          <a:noFill/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s-ES" sz="2800">
                <a:solidFill>
                  <a:srgbClr val="44546A"/>
                </a:solidFill>
                <a:latin typeface="Bodoni MT Black"/>
              </a:rPr>
              <a:t>¿Por qué Uruguay?</a:t>
            </a:r>
            <a:endParaRPr/>
          </a:p>
        </p:txBody>
      </p:sp>
      <p:sp>
        <p:nvSpPr>
          <p:cNvPr id="123" name="CustomShape 4"/>
          <p:cNvSpPr/>
          <p:nvPr/>
        </p:nvSpPr>
        <p:spPr>
          <a:xfrm>
            <a:off x="0" y="1124744"/>
            <a:ext cx="12191760" cy="5733256"/>
          </a:xfrm>
          <a:prstGeom prst="rect">
            <a:avLst/>
          </a:prstGeom>
          <a:solidFill>
            <a:srgbClr val="FFF2CC"/>
          </a:solidFill>
          <a:ln w="12600">
            <a:solidFill>
              <a:srgbClr val="FFE699"/>
            </a:solidFill>
            <a:miter/>
          </a:ln>
        </p:spPr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/>
          <a:srcRect l="11404" t="20471" r="37379" b="16092"/>
          <a:stretch>
            <a:fillRect/>
          </a:stretch>
        </p:blipFill>
        <p:spPr bwMode="auto">
          <a:xfrm>
            <a:off x="2171700" y="1772816"/>
            <a:ext cx="7848600" cy="491966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  <a:softEdge rad="1270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13" name="CustomShape 13"/>
          <p:cNvSpPr/>
          <p:nvPr/>
        </p:nvSpPr>
        <p:spPr>
          <a:xfrm>
            <a:off x="2207568" y="1268760"/>
            <a:ext cx="7776864" cy="43204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0000" tIns="45000" rIns="90000" bIns="45000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ES" sz="2400" b="1" dirty="0" smtClean="0">
                <a:solidFill>
                  <a:srgbClr val="4C7C8B"/>
                </a:solidFill>
                <a:latin typeface="Verdana" pitchFamily="32" charset="0"/>
                <a:cs typeface="Arial" charset="0"/>
              </a:rPr>
              <a:t>Patrimonio Social?</a:t>
            </a:r>
            <a:endParaRPr lang="es-ES" sz="2400" b="1" i="1" dirty="0">
              <a:solidFill>
                <a:srgbClr val="4C7C8B"/>
              </a:solidFill>
              <a:latin typeface="Verdana" pitchFamily="32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10 Grupo"/>
          <p:cNvGrpSpPr/>
          <p:nvPr/>
        </p:nvGrpSpPr>
        <p:grpSpPr>
          <a:xfrm>
            <a:off x="-1800" y="-78120"/>
            <a:ext cx="12191760" cy="6935760"/>
            <a:chOff x="-1800" y="-78120"/>
            <a:chExt cx="12191760" cy="6935760"/>
          </a:xfrm>
        </p:grpSpPr>
        <p:pic>
          <p:nvPicPr>
            <p:cNvPr id="363" name="D0FC30FA-5473-4694-9335-339DDF86C58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-1800" y="-78120"/>
              <a:ext cx="12191760" cy="6935760"/>
            </a:xfrm>
            <a:prstGeom prst="rect">
              <a:avLst/>
            </a:prstGeom>
          </p:spPr>
        </p:pic>
        <p:sp>
          <p:nvSpPr>
            <p:cNvPr id="10" name="CustomShape 2"/>
            <p:cNvSpPr/>
            <p:nvPr/>
          </p:nvSpPr>
          <p:spPr>
            <a:xfrm>
              <a:off x="0" y="1052736"/>
              <a:ext cx="12187800" cy="5804904"/>
            </a:xfrm>
            <a:prstGeom prst="rect">
              <a:avLst/>
            </a:prstGeom>
            <a:blipFill>
              <a:blip r:embed="rId3" cstate="print"/>
              <a:tile/>
            </a:blipFill>
          </p:spPr>
        </p:sp>
        <p:sp>
          <p:nvSpPr>
            <p:cNvPr id="366" name="CustomShape 3"/>
            <p:cNvSpPr/>
            <p:nvPr/>
          </p:nvSpPr>
          <p:spPr>
            <a:xfrm>
              <a:off x="7494120" y="5603760"/>
              <a:ext cx="4370040" cy="364680"/>
            </a:xfrm>
            <a:prstGeom prst="rect">
              <a:avLst/>
            </a:prstGeom>
            <a:noFill/>
          </p:spPr>
          <p:txBody>
            <a:bodyPr lIns="90000" tIns="45000" rIns="90000" bIns="45000"/>
            <a:lstStyle/>
            <a:p>
              <a:pPr>
                <a:lnSpc>
                  <a:spcPct val="100000"/>
                </a:lnSpc>
              </a:pPr>
              <a:r>
                <a:rPr lang="es-ES">
                  <a:solidFill>
                    <a:srgbClr val="44546A"/>
                  </a:solidFill>
                  <a:latin typeface="Calibri"/>
                </a:rPr>
                <a:t>.</a:t>
              </a:r>
              <a:endParaRPr/>
            </a:p>
          </p:txBody>
        </p:sp>
        <p:sp>
          <p:nvSpPr>
            <p:cNvPr id="367" name="CustomShape 4"/>
            <p:cNvSpPr/>
            <p:nvPr/>
          </p:nvSpPr>
          <p:spPr>
            <a:xfrm>
              <a:off x="6898320" y="1648440"/>
              <a:ext cx="1035000" cy="369000"/>
            </a:xfrm>
            <a:prstGeom prst="rect">
              <a:avLst/>
            </a:prstGeom>
            <a:noFill/>
          </p:spPr>
        </p:sp>
        <p:sp>
          <p:nvSpPr>
            <p:cNvPr id="368" name="CustomShape 5"/>
            <p:cNvSpPr/>
            <p:nvPr/>
          </p:nvSpPr>
          <p:spPr>
            <a:xfrm>
              <a:off x="5330904" y="2180880"/>
              <a:ext cx="6381720" cy="3480368"/>
            </a:xfrm>
            <a:prstGeom prst="rect">
              <a:avLst/>
            </a:prstGeom>
            <a:noFill/>
          </p:spPr>
          <p:txBody>
            <a:bodyPr lIns="90000" tIns="45000" rIns="90000" bIns="45000"/>
            <a:lstStyle/>
            <a:p>
              <a:pPr algn="just">
                <a:lnSpc>
                  <a:spcPct val="100000"/>
                </a:lnSpc>
              </a:pPr>
              <a:r>
                <a:rPr lang="es-ES" sz="1600" b="1" dirty="0" smtClean="0">
                  <a:solidFill>
                    <a:srgbClr val="1F4E79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“Situado </a:t>
              </a:r>
              <a:r>
                <a:rPr lang="es-ES" sz="1600" b="1" dirty="0">
                  <a:solidFill>
                    <a:srgbClr val="1F4E79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entre los dos titanes de Sudamérica, Brasil y Argentina, este pequeño país tiene mucho punch. Lo que a Uruguay le falta en tamaño lo compensa con calma, hospitalidad y carisma. </a:t>
              </a:r>
              <a:endParaRPr sz="1600" b="1" dirty="0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  <a:p>
              <a:pPr algn="just">
                <a:lnSpc>
                  <a:spcPct val="100000"/>
                </a:lnSpc>
              </a:pPr>
              <a:endParaRPr sz="1600" b="1" dirty="0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  <a:p>
              <a:pPr algn="just">
                <a:lnSpc>
                  <a:spcPct val="100000"/>
                </a:lnSpc>
              </a:pPr>
              <a:r>
                <a:rPr lang="es-ES" sz="1600" b="1" dirty="0">
                  <a:solidFill>
                    <a:srgbClr val="1F4E79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Mientras sus dos ruidosos vecinos pasan de una crisis a otra, Uruguay se mantiene como un refugio de estabilidad política, buen gobierno y prosperidad (por algo es la Suiza de América). </a:t>
              </a:r>
              <a:endParaRPr sz="1600" b="1" dirty="0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  <a:p>
              <a:pPr algn="just">
                <a:lnSpc>
                  <a:spcPct val="100000"/>
                </a:lnSpc>
              </a:pPr>
              <a:endParaRPr sz="1600" b="1" dirty="0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  <a:p>
              <a:pPr algn="just">
                <a:lnSpc>
                  <a:spcPct val="100000"/>
                </a:lnSpc>
              </a:pPr>
              <a:r>
                <a:rPr lang="es-ES" sz="1600" b="1" dirty="0">
                  <a:solidFill>
                    <a:srgbClr val="1F4E79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Los uruguayos pueden parecer tímidos y sencillos, pero están muy orgullosos de haber construido una de las sociedades más progresistas del continente sin conflicto social de por medio</a:t>
              </a:r>
              <a:r>
                <a:rPr lang="es-ES" sz="1600" b="1" dirty="0" smtClean="0">
                  <a:solidFill>
                    <a:srgbClr val="1F4E79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.”</a:t>
              </a:r>
              <a:endParaRPr sz="1600" b="1" dirty="0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pic>
          <p:nvPicPr>
            <p:cNvPr id="369" name="Imagen 10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 rot="21217200">
              <a:off x="409311" y="2527256"/>
              <a:ext cx="4667374" cy="2887140"/>
            </a:xfrm>
            <a:prstGeom prst="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</p:pic>
        <p:sp>
          <p:nvSpPr>
            <p:cNvPr id="9" name="CustomShape 13"/>
            <p:cNvSpPr/>
            <p:nvPr/>
          </p:nvSpPr>
          <p:spPr>
            <a:xfrm>
              <a:off x="3089666" y="1340768"/>
              <a:ext cx="6012668" cy="43204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90000" tIns="45000" rIns="90000" bIns="45000"/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ES" sz="2400" b="1" dirty="0" smtClean="0">
                  <a:solidFill>
                    <a:srgbClr val="4C7C8B"/>
                  </a:solidFill>
                  <a:latin typeface="Verdana" pitchFamily="32" charset="0"/>
                  <a:cs typeface="Arial" charset="0"/>
                </a:rPr>
                <a:t>DISTINCIONES COMO DESTINO</a:t>
              </a:r>
              <a:endParaRPr lang="es-ES" sz="2400" b="1" i="1" dirty="0">
                <a:solidFill>
                  <a:srgbClr val="4C7C8B"/>
                </a:solidFill>
                <a:latin typeface="Verdana" pitchFamily="32" charset="0"/>
                <a:cs typeface="Arial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8 Grupo"/>
          <p:cNvGrpSpPr/>
          <p:nvPr/>
        </p:nvGrpSpPr>
        <p:grpSpPr>
          <a:xfrm>
            <a:off x="-1800" y="-78120"/>
            <a:ext cx="12191760" cy="6935760"/>
            <a:chOff x="-1800" y="-78120"/>
            <a:chExt cx="12191760" cy="6935760"/>
          </a:xfrm>
        </p:grpSpPr>
        <p:pic>
          <p:nvPicPr>
            <p:cNvPr id="370" name="D0FC30FA-5473-4694-9335-339DDF86C58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-1800" y="-78120"/>
              <a:ext cx="12191760" cy="6935760"/>
            </a:xfrm>
            <a:prstGeom prst="rect">
              <a:avLst/>
            </a:prstGeom>
          </p:spPr>
        </p:pic>
        <p:sp>
          <p:nvSpPr>
            <p:cNvPr id="10" name="CustomShape 2"/>
            <p:cNvSpPr/>
            <p:nvPr/>
          </p:nvSpPr>
          <p:spPr>
            <a:xfrm>
              <a:off x="0" y="1052736"/>
              <a:ext cx="12187800" cy="5804904"/>
            </a:xfrm>
            <a:prstGeom prst="rect">
              <a:avLst/>
            </a:prstGeom>
            <a:blipFill>
              <a:blip r:embed="rId3" cstate="print"/>
              <a:tile/>
            </a:blipFill>
          </p:spPr>
        </p:sp>
        <p:sp>
          <p:nvSpPr>
            <p:cNvPr id="373" name="CustomShape 3"/>
            <p:cNvSpPr/>
            <p:nvPr/>
          </p:nvSpPr>
          <p:spPr>
            <a:xfrm>
              <a:off x="7494120" y="5603760"/>
              <a:ext cx="4370040" cy="364680"/>
            </a:xfrm>
            <a:prstGeom prst="rect">
              <a:avLst/>
            </a:prstGeom>
            <a:noFill/>
          </p:spPr>
          <p:txBody>
            <a:bodyPr lIns="90000" tIns="45000" rIns="90000" bIns="45000"/>
            <a:lstStyle/>
            <a:p>
              <a:pPr>
                <a:lnSpc>
                  <a:spcPct val="100000"/>
                </a:lnSpc>
              </a:pPr>
              <a:r>
                <a:rPr lang="es-ES">
                  <a:solidFill>
                    <a:srgbClr val="44546A"/>
                  </a:solidFill>
                  <a:latin typeface="Calibri"/>
                </a:rPr>
                <a:t>.</a:t>
              </a:r>
              <a:endParaRPr/>
            </a:p>
          </p:txBody>
        </p:sp>
        <p:sp>
          <p:nvSpPr>
            <p:cNvPr id="374" name="CustomShape 4"/>
            <p:cNvSpPr/>
            <p:nvPr/>
          </p:nvSpPr>
          <p:spPr>
            <a:xfrm>
              <a:off x="6898320" y="1648440"/>
              <a:ext cx="1035000" cy="369000"/>
            </a:xfrm>
            <a:prstGeom prst="rect">
              <a:avLst/>
            </a:prstGeom>
            <a:noFill/>
          </p:spPr>
        </p:sp>
        <p:sp>
          <p:nvSpPr>
            <p:cNvPr id="375" name="CustomShape 5"/>
            <p:cNvSpPr/>
            <p:nvPr/>
          </p:nvSpPr>
          <p:spPr>
            <a:xfrm>
              <a:off x="4686840" y="2372040"/>
              <a:ext cx="6251760" cy="3577240"/>
            </a:xfrm>
            <a:prstGeom prst="rect">
              <a:avLst/>
            </a:prstGeom>
            <a:noFill/>
          </p:spPr>
          <p:txBody>
            <a:bodyPr lIns="90000" tIns="45000" rIns="90000" bIns="45000"/>
            <a:lstStyle/>
            <a:p>
              <a:pPr algn="just">
                <a:lnSpc>
                  <a:spcPct val="100000"/>
                </a:lnSpc>
              </a:pPr>
              <a:r>
                <a:rPr lang="es-ES" sz="1600" b="1" dirty="0" err="1">
                  <a:solidFill>
                    <a:srgbClr val="1F4E79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National</a:t>
              </a:r>
              <a:r>
                <a:rPr lang="es-ES" sz="1600" b="1" dirty="0">
                  <a:solidFill>
                    <a:srgbClr val="1F4E79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 </a:t>
              </a:r>
              <a:r>
                <a:rPr lang="es-ES" sz="1600" b="1" dirty="0" err="1">
                  <a:solidFill>
                    <a:srgbClr val="1F4E79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Geographic</a:t>
              </a:r>
              <a:r>
                <a:rPr lang="es-ES" sz="1600" b="1" dirty="0">
                  <a:solidFill>
                    <a:srgbClr val="1F4E79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 publicó una lista de los 20  países que "todo el mundo debería visitar en 2016“, entre ellos Uruguay.</a:t>
              </a:r>
              <a:endParaRPr sz="1600" b="1" dirty="0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  <a:p>
              <a:pPr algn="just">
                <a:lnSpc>
                  <a:spcPct val="100000"/>
                </a:lnSpc>
              </a:pPr>
              <a:endParaRPr sz="1600" b="1" dirty="0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  <a:p>
              <a:pPr algn="just">
                <a:lnSpc>
                  <a:spcPct val="100000"/>
                </a:lnSpc>
              </a:pPr>
              <a:r>
                <a:rPr lang="es-ES" sz="1600" b="1" dirty="0">
                  <a:solidFill>
                    <a:srgbClr val="1F4E79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Destaca al país por tener localidades que son capaces de abarcar varias de las necesidades de un viajero. Punta del Este, por ejemplo, incluye lujo y naturaleza. Bañados del Este es el paisaje perfecto para avistar aves y Colonia del Sacramento mezcla lo mejor de la historia con gastronomía moderna y de calidad.</a:t>
              </a:r>
              <a:endParaRPr sz="1600" b="1" dirty="0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  <a:p>
              <a:pPr algn="just">
                <a:lnSpc>
                  <a:spcPct val="100000"/>
                </a:lnSpc>
              </a:pPr>
              <a:endParaRPr sz="1600" b="1" dirty="0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  <a:p>
              <a:pPr algn="just">
                <a:lnSpc>
                  <a:spcPct val="100000"/>
                </a:lnSpc>
              </a:pPr>
              <a:r>
                <a:rPr lang="es-ES" sz="1600" b="1" dirty="0">
                  <a:solidFill>
                    <a:srgbClr val="1F4E79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Montevideo fue descrita como la ciudad capital "más tranquila de América Latina".</a:t>
              </a:r>
              <a:endParaRPr sz="1600" b="1" dirty="0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  <a:p>
              <a:pPr>
                <a:lnSpc>
                  <a:spcPct val="100000"/>
                </a:lnSpc>
              </a:pPr>
              <a:endParaRPr dirty="0"/>
            </a:p>
          </p:txBody>
        </p:sp>
        <p:pic>
          <p:nvPicPr>
            <p:cNvPr id="376" name="Imagen 4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 rot="21202800">
              <a:off x="1009205" y="2031175"/>
              <a:ext cx="2904537" cy="4444905"/>
            </a:xfrm>
            <a:prstGeom prst="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</p:pic>
        <p:sp>
          <p:nvSpPr>
            <p:cNvPr id="12" name="CustomShape 13"/>
            <p:cNvSpPr/>
            <p:nvPr/>
          </p:nvSpPr>
          <p:spPr>
            <a:xfrm>
              <a:off x="3089666" y="1340768"/>
              <a:ext cx="6012668" cy="43204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90000" tIns="45000" rIns="90000" bIns="45000"/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ES" sz="2400" b="1" dirty="0" smtClean="0">
                  <a:solidFill>
                    <a:srgbClr val="4C7C8B"/>
                  </a:solidFill>
                  <a:latin typeface="Verdana" pitchFamily="32" charset="0"/>
                  <a:cs typeface="Arial" charset="0"/>
                </a:rPr>
                <a:t>DISTINCIONES COMO DESTINO</a:t>
              </a:r>
              <a:endParaRPr lang="es-ES" sz="2400" b="1" i="1" dirty="0">
                <a:solidFill>
                  <a:srgbClr val="4C7C8B"/>
                </a:solidFill>
                <a:latin typeface="Verdana" pitchFamily="32" charset="0"/>
                <a:cs typeface="Arial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6 Grupo"/>
          <p:cNvGrpSpPr/>
          <p:nvPr/>
        </p:nvGrpSpPr>
        <p:grpSpPr>
          <a:xfrm>
            <a:off x="-1800" y="-78120"/>
            <a:ext cx="12191760" cy="6935760"/>
            <a:chOff x="-1800" y="-78120"/>
            <a:chExt cx="12191760" cy="6935760"/>
          </a:xfrm>
        </p:grpSpPr>
        <p:pic>
          <p:nvPicPr>
            <p:cNvPr id="377" name="D0FC30FA-5473-4694-9335-339DDF86C58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-1800" y="-78120"/>
              <a:ext cx="12191760" cy="6935760"/>
            </a:xfrm>
            <a:prstGeom prst="rect">
              <a:avLst/>
            </a:prstGeom>
          </p:spPr>
        </p:pic>
        <p:sp>
          <p:nvSpPr>
            <p:cNvPr id="10" name="CustomShape 2"/>
            <p:cNvSpPr/>
            <p:nvPr/>
          </p:nvSpPr>
          <p:spPr>
            <a:xfrm>
              <a:off x="0" y="1052736"/>
              <a:ext cx="12187800" cy="5804904"/>
            </a:xfrm>
            <a:prstGeom prst="rect">
              <a:avLst/>
            </a:prstGeom>
            <a:blipFill>
              <a:blip r:embed="rId3" cstate="print"/>
              <a:tile/>
            </a:blipFill>
          </p:spPr>
        </p:sp>
        <p:sp>
          <p:nvSpPr>
            <p:cNvPr id="381" name="CustomShape 4"/>
            <p:cNvSpPr/>
            <p:nvPr/>
          </p:nvSpPr>
          <p:spPr>
            <a:xfrm>
              <a:off x="407368" y="1988840"/>
              <a:ext cx="11017224" cy="4638960"/>
            </a:xfrm>
            <a:prstGeom prst="rect">
              <a:avLst/>
            </a:prstGeom>
            <a:noFill/>
          </p:spPr>
          <p:txBody>
            <a:bodyPr lIns="90000" tIns="45000" rIns="90000" bIns="45000"/>
            <a:lstStyle/>
            <a:p>
              <a:pPr>
                <a:lnSpc>
                  <a:spcPct val="80000"/>
                </a:lnSpc>
                <a:spcBef>
                  <a:spcPts val="1200"/>
                </a:spcBef>
                <a:spcAft>
                  <a:spcPts val="20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ES" sz="2400" b="1" i="1" dirty="0" smtClean="0">
                  <a:solidFill>
                    <a:srgbClr val="00206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Orientar el desarrollo turístico para que:</a:t>
              </a:r>
            </a:p>
            <a:p>
              <a:pPr>
                <a:lnSpc>
                  <a:spcPct val="80000"/>
                </a:lnSpc>
                <a:spcBef>
                  <a:spcPts val="1200"/>
                </a:spcBef>
                <a:spcAft>
                  <a:spcPts val="200"/>
                </a:spcAft>
                <a:buClr>
                  <a:srgbClr val="C00000"/>
                </a:buClr>
                <a:buFont typeface="Wingdings" pitchFamily="2" charset="2"/>
                <a:buChar char="Ø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ES" sz="2400" dirty="0" smtClean="0">
                  <a:solidFill>
                    <a:srgbClr val="00206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los residentes locales se beneficien de la actividad, mediante el uso responsable de los recursos naturales y culturales,</a:t>
              </a:r>
            </a:p>
            <a:p>
              <a:pPr>
                <a:lnSpc>
                  <a:spcPct val="80000"/>
                </a:lnSpc>
                <a:spcBef>
                  <a:spcPts val="1200"/>
                </a:spcBef>
                <a:spcAft>
                  <a:spcPts val="200"/>
                </a:spcAft>
                <a:buClr>
                  <a:srgbClr val="C00000"/>
                </a:buCl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endParaRPr lang="es-ES" sz="24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  <a:p>
              <a:pPr>
                <a:lnSpc>
                  <a:spcPct val="80000"/>
                </a:lnSpc>
                <a:spcBef>
                  <a:spcPts val="1200"/>
                </a:spcBef>
                <a:spcAft>
                  <a:spcPts val="200"/>
                </a:spcAft>
                <a:buClr>
                  <a:srgbClr val="C00000"/>
                </a:buClr>
                <a:buFont typeface="Wingdings" pitchFamily="2" charset="2"/>
                <a:buChar char="Ø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ES" sz="2400" dirty="0" smtClean="0">
                  <a:solidFill>
                    <a:srgbClr val="00206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lleguen nuevas inversiones, buscando un mayor “ganar – ganar” para los actores,</a:t>
              </a:r>
            </a:p>
            <a:p>
              <a:pPr>
                <a:lnSpc>
                  <a:spcPct val="80000"/>
                </a:lnSpc>
                <a:spcBef>
                  <a:spcPts val="1200"/>
                </a:spcBef>
                <a:spcAft>
                  <a:spcPts val="200"/>
                </a:spcAft>
                <a:buClr>
                  <a:srgbClr val="C00000"/>
                </a:buCl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endParaRPr lang="es-ES" sz="24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  <a:p>
              <a:pPr>
                <a:lnSpc>
                  <a:spcPct val="80000"/>
                </a:lnSpc>
                <a:spcBef>
                  <a:spcPts val="1200"/>
                </a:spcBef>
                <a:spcAft>
                  <a:spcPts val="200"/>
                </a:spcAft>
                <a:buClr>
                  <a:srgbClr val="C00000"/>
                </a:buClr>
                <a:buFont typeface="Wingdings" pitchFamily="2" charset="2"/>
                <a:buChar char="Ø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ES" sz="2400" dirty="0" smtClean="0">
                  <a:solidFill>
                    <a:srgbClr val="00206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mejore la atención y CALIDAD de servicios que atiendan de las necesidades de los turistas,</a:t>
              </a:r>
            </a:p>
            <a:p>
              <a:pPr>
                <a:lnSpc>
                  <a:spcPct val="80000"/>
                </a:lnSpc>
                <a:spcBef>
                  <a:spcPts val="1200"/>
                </a:spcBef>
                <a:spcAft>
                  <a:spcPts val="200"/>
                </a:spcAft>
                <a:buClr>
                  <a:srgbClr val="C00000"/>
                </a:buClr>
                <a:buFont typeface="Wingdings" pitchFamily="2" charset="2"/>
                <a:buChar char="Ø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endParaRPr lang="es-ES" sz="24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  <a:p>
              <a:pPr>
                <a:lnSpc>
                  <a:spcPct val="80000"/>
                </a:lnSpc>
                <a:spcBef>
                  <a:spcPts val="1200"/>
                </a:spcBef>
                <a:spcAft>
                  <a:spcPts val="200"/>
                </a:spcAft>
                <a:buClr>
                  <a:srgbClr val="C00000"/>
                </a:buClr>
                <a:buFont typeface="Wingdings" pitchFamily="2" charset="2"/>
                <a:buChar char="Ø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CA" sz="2400" dirty="0" smtClean="0">
                  <a:solidFill>
                    <a:srgbClr val="00206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se </a:t>
              </a:r>
              <a:r>
                <a:rPr lang="en-CA" sz="2400" dirty="0" err="1" smtClean="0">
                  <a:solidFill>
                    <a:srgbClr val="00206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apunte</a:t>
              </a:r>
              <a:r>
                <a:rPr lang="en-CA" sz="2400" dirty="0" smtClean="0">
                  <a:solidFill>
                    <a:srgbClr val="00206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 al </a:t>
              </a:r>
              <a:r>
                <a:rPr lang="en-CA" sz="2400" dirty="0" err="1" smtClean="0">
                  <a:solidFill>
                    <a:srgbClr val="00206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desarrollo</a:t>
              </a:r>
              <a:r>
                <a:rPr lang="en-CA" sz="2400" dirty="0" smtClean="0">
                  <a:solidFill>
                    <a:srgbClr val="00206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 </a:t>
              </a:r>
              <a:r>
                <a:rPr lang="en-CA" sz="2400" dirty="0" err="1" smtClean="0">
                  <a:solidFill>
                    <a:srgbClr val="00206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sustentable</a:t>
              </a:r>
              <a:r>
                <a:rPr lang="en-CA" sz="2400" dirty="0" smtClean="0">
                  <a:solidFill>
                    <a:srgbClr val="00206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 del sector en el largo </a:t>
              </a:r>
              <a:r>
                <a:rPr lang="en-CA" sz="2400" dirty="0" err="1" smtClean="0">
                  <a:solidFill>
                    <a:srgbClr val="00206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plazo</a:t>
              </a:r>
              <a:r>
                <a:rPr lang="en-CA" sz="2400" dirty="0" smtClean="0">
                  <a:solidFill>
                    <a:srgbClr val="00206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.</a:t>
              </a:r>
              <a:endParaRPr lang="en-CA" sz="24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383" name="CustomShape 5"/>
            <p:cNvSpPr/>
            <p:nvPr/>
          </p:nvSpPr>
          <p:spPr>
            <a:xfrm>
              <a:off x="6898320" y="1648440"/>
              <a:ext cx="1035000" cy="369000"/>
            </a:xfrm>
            <a:prstGeom prst="rect">
              <a:avLst/>
            </a:prstGeom>
            <a:noFill/>
          </p:spPr>
        </p:sp>
        <p:sp>
          <p:nvSpPr>
            <p:cNvPr id="9" name="CustomShape 13"/>
            <p:cNvSpPr/>
            <p:nvPr/>
          </p:nvSpPr>
          <p:spPr>
            <a:xfrm>
              <a:off x="3089666" y="1196752"/>
              <a:ext cx="6012668" cy="576064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90000" tIns="45000" rIns="90000" bIns="45000"/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ES" sz="2800" b="1" dirty="0" smtClean="0">
                  <a:solidFill>
                    <a:srgbClr val="002060"/>
                  </a:solidFill>
                  <a:latin typeface="Verdana" pitchFamily="32" charset="0"/>
                  <a:cs typeface="Arial" charset="0"/>
                </a:rPr>
                <a:t>HACIA DONDE VAMOS</a:t>
              </a:r>
              <a:endParaRPr lang="es-ES" sz="2800" b="1" i="1" dirty="0">
                <a:solidFill>
                  <a:srgbClr val="002060"/>
                </a:solidFill>
                <a:latin typeface="Verdana" pitchFamily="32" charset="0"/>
                <a:cs typeface="Arial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7 Grupo"/>
          <p:cNvGrpSpPr/>
          <p:nvPr/>
        </p:nvGrpSpPr>
        <p:grpSpPr>
          <a:xfrm>
            <a:off x="-1800" y="-78120"/>
            <a:ext cx="12191760" cy="6935760"/>
            <a:chOff x="-1800" y="-78120"/>
            <a:chExt cx="12191760" cy="6935760"/>
          </a:xfrm>
        </p:grpSpPr>
        <p:pic>
          <p:nvPicPr>
            <p:cNvPr id="377" name="D0FC30FA-5473-4694-9335-339DDF86C58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-1800" y="-78120"/>
              <a:ext cx="12191760" cy="6935760"/>
            </a:xfrm>
            <a:prstGeom prst="rect">
              <a:avLst/>
            </a:prstGeom>
          </p:spPr>
        </p:pic>
        <p:sp>
          <p:nvSpPr>
            <p:cNvPr id="10" name="CustomShape 2"/>
            <p:cNvSpPr/>
            <p:nvPr/>
          </p:nvSpPr>
          <p:spPr>
            <a:xfrm>
              <a:off x="0" y="1052736"/>
              <a:ext cx="12187800" cy="5804904"/>
            </a:xfrm>
            <a:prstGeom prst="rect">
              <a:avLst/>
            </a:prstGeom>
            <a:blipFill>
              <a:blip r:embed="rId3" cstate="print"/>
              <a:tile/>
            </a:blipFill>
          </p:spPr>
        </p:sp>
        <p:sp>
          <p:nvSpPr>
            <p:cNvPr id="381" name="CustomShape 4"/>
            <p:cNvSpPr/>
            <p:nvPr/>
          </p:nvSpPr>
          <p:spPr>
            <a:xfrm>
              <a:off x="407368" y="1988840"/>
              <a:ext cx="11017224" cy="4638960"/>
            </a:xfrm>
            <a:prstGeom prst="rect">
              <a:avLst/>
            </a:prstGeom>
            <a:noFill/>
          </p:spPr>
          <p:txBody>
            <a:bodyPr lIns="90000" tIns="45000" rIns="90000" bIns="45000"/>
            <a:lstStyle/>
            <a:p>
              <a:pPr marL="457200" indent="-457200">
                <a:lnSpc>
                  <a:spcPct val="110000"/>
                </a:lnSpc>
                <a:spcBef>
                  <a:spcPts val="600"/>
                </a:spcBef>
                <a:spcAft>
                  <a:spcPts val="200"/>
                </a:spcAft>
                <a:buClr>
                  <a:srgbClr val="C00000"/>
                </a:buClr>
                <a:buFont typeface="Wingdings" pitchFamily="2" charset="2"/>
                <a:buChar char="Ø"/>
                <a:tabLst>
                  <a:tab pos="457200" algn="l"/>
                  <a:tab pos="904875" algn="l"/>
                  <a:tab pos="1354138" algn="l"/>
                  <a:tab pos="1803400" algn="l"/>
                  <a:tab pos="2252663" algn="l"/>
                  <a:tab pos="2701925" algn="l"/>
                  <a:tab pos="3151188" algn="l"/>
                  <a:tab pos="3600450" algn="l"/>
                  <a:tab pos="4049713" algn="l"/>
                  <a:tab pos="4498975" algn="l"/>
                  <a:tab pos="4948238" algn="l"/>
                  <a:tab pos="5397500" algn="l"/>
                  <a:tab pos="5846763" algn="l"/>
                  <a:tab pos="6296025" algn="l"/>
                  <a:tab pos="6745288" algn="l"/>
                  <a:tab pos="7194550" algn="l"/>
                  <a:tab pos="7643813" algn="l"/>
                  <a:tab pos="8093075" algn="l"/>
                  <a:tab pos="8542338" algn="l"/>
                  <a:tab pos="8991600" algn="l"/>
                  <a:tab pos="9440863" algn="l"/>
                </a:tabLst>
              </a:pPr>
              <a:r>
                <a:rPr lang="es-ES" sz="2400" dirty="0" smtClean="0">
                  <a:solidFill>
                    <a:srgbClr val="00206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Mantener el nivel de actividad económica de primer nivel (Visitantes y Divisas) </a:t>
              </a:r>
            </a:p>
            <a:p>
              <a:pPr marL="457200" indent="-457200">
                <a:lnSpc>
                  <a:spcPct val="110000"/>
                </a:lnSpc>
                <a:spcBef>
                  <a:spcPts val="600"/>
                </a:spcBef>
                <a:spcAft>
                  <a:spcPts val="200"/>
                </a:spcAft>
                <a:buClr>
                  <a:srgbClr val="C00000"/>
                </a:buClr>
                <a:buFont typeface="Wingdings" pitchFamily="2" charset="2"/>
                <a:buChar char="Ø"/>
                <a:tabLst>
                  <a:tab pos="457200" algn="l"/>
                  <a:tab pos="904875" algn="l"/>
                  <a:tab pos="1354138" algn="l"/>
                  <a:tab pos="1803400" algn="l"/>
                  <a:tab pos="2252663" algn="l"/>
                  <a:tab pos="2701925" algn="l"/>
                  <a:tab pos="3151188" algn="l"/>
                  <a:tab pos="3600450" algn="l"/>
                  <a:tab pos="4049713" algn="l"/>
                  <a:tab pos="4498975" algn="l"/>
                  <a:tab pos="4948238" algn="l"/>
                  <a:tab pos="5397500" algn="l"/>
                  <a:tab pos="5846763" algn="l"/>
                  <a:tab pos="6296025" algn="l"/>
                  <a:tab pos="6745288" algn="l"/>
                  <a:tab pos="7194550" algn="l"/>
                  <a:tab pos="7643813" algn="l"/>
                  <a:tab pos="8093075" algn="l"/>
                  <a:tab pos="8542338" algn="l"/>
                  <a:tab pos="8991600" algn="l"/>
                  <a:tab pos="9440863" algn="l"/>
                </a:tabLst>
              </a:pPr>
              <a:r>
                <a:rPr lang="es-ES" sz="2400" dirty="0" smtClean="0">
                  <a:solidFill>
                    <a:srgbClr val="00206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Crecer en mercados regionales y </a:t>
              </a:r>
              <a:r>
                <a:rPr lang="es-ES" sz="2400" dirty="0" err="1" smtClean="0">
                  <a:solidFill>
                    <a:srgbClr val="00206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multidestino</a:t>
              </a:r>
              <a:endParaRPr lang="es-ES" sz="24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  <a:p>
              <a:pPr marL="457200" indent="-457200">
                <a:lnSpc>
                  <a:spcPct val="110000"/>
                </a:lnSpc>
                <a:spcBef>
                  <a:spcPts val="600"/>
                </a:spcBef>
                <a:spcAft>
                  <a:spcPts val="200"/>
                </a:spcAft>
                <a:buClr>
                  <a:srgbClr val="C00000"/>
                </a:buClr>
                <a:buFont typeface="Wingdings" pitchFamily="2" charset="2"/>
                <a:buChar char="Ø"/>
                <a:tabLst>
                  <a:tab pos="457200" algn="l"/>
                  <a:tab pos="904875" algn="l"/>
                  <a:tab pos="1354138" algn="l"/>
                  <a:tab pos="1803400" algn="l"/>
                  <a:tab pos="2252663" algn="l"/>
                  <a:tab pos="2701925" algn="l"/>
                  <a:tab pos="3151188" algn="l"/>
                  <a:tab pos="3600450" algn="l"/>
                  <a:tab pos="4049713" algn="l"/>
                  <a:tab pos="4498975" algn="l"/>
                  <a:tab pos="4948238" algn="l"/>
                  <a:tab pos="5397500" algn="l"/>
                  <a:tab pos="5846763" algn="l"/>
                  <a:tab pos="6296025" algn="l"/>
                  <a:tab pos="6745288" algn="l"/>
                  <a:tab pos="7194550" algn="l"/>
                  <a:tab pos="7643813" algn="l"/>
                  <a:tab pos="8093075" algn="l"/>
                  <a:tab pos="8542338" algn="l"/>
                  <a:tab pos="8991600" algn="l"/>
                  <a:tab pos="9440863" algn="l"/>
                </a:tabLst>
              </a:pPr>
              <a:r>
                <a:rPr lang="es-ES" sz="2400" dirty="0" smtClean="0">
                  <a:solidFill>
                    <a:srgbClr val="00206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Fortalecer del Turismo Interno</a:t>
              </a:r>
            </a:p>
            <a:p>
              <a:pPr marL="457200" indent="-457200">
                <a:lnSpc>
                  <a:spcPct val="110000"/>
                </a:lnSpc>
                <a:spcBef>
                  <a:spcPts val="600"/>
                </a:spcBef>
                <a:spcAft>
                  <a:spcPts val="200"/>
                </a:spcAft>
                <a:buClr>
                  <a:srgbClr val="C00000"/>
                </a:buClr>
                <a:buFont typeface="Wingdings" pitchFamily="2" charset="2"/>
                <a:buChar char="Ø"/>
                <a:tabLst>
                  <a:tab pos="457200" algn="l"/>
                  <a:tab pos="904875" algn="l"/>
                  <a:tab pos="1354138" algn="l"/>
                  <a:tab pos="1803400" algn="l"/>
                  <a:tab pos="2252663" algn="l"/>
                  <a:tab pos="2701925" algn="l"/>
                  <a:tab pos="3151188" algn="l"/>
                  <a:tab pos="3600450" algn="l"/>
                  <a:tab pos="4049713" algn="l"/>
                  <a:tab pos="4498975" algn="l"/>
                  <a:tab pos="4948238" algn="l"/>
                  <a:tab pos="5397500" algn="l"/>
                  <a:tab pos="5846763" algn="l"/>
                  <a:tab pos="6296025" algn="l"/>
                  <a:tab pos="6745288" algn="l"/>
                  <a:tab pos="7194550" algn="l"/>
                  <a:tab pos="7643813" algn="l"/>
                  <a:tab pos="8093075" algn="l"/>
                  <a:tab pos="8542338" algn="l"/>
                  <a:tab pos="8991600" algn="l"/>
                  <a:tab pos="9440863" algn="l"/>
                </a:tabLst>
              </a:pPr>
              <a:r>
                <a:rPr lang="es-ES" sz="2400" dirty="0" smtClean="0">
                  <a:solidFill>
                    <a:srgbClr val="00206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Promover la conservación y uso sustentable de los recursos naturales y culturales</a:t>
              </a:r>
            </a:p>
            <a:p>
              <a:pPr marL="457200" indent="-457200">
                <a:lnSpc>
                  <a:spcPct val="110000"/>
                </a:lnSpc>
                <a:spcBef>
                  <a:spcPts val="600"/>
                </a:spcBef>
                <a:spcAft>
                  <a:spcPts val="200"/>
                </a:spcAft>
                <a:buClr>
                  <a:srgbClr val="C00000"/>
                </a:buClr>
                <a:buFont typeface="Wingdings" pitchFamily="2" charset="2"/>
                <a:buChar char="Ø"/>
                <a:tabLst>
                  <a:tab pos="457200" algn="l"/>
                  <a:tab pos="904875" algn="l"/>
                  <a:tab pos="1354138" algn="l"/>
                  <a:tab pos="1803400" algn="l"/>
                  <a:tab pos="2252663" algn="l"/>
                  <a:tab pos="2701925" algn="l"/>
                  <a:tab pos="3151188" algn="l"/>
                  <a:tab pos="3600450" algn="l"/>
                  <a:tab pos="4049713" algn="l"/>
                  <a:tab pos="4498975" algn="l"/>
                  <a:tab pos="4948238" algn="l"/>
                  <a:tab pos="5397500" algn="l"/>
                  <a:tab pos="5846763" algn="l"/>
                  <a:tab pos="6296025" algn="l"/>
                  <a:tab pos="6745288" algn="l"/>
                  <a:tab pos="7194550" algn="l"/>
                  <a:tab pos="7643813" algn="l"/>
                  <a:tab pos="8093075" algn="l"/>
                  <a:tab pos="8542338" algn="l"/>
                  <a:tab pos="8991600" algn="l"/>
                  <a:tab pos="9440863" algn="l"/>
                </a:tabLst>
              </a:pPr>
              <a:r>
                <a:rPr lang="es-ES" sz="2400" dirty="0" smtClean="0">
                  <a:solidFill>
                    <a:srgbClr val="00206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Sistema Nacional de Turismo Social y turismo interno</a:t>
              </a:r>
            </a:p>
          </p:txBody>
        </p:sp>
        <p:sp>
          <p:nvSpPr>
            <p:cNvPr id="7" name="CustomShape 13"/>
            <p:cNvSpPr/>
            <p:nvPr/>
          </p:nvSpPr>
          <p:spPr>
            <a:xfrm>
              <a:off x="3089666" y="1196752"/>
              <a:ext cx="6012668" cy="576064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90000" tIns="45000" rIns="90000" bIns="45000"/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ES" sz="2800" b="1" dirty="0" smtClean="0">
                  <a:solidFill>
                    <a:srgbClr val="002060"/>
                  </a:solidFill>
                  <a:latin typeface="Verdana" pitchFamily="32" charset="0"/>
                  <a:cs typeface="Arial" charset="0"/>
                </a:rPr>
                <a:t>HACIA DONDE VAMOS</a:t>
              </a:r>
              <a:endParaRPr lang="es-ES" sz="2800" b="1" i="1" dirty="0">
                <a:solidFill>
                  <a:srgbClr val="002060"/>
                </a:solidFill>
                <a:latin typeface="Verdana" pitchFamily="32" charset="0"/>
                <a:cs typeface="Arial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7 Grupo"/>
          <p:cNvGrpSpPr/>
          <p:nvPr/>
        </p:nvGrpSpPr>
        <p:grpSpPr>
          <a:xfrm>
            <a:off x="-1800" y="-78120"/>
            <a:ext cx="12191760" cy="6935760"/>
            <a:chOff x="-1800" y="-78120"/>
            <a:chExt cx="12191760" cy="6935760"/>
          </a:xfrm>
        </p:grpSpPr>
        <p:pic>
          <p:nvPicPr>
            <p:cNvPr id="377" name="D0FC30FA-5473-4694-9335-339DDF86C58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-1800" y="-78120"/>
              <a:ext cx="12191760" cy="6935760"/>
            </a:xfrm>
            <a:prstGeom prst="rect">
              <a:avLst/>
            </a:prstGeom>
          </p:spPr>
        </p:pic>
        <p:sp>
          <p:nvSpPr>
            <p:cNvPr id="10" name="CustomShape 2"/>
            <p:cNvSpPr/>
            <p:nvPr/>
          </p:nvSpPr>
          <p:spPr>
            <a:xfrm>
              <a:off x="0" y="1052736"/>
              <a:ext cx="12187800" cy="5804904"/>
            </a:xfrm>
            <a:prstGeom prst="rect">
              <a:avLst/>
            </a:prstGeom>
            <a:blipFill>
              <a:blip r:embed="rId3" cstate="print"/>
              <a:tile/>
            </a:blipFill>
          </p:spPr>
        </p:sp>
        <p:sp>
          <p:nvSpPr>
            <p:cNvPr id="381" name="CustomShape 4"/>
            <p:cNvSpPr/>
            <p:nvPr/>
          </p:nvSpPr>
          <p:spPr>
            <a:xfrm>
              <a:off x="407368" y="2204864"/>
              <a:ext cx="11017224" cy="3744416"/>
            </a:xfrm>
            <a:prstGeom prst="rect">
              <a:avLst/>
            </a:prstGeom>
            <a:noFill/>
          </p:spPr>
          <p:txBody>
            <a:bodyPr lIns="90000" tIns="45000" rIns="90000" bIns="45000"/>
            <a:lstStyle/>
            <a:p>
              <a:pPr marL="457200" indent="-457200">
                <a:lnSpc>
                  <a:spcPct val="110000"/>
                </a:lnSpc>
                <a:spcBef>
                  <a:spcPts val="600"/>
                </a:spcBef>
                <a:spcAft>
                  <a:spcPts val="200"/>
                </a:spcAft>
                <a:buClr>
                  <a:srgbClr val="C00000"/>
                </a:buClr>
                <a:buFont typeface="Wingdings" pitchFamily="2" charset="2"/>
                <a:buChar char="Ø"/>
                <a:tabLst>
                  <a:tab pos="457200" algn="l"/>
                  <a:tab pos="904875" algn="l"/>
                  <a:tab pos="1354138" algn="l"/>
                  <a:tab pos="1803400" algn="l"/>
                  <a:tab pos="2252663" algn="l"/>
                  <a:tab pos="2701925" algn="l"/>
                  <a:tab pos="3151188" algn="l"/>
                  <a:tab pos="3600450" algn="l"/>
                  <a:tab pos="4049713" algn="l"/>
                  <a:tab pos="4498975" algn="l"/>
                  <a:tab pos="4948238" algn="l"/>
                  <a:tab pos="5397500" algn="l"/>
                  <a:tab pos="5846763" algn="l"/>
                  <a:tab pos="6296025" algn="l"/>
                  <a:tab pos="6745288" algn="l"/>
                  <a:tab pos="7194550" algn="l"/>
                  <a:tab pos="7643813" algn="l"/>
                  <a:tab pos="8093075" algn="l"/>
                  <a:tab pos="8542338" algn="l"/>
                  <a:tab pos="8991600" algn="l"/>
                  <a:tab pos="9440863" algn="l"/>
                </a:tabLst>
              </a:pPr>
              <a:r>
                <a:rPr lang="es-ES" sz="2400" dirty="0" err="1" smtClean="0">
                  <a:solidFill>
                    <a:srgbClr val="00206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Territorialización</a:t>
              </a:r>
              <a:r>
                <a:rPr lang="es-ES" sz="2400" dirty="0" smtClean="0">
                  <a:solidFill>
                    <a:srgbClr val="00206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 y descentralización de la Gestión turística,</a:t>
              </a:r>
            </a:p>
            <a:p>
              <a:pPr marL="457200" indent="-457200">
                <a:lnSpc>
                  <a:spcPct val="110000"/>
                </a:lnSpc>
                <a:spcBef>
                  <a:spcPts val="600"/>
                </a:spcBef>
                <a:spcAft>
                  <a:spcPts val="200"/>
                </a:spcAft>
                <a:buClr>
                  <a:srgbClr val="C00000"/>
                </a:buClr>
                <a:buFont typeface="Wingdings" pitchFamily="2" charset="2"/>
                <a:buChar char="Ø"/>
                <a:tabLst>
                  <a:tab pos="457200" algn="l"/>
                  <a:tab pos="904875" algn="l"/>
                  <a:tab pos="1354138" algn="l"/>
                  <a:tab pos="1803400" algn="l"/>
                  <a:tab pos="2252663" algn="l"/>
                  <a:tab pos="2701925" algn="l"/>
                  <a:tab pos="3151188" algn="l"/>
                  <a:tab pos="3600450" algn="l"/>
                  <a:tab pos="4049713" algn="l"/>
                  <a:tab pos="4498975" algn="l"/>
                  <a:tab pos="4948238" algn="l"/>
                  <a:tab pos="5397500" algn="l"/>
                  <a:tab pos="5846763" algn="l"/>
                  <a:tab pos="6296025" algn="l"/>
                  <a:tab pos="6745288" algn="l"/>
                  <a:tab pos="7194550" algn="l"/>
                  <a:tab pos="7643813" algn="l"/>
                  <a:tab pos="8093075" algn="l"/>
                  <a:tab pos="8542338" algn="l"/>
                  <a:tab pos="8991600" algn="l"/>
                  <a:tab pos="9440863" algn="l"/>
                </a:tabLst>
              </a:pPr>
              <a:r>
                <a:rPr lang="es-ES" sz="2400" dirty="0" smtClean="0">
                  <a:solidFill>
                    <a:srgbClr val="00206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Sistema nacional de capacitación a través de INEFOP. </a:t>
              </a:r>
            </a:p>
            <a:p>
              <a:pPr marL="457200" indent="-457200">
                <a:lnSpc>
                  <a:spcPct val="110000"/>
                </a:lnSpc>
                <a:spcBef>
                  <a:spcPts val="600"/>
                </a:spcBef>
                <a:spcAft>
                  <a:spcPts val="200"/>
                </a:spcAft>
                <a:buClr>
                  <a:srgbClr val="C00000"/>
                </a:buClr>
                <a:buFont typeface="Wingdings" pitchFamily="2" charset="2"/>
                <a:buChar char="Ø"/>
                <a:tabLst>
                  <a:tab pos="457200" algn="l"/>
                  <a:tab pos="904875" algn="l"/>
                  <a:tab pos="1354138" algn="l"/>
                  <a:tab pos="1803400" algn="l"/>
                  <a:tab pos="2252663" algn="l"/>
                  <a:tab pos="2701925" algn="l"/>
                  <a:tab pos="3151188" algn="l"/>
                  <a:tab pos="3600450" algn="l"/>
                  <a:tab pos="4049713" algn="l"/>
                  <a:tab pos="4498975" algn="l"/>
                  <a:tab pos="4948238" algn="l"/>
                  <a:tab pos="5397500" algn="l"/>
                  <a:tab pos="5846763" algn="l"/>
                  <a:tab pos="6296025" algn="l"/>
                  <a:tab pos="6745288" algn="l"/>
                  <a:tab pos="7194550" algn="l"/>
                  <a:tab pos="7643813" algn="l"/>
                  <a:tab pos="8093075" algn="l"/>
                  <a:tab pos="8542338" algn="l"/>
                  <a:tab pos="8991600" algn="l"/>
                  <a:tab pos="9440863" algn="l"/>
                </a:tabLst>
              </a:pPr>
              <a:r>
                <a:rPr lang="es-ES" sz="2400" dirty="0" smtClean="0">
                  <a:solidFill>
                    <a:srgbClr val="00206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Y sensibilización y capacitación de la población</a:t>
              </a:r>
            </a:p>
            <a:p>
              <a:pPr marL="457200" indent="-457200">
                <a:lnSpc>
                  <a:spcPct val="110000"/>
                </a:lnSpc>
                <a:spcBef>
                  <a:spcPts val="600"/>
                </a:spcBef>
                <a:spcAft>
                  <a:spcPts val="200"/>
                </a:spcAft>
                <a:buClr>
                  <a:srgbClr val="C00000"/>
                </a:buClr>
                <a:buFont typeface="Wingdings" pitchFamily="2" charset="2"/>
                <a:buChar char="Ø"/>
                <a:tabLst>
                  <a:tab pos="457200" algn="l"/>
                  <a:tab pos="904875" algn="l"/>
                  <a:tab pos="1354138" algn="l"/>
                  <a:tab pos="1803400" algn="l"/>
                  <a:tab pos="2252663" algn="l"/>
                  <a:tab pos="2701925" algn="l"/>
                  <a:tab pos="3151188" algn="l"/>
                  <a:tab pos="3600450" algn="l"/>
                  <a:tab pos="4049713" algn="l"/>
                  <a:tab pos="4498975" algn="l"/>
                  <a:tab pos="4948238" algn="l"/>
                  <a:tab pos="5397500" algn="l"/>
                  <a:tab pos="5846763" algn="l"/>
                  <a:tab pos="6296025" algn="l"/>
                  <a:tab pos="6745288" algn="l"/>
                  <a:tab pos="7194550" algn="l"/>
                  <a:tab pos="7643813" algn="l"/>
                  <a:tab pos="8093075" algn="l"/>
                  <a:tab pos="8542338" algn="l"/>
                  <a:tab pos="8991600" algn="l"/>
                  <a:tab pos="9440863" algn="l"/>
                </a:tabLst>
              </a:pPr>
              <a:r>
                <a:rPr lang="en-CA" sz="2400" dirty="0" err="1" smtClean="0">
                  <a:solidFill>
                    <a:srgbClr val="00206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Sistema</a:t>
              </a:r>
              <a:r>
                <a:rPr lang="en-CA" sz="2400" dirty="0" smtClean="0">
                  <a:solidFill>
                    <a:srgbClr val="00206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 </a:t>
              </a:r>
              <a:r>
                <a:rPr lang="en-CA" sz="2400" dirty="0" err="1" smtClean="0">
                  <a:solidFill>
                    <a:srgbClr val="00206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nacional</a:t>
              </a:r>
              <a:r>
                <a:rPr lang="en-CA" sz="2400" dirty="0" smtClean="0">
                  <a:solidFill>
                    <a:srgbClr val="00206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 de </a:t>
              </a:r>
              <a:r>
                <a:rPr lang="en-CA" sz="2400" dirty="0" err="1" smtClean="0">
                  <a:solidFill>
                    <a:srgbClr val="00206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calidad</a:t>
              </a:r>
              <a:r>
                <a:rPr lang="es-ES" sz="2400" dirty="0" smtClean="0">
                  <a:solidFill>
                    <a:srgbClr val="00206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 y Accesibilidad Universal</a:t>
              </a:r>
            </a:p>
            <a:p>
              <a:pPr marL="457200" indent="-457200">
                <a:lnSpc>
                  <a:spcPct val="110000"/>
                </a:lnSpc>
                <a:spcBef>
                  <a:spcPts val="600"/>
                </a:spcBef>
                <a:spcAft>
                  <a:spcPts val="200"/>
                </a:spcAft>
                <a:buClr>
                  <a:srgbClr val="C00000"/>
                </a:buClr>
                <a:buFont typeface="Wingdings" pitchFamily="2" charset="2"/>
                <a:buChar char="Ø"/>
                <a:tabLst>
                  <a:tab pos="457200" algn="l"/>
                  <a:tab pos="904875" algn="l"/>
                  <a:tab pos="1354138" algn="l"/>
                  <a:tab pos="1803400" algn="l"/>
                  <a:tab pos="2252663" algn="l"/>
                  <a:tab pos="2701925" algn="l"/>
                  <a:tab pos="3151188" algn="l"/>
                  <a:tab pos="3600450" algn="l"/>
                  <a:tab pos="4049713" algn="l"/>
                  <a:tab pos="4498975" algn="l"/>
                  <a:tab pos="4948238" algn="l"/>
                  <a:tab pos="5397500" algn="l"/>
                  <a:tab pos="5846763" algn="l"/>
                  <a:tab pos="6296025" algn="l"/>
                  <a:tab pos="6745288" algn="l"/>
                  <a:tab pos="7194550" algn="l"/>
                  <a:tab pos="7643813" algn="l"/>
                  <a:tab pos="8093075" algn="l"/>
                  <a:tab pos="8542338" algn="l"/>
                  <a:tab pos="8991600" algn="l"/>
                  <a:tab pos="9440863" algn="l"/>
                </a:tabLst>
              </a:pPr>
              <a:r>
                <a:rPr lang="es-ES" sz="2400" dirty="0" smtClean="0">
                  <a:solidFill>
                    <a:srgbClr val="00206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Continuidad de trabajo coordinado Público/Privado en destinos de interés patrimonial</a:t>
              </a:r>
            </a:p>
          </p:txBody>
        </p:sp>
        <p:sp>
          <p:nvSpPr>
            <p:cNvPr id="7" name="CustomShape 13"/>
            <p:cNvSpPr/>
            <p:nvPr/>
          </p:nvSpPr>
          <p:spPr>
            <a:xfrm>
              <a:off x="3089666" y="1196752"/>
              <a:ext cx="6012668" cy="576064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90000" tIns="45000" rIns="90000" bIns="45000"/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ES" sz="2800" b="1" dirty="0" smtClean="0">
                  <a:solidFill>
                    <a:srgbClr val="002060"/>
                  </a:solidFill>
                  <a:latin typeface="Verdana" pitchFamily="32" charset="0"/>
                  <a:cs typeface="Arial" charset="0"/>
                </a:rPr>
                <a:t>HACIA DONDE VAMOS</a:t>
              </a:r>
              <a:endParaRPr lang="es-ES" sz="2800" b="1" i="1" dirty="0">
                <a:solidFill>
                  <a:srgbClr val="002060"/>
                </a:solidFill>
                <a:latin typeface="Verdana" pitchFamily="32" charset="0"/>
                <a:cs typeface="Arial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7 Grupo"/>
          <p:cNvGrpSpPr/>
          <p:nvPr/>
        </p:nvGrpSpPr>
        <p:grpSpPr>
          <a:xfrm>
            <a:off x="-1800" y="-78120"/>
            <a:ext cx="12191760" cy="6935760"/>
            <a:chOff x="-1800" y="-78120"/>
            <a:chExt cx="12191760" cy="6935760"/>
          </a:xfrm>
        </p:grpSpPr>
        <p:pic>
          <p:nvPicPr>
            <p:cNvPr id="377" name="D0FC30FA-5473-4694-9335-339DDF86C58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-1800" y="-78120"/>
              <a:ext cx="12191760" cy="6935760"/>
            </a:xfrm>
            <a:prstGeom prst="rect">
              <a:avLst/>
            </a:prstGeom>
          </p:spPr>
        </p:pic>
        <p:sp>
          <p:nvSpPr>
            <p:cNvPr id="10" name="CustomShape 2"/>
            <p:cNvSpPr/>
            <p:nvPr/>
          </p:nvSpPr>
          <p:spPr>
            <a:xfrm>
              <a:off x="0" y="1052736"/>
              <a:ext cx="12187800" cy="5804904"/>
            </a:xfrm>
            <a:prstGeom prst="rect">
              <a:avLst/>
            </a:prstGeom>
            <a:blipFill>
              <a:blip r:embed="rId3" cstate="print"/>
              <a:tile/>
            </a:blipFill>
          </p:spPr>
        </p:sp>
        <p:sp>
          <p:nvSpPr>
            <p:cNvPr id="381" name="CustomShape 4"/>
            <p:cNvSpPr/>
            <p:nvPr/>
          </p:nvSpPr>
          <p:spPr>
            <a:xfrm>
              <a:off x="407368" y="1988840"/>
              <a:ext cx="11449272" cy="4392488"/>
            </a:xfrm>
            <a:prstGeom prst="rect">
              <a:avLst/>
            </a:prstGeom>
            <a:noFill/>
          </p:spPr>
          <p:txBody>
            <a:bodyPr lIns="90000" tIns="45000" rIns="90000" bIns="45000" anchor="ctr"/>
            <a:lstStyle/>
            <a:p>
              <a:pPr>
                <a:spcBef>
                  <a:spcPts val="600"/>
                </a:spcBef>
                <a:spcAft>
                  <a:spcPts val="600"/>
                </a:spcAft>
                <a:buClr>
                  <a:srgbClr val="C00000"/>
                </a:buClr>
                <a:buFont typeface="Wingdings" pitchFamily="2" charset="2"/>
                <a:buChar char="Ø"/>
              </a:pPr>
              <a:r>
                <a:rPr lang="es-ES" sz="2400" dirty="0" smtClean="0">
                  <a:solidFill>
                    <a:srgbClr val="00206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Promoción, promoción, promoción</a:t>
              </a:r>
            </a:p>
            <a:p>
              <a:pPr marL="0" lvl="1">
                <a:spcBef>
                  <a:spcPts val="600"/>
                </a:spcBef>
                <a:spcAft>
                  <a:spcPts val="600"/>
                </a:spcAft>
                <a:buClr>
                  <a:srgbClr val="C00000"/>
                </a:buClr>
                <a:buFont typeface="Wingdings" pitchFamily="2" charset="2"/>
                <a:buChar char="Ø"/>
              </a:pPr>
              <a:r>
                <a:rPr lang="es-ES" sz="2400" dirty="0" smtClean="0">
                  <a:solidFill>
                    <a:srgbClr val="00206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Pautas en medios nacionales y extranjeros, </a:t>
              </a:r>
              <a:r>
                <a:rPr lang="es-ES" sz="2400" dirty="0" err="1" smtClean="0">
                  <a:solidFill>
                    <a:srgbClr val="00206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FamPress</a:t>
              </a:r>
              <a:r>
                <a:rPr lang="es-ES" sz="2400" dirty="0" smtClean="0">
                  <a:solidFill>
                    <a:srgbClr val="00206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 y grupos de agencias</a:t>
              </a:r>
            </a:p>
            <a:p>
              <a:pPr marL="0" lvl="1">
                <a:spcBef>
                  <a:spcPts val="600"/>
                </a:spcBef>
                <a:spcAft>
                  <a:spcPts val="600"/>
                </a:spcAft>
                <a:buClr>
                  <a:srgbClr val="C00000"/>
                </a:buClr>
                <a:buFont typeface="Wingdings" pitchFamily="2" charset="2"/>
                <a:buChar char="Ø"/>
              </a:pPr>
              <a:r>
                <a:rPr lang="es-ES" sz="2400" dirty="0" smtClean="0">
                  <a:solidFill>
                    <a:srgbClr val="00206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Web y Redes sociales FB 230.000 seguidores, TW 110.000. </a:t>
              </a:r>
              <a:r>
                <a:rPr lang="es-ES" sz="2400" dirty="0" err="1" smtClean="0">
                  <a:solidFill>
                    <a:srgbClr val="00206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UruguaynaturalTV</a:t>
              </a:r>
              <a:endParaRPr lang="es-ES" sz="24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  <a:p>
              <a:pPr>
                <a:spcBef>
                  <a:spcPts val="600"/>
                </a:spcBef>
                <a:spcAft>
                  <a:spcPts val="600"/>
                </a:spcAft>
                <a:buClr>
                  <a:srgbClr val="C00000"/>
                </a:buClr>
                <a:buFont typeface="Wingdings" pitchFamily="2" charset="2"/>
                <a:buChar char="Ø"/>
              </a:pPr>
              <a:r>
                <a:rPr lang="es-ES" sz="2400" dirty="0" smtClean="0">
                  <a:solidFill>
                    <a:srgbClr val="00206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Posicionamiento de la marca País </a:t>
              </a:r>
              <a:r>
                <a:rPr lang="es-ES" sz="2400" dirty="0" err="1" smtClean="0">
                  <a:solidFill>
                    <a:srgbClr val="00206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URUGUAY</a:t>
              </a:r>
              <a:r>
                <a:rPr lang="es-ES" sz="2400" i="1" dirty="0" err="1" smtClean="0">
                  <a:solidFill>
                    <a:srgbClr val="00206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Natural</a:t>
              </a:r>
              <a:r>
                <a:rPr lang="es-ES" sz="2400" i="1" dirty="0" smtClean="0">
                  <a:solidFill>
                    <a:srgbClr val="00206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 </a:t>
              </a:r>
              <a:r>
                <a:rPr lang="es-ES" sz="2400" dirty="0" smtClean="0">
                  <a:solidFill>
                    <a:srgbClr val="00206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en el mundo y con todos los uruguayos como protagonistas.</a:t>
              </a:r>
            </a:p>
          </p:txBody>
        </p:sp>
        <p:sp>
          <p:nvSpPr>
            <p:cNvPr id="7" name="CustomShape 13"/>
            <p:cNvSpPr/>
            <p:nvPr/>
          </p:nvSpPr>
          <p:spPr>
            <a:xfrm>
              <a:off x="3089666" y="1196752"/>
              <a:ext cx="6012668" cy="576064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90000" tIns="45000" rIns="90000" bIns="45000"/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ES" sz="2800" b="1" dirty="0" smtClean="0">
                  <a:solidFill>
                    <a:srgbClr val="002060"/>
                  </a:solidFill>
                  <a:latin typeface="Verdana" pitchFamily="32" charset="0"/>
                  <a:cs typeface="Arial" charset="0"/>
                </a:rPr>
                <a:t>HACIA DONDE VAMOS</a:t>
              </a:r>
              <a:endParaRPr lang="es-ES" sz="2800" b="1" i="1" dirty="0">
                <a:solidFill>
                  <a:srgbClr val="002060"/>
                </a:solidFill>
                <a:latin typeface="Verdana" pitchFamily="32" charset="0"/>
                <a:cs typeface="Arial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TextShape 1"/>
          <p:cNvSpPr txBox="1"/>
          <p:nvPr/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anchor="b"/>
          <a:lstStyle/>
          <a:p>
            <a:endParaRPr/>
          </a:p>
        </p:txBody>
      </p:sp>
      <p:sp>
        <p:nvSpPr>
          <p:cNvPr id="389" name="TextShape 2"/>
          <p:cNvSpPr txBox="1"/>
          <p:nvPr/>
        </p:nvSpPr>
        <p:spPr>
          <a:xfrm>
            <a:off x="1523880" y="3602160"/>
            <a:ext cx="9143640" cy="1655280"/>
          </a:xfrm>
          <a:prstGeom prst="rect">
            <a:avLst/>
          </a:prstGeom>
        </p:spPr>
        <p:txBody>
          <a:bodyPr/>
          <a:lstStyle/>
          <a:p>
            <a:pPr algn="ctr"/>
            <a:endParaRPr/>
          </a:p>
        </p:txBody>
      </p:sp>
      <p:pic>
        <p:nvPicPr>
          <p:cNvPr id="390" name="5A5E3941-0CED-4841-8374-839F592FCA60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-192600" y="-107280"/>
            <a:ext cx="12632760" cy="7038000"/>
          </a:xfrm>
          <a:prstGeom prst="rect">
            <a:avLst/>
          </a:prstGeom>
        </p:spPr>
      </p:pic>
      <p:sp>
        <p:nvSpPr>
          <p:cNvPr id="6" name="5 CuadroTexto"/>
          <p:cNvSpPr txBox="1"/>
          <p:nvPr/>
        </p:nvSpPr>
        <p:spPr>
          <a:xfrm>
            <a:off x="2459596" y="908720"/>
            <a:ext cx="72728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5400" b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MUCHAS GRACIAS</a:t>
            </a:r>
            <a:endParaRPr lang="es-UY" sz="5400" b="1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" name="D0FC30FA-5473-4694-9335-339DDF86C58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-68384"/>
            <a:ext cx="12191760" cy="6881760"/>
          </a:xfrm>
          <a:prstGeom prst="rect">
            <a:avLst/>
          </a:prstGeom>
        </p:spPr>
      </p:pic>
      <p:sp>
        <p:nvSpPr>
          <p:cNvPr id="9" name="8 CuadroTexto"/>
          <p:cNvSpPr txBox="1"/>
          <p:nvPr/>
        </p:nvSpPr>
        <p:spPr>
          <a:xfrm>
            <a:off x="335360" y="1268760"/>
            <a:ext cx="11449272" cy="11211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>
              <a:lnSpc>
                <a:spcPts val="4320"/>
              </a:lnSpc>
            </a:pPr>
            <a:r>
              <a:rPr lang="es-ES" sz="2400" b="1" dirty="0" smtClean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Evolución del Turismo en Uruguay y </a:t>
            </a:r>
          </a:p>
          <a:p>
            <a:pPr>
              <a:lnSpc>
                <a:spcPts val="4320"/>
              </a:lnSpc>
            </a:pPr>
            <a:r>
              <a:rPr lang="es-ES" sz="2400" b="1" dirty="0" smtClean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oportunidades para el turismo patrimonial</a:t>
            </a:r>
          </a:p>
        </p:txBody>
      </p:sp>
      <p:sp>
        <p:nvSpPr>
          <p:cNvPr id="13" name="12 CuadroTexto"/>
          <p:cNvSpPr txBox="1"/>
          <p:nvPr/>
        </p:nvSpPr>
        <p:spPr>
          <a:xfrm>
            <a:off x="344064" y="3184046"/>
            <a:ext cx="3744416" cy="3416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ES" b="1" dirty="0" smtClean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Turistas 2005: 1.917.000</a:t>
            </a:r>
            <a:endParaRPr lang="es-ES" b="1" dirty="0">
              <a:solidFill>
                <a:srgbClr val="0070C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4896232" y="3157246"/>
            <a:ext cx="4104456" cy="3416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ES" b="1" dirty="0" smtClean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Turistas 2015: 2.964.000</a:t>
            </a:r>
            <a:endParaRPr lang="es-ES" b="1" dirty="0">
              <a:solidFill>
                <a:srgbClr val="0070C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5" name="14 Flecha derecha"/>
          <p:cNvSpPr/>
          <p:nvPr/>
        </p:nvSpPr>
        <p:spPr>
          <a:xfrm>
            <a:off x="4240328" y="3210846"/>
            <a:ext cx="504056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17" name="16 CuadroTexto"/>
          <p:cNvSpPr txBox="1"/>
          <p:nvPr/>
        </p:nvSpPr>
        <p:spPr>
          <a:xfrm>
            <a:off x="344064" y="3897864"/>
            <a:ext cx="4392488" cy="3416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ES" b="1" dirty="0" smtClean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Ingresos 2005: U$S 540: </a:t>
            </a:r>
            <a:endParaRPr lang="es-ES" b="1" dirty="0">
              <a:solidFill>
                <a:srgbClr val="0070C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8" name="17 Flecha derecha"/>
          <p:cNvSpPr/>
          <p:nvPr/>
        </p:nvSpPr>
        <p:spPr>
          <a:xfrm>
            <a:off x="4896232" y="3924657"/>
            <a:ext cx="504056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20" name="19 CuadroTexto"/>
          <p:cNvSpPr txBox="1"/>
          <p:nvPr/>
        </p:nvSpPr>
        <p:spPr>
          <a:xfrm>
            <a:off x="5408692" y="3897864"/>
            <a:ext cx="4824536" cy="3416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ES" b="1" dirty="0" smtClean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Ingresos 2015: U$S 2.000: </a:t>
            </a:r>
            <a:endParaRPr lang="es-ES" b="1" dirty="0">
              <a:solidFill>
                <a:srgbClr val="0070C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3" name="22 CuadroTexto"/>
          <p:cNvSpPr txBox="1"/>
          <p:nvPr/>
        </p:nvSpPr>
        <p:spPr>
          <a:xfrm>
            <a:off x="297725" y="4693269"/>
            <a:ext cx="5328592" cy="3416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ES" b="1" dirty="0" smtClean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Turismo: 6,5% del PBI</a:t>
            </a:r>
            <a:endParaRPr lang="es-ES" b="1" dirty="0">
              <a:solidFill>
                <a:srgbClr val="0070C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5" name="24 CuadroTexto"/>
          <p:cNvSpPr txBox="1"/>
          <p:nvPr/>
        </p:nvSpPr>
        <p:spPr>
          <a:xfrm>
            <a:off x="297725" y="5515481"/>
            <a:ext cx="5911781" cy="3416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ES" b="1" dirty="0" smtClean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Empleo: 100 mil puestos de trabajo (ECH)</a:t>
            </a:r>
            <a:endParaRPr lang="es-ES" b="1" dirty="0">
              <a:solidFill>
                <a:srgbClr val="0070C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" name="D0FC30FA-5473-4694-9335-339DDF86C58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-18101"/>
            <a:ext cx="12191760" cy="6881760"/>
          </a:xfrm>
          <a:prstGeom prst="rect">
            <a:avLst/>
          </a:prstGeom>
        </p:spPr>
      </p:pic>
      <p:graphicFrame>
        <p:nvGraphicFramePr>
          <p:cNvPr id="16" name="Marcador de contenid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12009790"/>
              </p:ext>
            </p:extLst>
          </p:nvPr>
        </p:nvGraphicFramePr>
        <p:xfrm>
          <a:off x="695399" y="260648"/>
          <a:ext cx="9289034" cy="588584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597409"/>
                <a:gridCol w="1173970"/>
                <a:gridCol w="1173970"/>
                <a:gridCol w="1291365"/>
                <a:gridCol w="217101"/>
                <a:gridCol w="956869"/>
                <a:gridCol w="1878350"/>
              </a:tblGrid>
              <a:tr h="150216">
                <a:tc gridSpan="7"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 dirty="0">
                          <a:effectLst/>
                        </a:rPr>
                        <a:t>TURISMO RECEPTIVO</a:t>
                      </a:r>
                      <a:endParaRPr lang="es-E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02" marR="6702" marT="6703" marB="0" anchor="b"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50216">
                <a:tc gridSpan="7"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 dirty="0">
                          <a:effectLst/>
                        </a:rPr>
                        <a:t>VISITANTES INGRESADOS A URUGUAY, POR ZONA DE DESTINO, ESTADÍA Y GASTO</a:t>
                      </a:r>
                      <a:endParaRPr lang="es-E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02" marR="6702" marT="6703" marB="0" anchor="b"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22668">
                <a:tc gridSpan="3">
                  <a:txBody>
                    <a:bodyPr/>
                    <a:lstStyle/>
                    <a:p>
                      <a:pPr algn="l" fontAlgn="b"/>
                      <a:r>
                        <a:rPr lang="es-ES" sz="1200" u="none" strike="noStrike" dirty="0">
                          <a:effectLst/>
                        </a:rPr>
                        <a:t>PERÍODO: ENERO – DICIEMBRE DE 2015</a:t>
                      </a:r>
                      <a:endParaRPr lang="es-E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02" marR="6702" marT="6703" marB="0" anchor="b"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ES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02" marR="6702" marT="6703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s-ES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02" marR="6702" marT="6702" marB="0" anchor="b"/>
                </a:tc>
                <a:tc>
                  <a:txBody>
                    <a:bodyPr/>
                    <a:lstStyle/>
                    <a:p>
                      <a:endParaRPr lang="es-ES" sz="1800" dirty="0"/>
                    </a:p>
                  </a:txBody>
                  <a:tcPr marL="6702" marR="6702" marT="67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ES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02" marR="6702" marT="6703" marB="0" anchor="b"/>
                </a:tc>
              </a:tr>
              <a:tr h="150216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u="none" strike="noStrike" dirty="0">
                          <a:effectLst/>
                        </a:rPr>
                        <a:t>ZONA DE</a:t>
                      </a:r>
                      <a:endParaRPr lang="es-E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02" marR="6702" marT="6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>
                          <a:effectLst/>
                        </a:rPr>
                        <a:t>TOTAL DE</a:t>
                      </a:r>
                      <a:endParaRPr lang="es-ES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02" marR="6702" marT="6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>
                          <a:effectLst/>
                        </a:rPr>
                        <a:t>DÍAS DE</a:t>
                      </a:r>
                      <a:endParaRPr lang="es-ES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02" marR="6702" marT="6703" marB="0" anchor="b"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>
                          <a:effectLst/>
                        </a:rPr>
                        <a:t>GASTO EN U$S CORRIENTES</a:t>
                      </a:r>
                      <a:endParaRPr lang="es-ES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02" marR="6702" marT="6703" marB="0" anchor="b"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95120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u="none" strike="noStrike" dirty="0">
                          <a:effectLst/>
                        </a:rPr>
                        <a:t>DESTINO</a:t>
                      </a:r>
                      <a:endParaRPr lang="es-E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02" marR="6702" marT="6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 dirty="0">
                          <a:effectLst/>
                        </a:rPr>
                        <a:t>VISITANTES</a:t>
                      </a:r>
                      <a:endParaRPr lang="es-E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02" marR="6702" marT="6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>
                          <a:effectLst/>
                        </a:rPr>
                        <a:t>ESTADIA</a:t>
                      </a:r>
                      <a:endParaRPr lang="es-ES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02" marR="6702" marT="6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>
                          <a:effectLst/>
                        </a:rPr>
                        <a:t>TOTAL U$S </a:t>
                      </a:r>
                      <a:endParaRPr lang="es-ES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02" marR="6702" marT="6703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>
                          <a:effectLst/>
                        </a:rPr>
                        <a:t>P/PERSONA</a:t>
                      </a:r>
                      <a:endParaRPr lang="es-ES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02" marR="6702" marT="6703" marB="0" anchor="b"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>
                          <a:effectLst/>
                        </a:rPr>
                        <a:t>P/P DÍA</a:t>
                      </a:r>
                      <a:endParaRPr lang="es-ES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02" marR="6702" marT="6703" marB="0" anchor="b"/>
                </a:tc>
              </a:tr>
              <a:tr h="150216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u="none" strike="noStrike">
                          <a:effectLst/>
                        </a:rPr>
                        <a:t>Punta del Este</a:t>
                      </a:r>
                      <a:endParaRPr lang="es-ES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02" marR="6702" marT="6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>
                          <a:effectLst/>
                        </a:rPr>
                        <a:t>620.593</a:t>
                      </a:r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>
                          <a:effectLst/>
                        </a:rPr>
                        <a:t>8,5</a:t>
                      </a:r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>
                          <a:effectLst/>
                        </a:rPr>
                        <a:t>746.643.454</a:t>
                      </a:r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>
                          <a:effectLst/>
                        </a:rPr>
                        <a:t>1203,1</a:t>
                      </a:r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 dirty="0">
                          <a:effectLst/>
                        </a:rPr>
                        <a:t>141,1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</a:tr>
              <a:tr h="150216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u="none" strike="noStrike" baseline="0" dirty="0">
                          <a:solidFill>
                            <a:schemeClr val="tx1"/>
                          </a:solidFill>
                          <a:effectLst/>
                        </a:rPr>
                        <a:t>Colonia</a:t>
                      </a:r>
                      <a:endParaRPr lang="es-ES" sz="1200" b="1" i="0" u="none" strike="noStrike" baseline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02" marR="6702" marT="6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 baseline="0" dirty="0">
                          <a:solidFill>
                            <a:schemeClr val="tx1"/>
                          </a:solidFill>
                          <a:effectLst/>
                        </a:rPr>
                        <a:t>256.634</a:t>
                      </a:r>
                      <a:endParaRPr lang="es-ES" sz="1200" b="0" i="0" u="none" strike="noStrike" baseline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 baseline="0">
                          <a:solidFill>
                            <a:schemeClr val="tx1"/>
                          </a:solidFill>
                          <a:effectLst/>
                        </a:rPr>
                        <a:t>3,6</a:t>
                      </a:r>
                      <a:endParaRPr lang="es-ES" sz="1200" b="0" i="0" u="none" strike="noStrike" baseline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 baseline="0" dirty="0">
                          <a:solidFill>
                            <a:schemeClr val="tx1"/>
                          </a:solidFill>
                          <a:effectLst/>
                        </a:rPr>
                        <a:t>72.087.043</a:t>
                      </a:r>
                      <a:endParaRPr lang="es-ES" sz="1200" b="0" i="0" u="none" strike="noStrike" baseline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 baseline="0" dirty="0">
                          <a:solidFill>
                            <a:schemeClr val="tx1"/>
                          </a:solidFill>
                          <a:effectLst/>
                        </a:rPr>
                        <a:t>280,9</a:t>
                      </a:r>
                      <a:endParaRPr lang="es-ES" sz="1200" b="0" i="0" u="none" strike="noStrike" baseline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 baseline="0" dirty="0">
                          <a:solidFill>
                            <a:schemeClr val="tx1"/>
                          </a:solidFill>
                          <a:effectLst/>
                        </a:rPr>
                        <a:t>78,2</a:t>
                      </a:r>
                      <a:endParaRPr lang="es-ES" sz="1200" b="0" i="0" u="none" strike="noStrike" baseline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</a:tr>
              <a:tr h="150216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u="none" strike="noStrike" dirty="0">
                          <a:effectLst/>
                        </a:rPr>
                        <a:t>Montevideo</a:t>
                      </a:r>
                      <a:endParaRPr lang="es-E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02" marR="6702" marT="6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 dirty="0">
                          <a:effectLst/>
                        </a:rPr>
                        <a:t>935.847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 dirty="0">
                          <a:effectLst/>
                        </a:rPr>
                        <a:t>6,6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>
                          <a:effectLst/>
                        </a:rPr>
                        <a:t>572.140.270</a:t>
                      </a:r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>
                          <a:effectLst/>
                        </a:rPr>
                        <a:t>611,4</a:t>
                      </a:r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 dirty="0">
                          <a:effectLst/>
                        </a:rPr>
                        <a:t>92,7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</a:tr>
              <a:tr h="150216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u="none" strike="noStrike" dirty="0">
                          <a:effectLst/>
                        </a:rPr>
                        <a:t>Costa de Oro</a:t>
                      </a:r>
                      <a:endParaRPr lang="es-E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02" marR="6702" marT="6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>
                          <a:effectLst/>
                        </a:rPr>
                        <a:t>126.026</a:t>
                      </a:r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>
                          <a:effectLst/>
                        </a:rPr>
                        <a:t>7,9</a:t>
                      </a:r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>
                          <a:effectLst/>
                        </a:rPr>
                        <a:t>51.623.650</a:t>
                      </a:r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>
                          <a:effectLst/>
                        </a:rPr>
                        <a:t>409,6</a:t>
                      </a:r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>
                          <a:effectLst/>
                        </a:rPr>
                        <a:t>51,7</a:t>
                      </a:r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</a:tr>
              <a:tr h="150216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u="none" strike="noStrike">
                          <a:effectLst/>
                        </a:rPr>
                        <a:t>Piriápolis</a:t>
                      </a:r>
                      <a:endParaRPr lang="es-ES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02" marR="6702" marT="6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>
                          <a:effectLst/>
                        </a:rPr>
                        <a:t>128.902</a:t>
                      </a:r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>
                          <a:effectLst/>
                        </a:rPr>
                        <a:t>8,6</a:t>
                      </a:r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>
                          <a:effectLst/>
                        </a:rPr>
                        <a:t>87.838.349</a:t>
                      </a:r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>
                          <a:effectLst/>
                        </a:rPr>
                        <a:t>681,4</a:t>
                      </a:r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>
                          <a:effectLst/>
                        </a:rPr>
                        <a:t>78,9</a:t>
                      </a:r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</a:tr>
              <a:tr h="150216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u="none" strike="noStrike" dirty="0">
                          <a:effectLst/>
                        </a:rPr>
                        <a:t>Costa de Rocha</a:t>
                      </a:r>
                      <a:endParaRPr lang="es-E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02" marR="6702" marT="6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>
                          <a:effectLst/>
                        </a:rPr>
                        <a:t>146.585</a:t>
                      </a:r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>
                          <a:effectLst/>
                        </a:rPr>
                        <a:t>9,3</a:t>
                      </a:r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>
                          <a:effectLst/>
                        </a:rPr>
                        <a:t>99.982.992</a:t>
                      </a:r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>
                          <a:effectLst/>
                        </a:rPr>
                        <a:t>682,1</a:t>
                      </a:r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>
                          <a:effectLst/>
                        </a:rPr>
                        <a:t>73,4</a:t>
                      </a:r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</a:tr>
              <a:tr h="150216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u="none" strike="noStrike" dirty="0">
                          <a:effectLst/>
                        </a:rPr>
                        <a:t>Litoral Termal</a:t>
                      </a:r>
                      <a:endParaRPr lang="es-E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02" marR="6702" marT="6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>
                          <a:effectLst/>
                        </a:rPr>
                        <a:t>424.592</a:t>
                      </a:r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>
                          <a:effectLst/>
                        </a:rPr>
                        <a:t>4,0</a:t>
                      </a:r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>
                          <a:effectLst/>
                        </a:rPr>
                        <a:t>93.900.741</a:t>
                      </a:r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>
                          <a:effectLst/>
                        </a:rPr>
                        <a:t>221,2</a:t>
                      </a:r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>
                          <a:effectLst/>
                        </a:rPr>
                        <a:t>54,7</a:t>
                      </a:r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</a:tr>
              <a:tr h="150216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u="none" strike="noStrike" dirty="0">
                          <a:effectLst/>
                        </a:rPr>
                        <a:t>Tránsito</a:t>
                      </a:r>
                      <a:endParaRPr lang="es-E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02" marR="6702" marT="6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>
                          <a:effectLst/>
                        </a:rPr>
                        <a:t>177.592</a:t>
                      </a:r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>
                          <a:effectLst/>
                        </a:rPr>
                        <a:t>0,6</a:t>
                      </a:r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>
                          <a:effectLst/>
                        </a:rPr>
                        <a:t>5.803.106</a:t>
                      </a:r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>
                          <a:effectLst/>
                        </a:rPr>
                        <a:t>32,7</a:t>
                      </a:r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>
                          <a:effectLst/>
                        </a:rPr>
                        <a:t>51,2</a:t>
                      </a:r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</a:tr>
              <a:tr h="150216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u="none" strike="noStrike" dirty="0">
                          <a:effectLst/>
                        </a:rPr>
                        <a:t>Otros - Sin datos</a:t>
                      </a:r>
                      <a:endParaRPr lang="es-E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02" marR="6702" marT="6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>
                          <a:effectLst/>
                        </a:rPr>
                        <a:t>148.071</a:t>
                      </a:r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>
                          <a:effectLst/>
                        </a:rPr>
                        <a:t>4,5</a:t>
                      </a:r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>
                          <a:effectLst/>
                        </a:rPr>
                        <a:t>35.626.904</a:t>
                      </a:r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>
                          <a:effectLst/>
                        </a:rPr>
                        <a:t>240,6</a:t>
                      </a:r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>
                          <a:effectLst/>
                        </a:rPr>
                        <a:t>53,3</a:t>
                      </a:r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</a:tr>
              <a:tr h="295120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u="none" strike="noStrike" dirty="0">
                          <a:effectLst/>
                        </a:rPr>
                        <a:t>TOTAL/MEDIA</a:t>
                      </a:r>
                      <a:endParaRPr lang="es-E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02" marR="6702" marT="6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>
                          <a:effectLst/>
                        </a:rPr>
                        <a:t>2.964.841</a:t>
                      </a:r>
                      <a:endParaRPr lang="es-ES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02" marR="6702" marT="6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>
                          <a:effectLst/>
                        </a:rPr>
                        <a:t>6,2</a:t>
                      </a:r>
                      <a:endParaRPr lang="es-ES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02" marR="6702" marT="6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>
                          <a:effectLst/>
                        </a:rPr>
                        <a:t>1.765.646.510</a:t>
                      </a:r>
                      <a:endParaRPr lang="es-ES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02" marR="6702" marT="6703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>
                          <a:effectLst/>
                        </a:rPr>
                        <a:t>595,5</a:t>
                      </a:r>
                      <a:endParaRPr lang="es-ES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02" marR="6702" marT="6703" marB="0" anchor="b"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>
                          <a:effectLst/>
                        </a:rPr>
                        <a:t>95,6</a:t>
                      </a:r>
                      <a:endParaRPr lang="es-ES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02" marR="6702" marT="6703" marB="0" anchor="b"/>
                </a:tc>
              </a:tr>
              <a:tr h="150216">
                <a:tc gridSpan="7"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 dirty="0">
                          <a:effectLst/>
                        </a:rPr>
                        <a:t>INGRESO Y PORCENTAJE DE DIVISAS A URUGUAY, SEGÚN RUBRO</a:t>
                      </a:r>
                      <a:endParaRPr lang="es-E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02" marR="6702" marT="6703" marB="0" anchor="b"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50216">
                <a:tc gridSpan="3">
                  <a:txBody>
                    <a:bodyPr/>
                    <a:lstStyle/>
                    <a:p>
                      <a:pPr algn="l" fontAlgn="b"/>
                      <a:r>
                        <a:rPr lang="es-ES" sz="1200" u="none" strike="noStrike" dirty="0">
                          <a:effectLst/>
                        </a:rPr>
                        <a:t>PERÍODO: ENERO – DICIEMBRE DE 2015</a:t>
                      </a:r>
                      <a:endParaRPr lang="es-E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02" marR="6702" marT="6703" marB="0" anchor="b"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r" fontAlgn="b"/>
                      <a:r>
                        <a:rPr lang="es-ES" sz="1200" u="none" strike="noStrike">
                          <a:effectLst/>
                        </a:rPr>
                        <a:t>Expresado en U$S corrientes</a:t>
                      </a:r>
                      <a:endParaRPr lang="es-ES" sz="1200" b="0" i="1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02" marR="6702" marT="6703" marB="0" anchor="b"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50216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u="none" strike="noStrike">
                          <a:effectLst/>
                        </a:rPr>
                        <a:t>RUBRO</a:t>
                      </a:r>
                      <a:endParaRPr lang="es-ES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02" marR="6702" marT="67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u="none" strike="noStrike">
                          <a:effectLst/>
                        </a:rPr>
                        <a:t> </a:t>
                      </a:r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u="none" strike="noStrike" dirty="0">
                          <a:effectLst/>
                        </a:rPr>
                        <a:t> 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>
                          <a:effectLst/>
                        </a:rPr>
                        <a:t>U$S</a:t>
                      </a:r>
                      <a:endParaRPr lang="es-ES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02" marR="6702" marT="6703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s-ES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02" marR="6702" marT="670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 dirty="0">
                          <a:effectLst/>
                        </a:rPr>
                        <a:t> </a:t>
                      </a:r>
                      <a:endParaRPr lang="es-E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02" marR="6702" marT="6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>
                          <a:effectLst/>
                        </a:rPr>
                        <a:t>%</a:t>
                      </a:r>
                      <a:endParaRPr lang="es-ES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02" marR="6702" marT="6703" marB="0" anchor="b"/>
                </a:tc>
              </a:tr>
              <a:tr h="222668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u="none" strike="noStrike" dirty="0">
                          <a:effectLst/>
                        </a:rPr>
                        <a:t>ALOJAMIENTO</a:t>
                      </a:r>
                      <a:endParaRPr lang="es-E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02" marR="6702" marT="67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 dirty="0">
                          <a:effectLst/>
                        </a:rPr>
                        <a:t>552.272.017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2" marB="0" anchor="b"/>
                </a:tc>
                <a:tc>
                  <a:txBody>
                    <a:bodyPr/>
                    <a:lstStyle/>
                    <a:p>
                      <a:endParaRPr lang="es-ES" sz="1800"/>
                    </a:p>
                  </a:txBody>
                  <a:tcPr marL="6702" marR="6702" marT="6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>
                          <a:effectLst/>
                        </a:rPr>
                        <a:t>31,28%</a:t>
                      </a:r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</a:tr>
              <a:tr h="222668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u="none" strike="noStrike" dirty="0">
                          <a:effectLst/>
                        </a:rPr>
                        <a:t>ALIMENTACIÓN</a:t>
                      </a:r>
                      <a:endParaRPr lang="es-E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02" marR="6702" marT="67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>
                          <a:effectLst/>
                        </a:rPr>
                        <a:t>438.007.854</a:t>
                      </a:r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2" marB="0" anchor="b"/>
                </a:tc>
                <a:tc>
                  <a:txBody>
                    <a:bodyPr/>
                    <a:lstStyle/>
                    <a:p>
                      <a:endParaRPr lang="es-ES" sz="1800"/>
                    </a:p>
                  </a:txBody>
                  <a:tcPr marL="6702" marR="6702" marT="6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 dirty="0">
                          <a:effectLst/>
                        </a:rPr>
                        <a:t>24,81%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</a:tr>
              <a:tr h="222668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u="none" strike="noStrike" dirty="0">
                          <a:effectLst/>
                        </a:rPr>
                        <a:t>COMPRAS</a:t>
                      </a:r>
                      <a:endParaRPr lang="es-E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02" marR="6702" marT="67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>
                          <a:effectLst/>
                        </a:rPr>
                        <a:t>185.791.462</a:t>
                      </a:r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2" marB="0" anchor="b"/>
                </a:tc>
                <a:tc>
                  <a:txBody>
                    <a:bodyPr/>
                    <a:lstStyle/>
                    <a:p>
                      <a:endParaRPr lang="es-ES" sz="1800"/>
                    </a:p>
                  </a:txBody>
                  <a:tcPr marL="6702" marR="6702" marT="6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 dirty="0">
                          <a:effectLst/>
                        </a:rPr>
                        <a:t>10,52%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</a:tr>
              <a:tr h="222668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u="none" strike="noStrike" dirty="0">
                          <a:effectLst/>
                        </a:rPr>
                        <a:t>TRANSPORTE</a:t>
                      </a:r>
                      <a:endParaRPr lang="es-E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02" marR="6702" marT="67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>
                          <a:effectLst/>
                        </a:rPr>
                        <a:t>143.841.341</a:t>
                      </a:r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2" marB="0" anchor="b"/>
                </a:tc>
                <a:tc>
                  <a:txBody>
                    <a:bodyPr/>
                    <a:lstStyle/>
                    <a:p>
                      <a:endParaRPr lang="es-ES" sz="1800"/>
                    </a:p>
                  </a:txBody>
                  <a:tcPr marL="6702" marR="6702" marT="6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 dirty="0">
                          <a:effectLst/>
                        </a:rPr>
                        <a:t>8,15%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</a:tr>
              <a:tr h="222668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u="none" strike="noStrike" dirty="0">
                          <a:effectLst/>
                        </a:rPr>
                        <a:t>TOURS</a:t>
                      </a:r>
                      <a:endParaRPr lang="es-E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02" marR="6702" marT="67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>
                          <a:effectLst/>
                        </a:rPr>
                        <a:t>5.130.408</a:t>
                      </a:r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2" marB="0" anchor="b"/>
                </a:tc>
                <a:tc>
                  <a:txBody>
                    <a:bodyPr/>
                    <a:lstStyle/>
                    <a:p>
                      <a:endParaRPr lang="es-ES" sz="1800"/>
                    </a:p>
                  </a:txBody>
                  <a:tcPr marL="6702" marR="6702" marT="6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 dirty="0">
                          <a:effectLst/>
                        </a:rPr>
                        <a:t>0,29%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</a:tr>
              <a:tr h="295120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u="none" strike="noStrike" dirty="0">
                          <a:effectLst/>
                        </a:rPr>
                        <a:t>CULTURAL Y RECREATIVO</a:t>
                      </a:r>
                      <a:endParaRPr lang="es-E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02" marR="6702" marT="67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>
                          <a:effectLst/>
                        </a:rPr>
                        <a:t>114.292.932</a:t>
                      </a:r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2" marB="0" anchor="b"/>
                </a:tc>
                <a:tc>
                  <a:txBody>
                    <a:bodyPr/>
                    <a:lstStyle/>
                    <a:p>
                      <a:endParaRPr lang="es-ES" sz="1800"/>
                    </a:p>
                  </a:txBody>
                  <a:tcPr marL="6702" marR="6702" marT="6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 dirty="0">
                          <a:effectLst/>
                        </a:rPr>
                        <a:t>6,47%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</a:tr>
              <a:tr h="222668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u="none" strike="noStrike">
                          <a:effectLst/>
                        </a:rPr>
                        <a:t>RESTO</a:t>
                      </a:r>
                      <a:endParaRPr lang="es-ES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02" marR="6702" marT="67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>
                          <a:effectLst/>
                        </a:rPr>
                        <a:t>326.310.497</a:t>
                      </a:r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2" marB="0" anchor="b"/>
                </a:tc>
                <a:tc>
                  <a:txBody>
                    <a:bodyPr/>
                    <a:lstStyle/>
                    <a:p>
                      <a:endParaRPr lang="es-ES" sz="1800"/>
                    </a:p>
                  </a:txBody>
                  <a:tcPr marL="6702" marR="6702" marT="6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 dirty="0">
                          <a:effectLst/>
                        </a:rPr>
                        <a:t>18,48%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</a:tr>
              <a:tr h="150216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u="none" strike="noStrike">
                          <a:effectLst/>
                        </a:rPr>
                        <a:t>TOTAL</a:t>
                      </a:r>
                      <a:endParaRPr lang="es-ES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02" marR="6702" marT="67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u="none" strike="noStrike">
                          <a:effectLst/>
                        </a:rPr>
                        <a:t> </a:t>
                      </a:r>
                      <a:endParaRPr lang="es-ES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02" marR="6702" marT="67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u="none" strike="noStrike">
                          <a:effectLst/>
                        </a:rPr>
                        <a:t> </a:t>
                      </a:r>
                      <a:endParaRPr lang="es-ES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02" marR="6702" marT="6703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>
                          <a:effectLst/>
                        </a:rPr>
                        <a:t>1.765.646.510</a:t>
                      </a:r>
                      <a:endParaRPr lang="es-ES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02" marR="6702" marT="6703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s-ES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02" marR="6702" marT="67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u="none" strike="noStrike">
                          <a:effectLst/>
                        </a:rPr>
                        <a:t> </a:t>
                      </a:r>
                      <a:endParaRPr lang="es-ES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02" marR="6702" marT="6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 dirty="0">
                          <a:effectLst/>
                        </a:rPr>
                        <a:t>100,00%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2" marR="6702" marT="6703" marB="0" anchor="b"/>
                </a:tc>
              </a:tr>
            </a:tbl>
          </a:graphicData>
        </a:graphic>
      </p:graphicFrame>
      <p:sp>
        <p:nvSpPr>
          <p:cNvPr id="3" name="Rectángulo 2"/>
          <p:cNvSpPr/>
          <p:nvPr/>
        </p:nvSpPr>
        <p:spPr>
          <a:xfrm>
            <a:off x="695399" y="5085184"/>
            <a:ext cx="9289034" cy="64807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Rectángulo 4"/>
          <p:cNvSpPr/>
          <p:nvPr/>
        </p:nvSpPr>
        <p:spPr>
          <a:xfrm>
            <a:off x="695399" y="3140968"/>
            <a:ext cx="9289034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3160713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13 Grupo"/>
          <p:cNvGrpSpPr/>
          <p:nvPr/>
        </p:nvGrpSpPr>
        <p:grpSpPr>
          <a:xfrm>
            <a:off x="-39680" y="0"/>
            <a:ext cx="12216680" cy="6833520"/>
            <a:chOff x="-24680" y="0"/>
            <a:chExt cx="12216680" cy="6833520"/>
          </a:xfrm>
        </p:grpSpPr>
        <p:pic>
          <p:nvPicPr>
            <p:cNvPr id="263" name="D0FC30FA-5473-4694-9335-339DDF86C58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-3600" y="0"/>
              <a:ext cx="12191760" cy="6833520"/>
            </a:xfrm>
            <a:prstGeom prst="rect">
              <a:avLst/>
            </a:prstGeom>
          </p:spPr>
        </p:pic>
        <p:sp>
          <p:nvSpPr>
            <p:cNvPr id="13" name="CustomShape 3"/>
            <p:cNvSpPr/>
            <p:nvPr/>
          </p:nvSpPr>
          <p:spPr>
            <a:xfrm>
              <a:off x="-24680" y="1124744"/>
              <a:ext cx="12192000" cy="5708776"/>
            </a:xfrm>
            <a:prstGeom prst="rect">
              <a:avLst/>
            </a:prstGeom>
            <a:blipFill>
              <a:blip r:embed="rId3" cstate="print"/>
              <a:tile/>
            </a:blipFill>
          </p:spPr>
        </p:sp>
        <p:sp>
          <p:nvSpPr>
            <p:cNvPr id="12" name="CustomShape 3"/>
            <p:cNvSpPr/>
            <p:nvPr/>
          </p:nvSpPr>
          <p:spPr>
            <a:xfrm>
              <a:off x="0" y="1124744"/>
              <a:ext cx="12192000" cy="5708776"/>
            </a:xfrm>
            <a:prstGeom prst="rect">
              <a:avLst/>
            </a:prstGeom>
            <a:blipFill>
              <a:blip r:embed="rId3" cstate="print"/>
              <a:tile/>
            </a:blipFill>
          </p:spPr>
        </p:sp>
        <p:sp>
          <p:nvSpPr>
            <p:cNvPr id="16" name="CustomShape 13"/>
            <p:cNvSpPr/>
            <p:nvPr/>
          </p:nvSpPr>
          <p:spPr>
            <a:xfrm>
              <a:off x="158040" y="1196752"/>
              <a:ext cx="12009280" cy="43204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90000" tIns="45000" rIns="90000" bIns="45000"/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ES" sz="2400" b="1" dirty="0" smtClean="0">
                  <a:solidFill>
                    <a:srgbClr val="4C7C8B"/>
                  </a:solidFill>
                  <a:latin typeface="Verdana" pitchFamily="32" charset="0"/>
                  <a:cs typeface="Arial" charset="0"/>
                </a:rPr>
                <a:t>No son solo cifras</a:t>
              </a:r>
              <a:endParaRPr lang="es-ES" sz="2400" b="1" i="1" dirty="0">
                <a:solidFill>
                  <a:srgbClr val="4C7C8B"/>
                </a:solidFill>
                <a:latin typeface="Verdana" pitchFamily="32" charset="0"/>
                <a:cs typeface="Arial" charset="0"/>
              </a:endParaRPr>
            </a:p>
          </p:txBody>
        </p:sp>
      </p:grpSp>
      <p:sp>
        <p:nvSpPr>
          <p:cNvPr id="17" name="CustomShape 3"/>
          <p:cNvSpPr/>
          <p:nvPr/>
        </p:nvSpPr>
        <p:spPr>
          <a:xfrm>
            <a:off x="6888088" y="3293604"/>
            <a:ext cx="2088232" cy="682420"/>
          </a:xfrm>
          <a:prstGeom prst="rect">
            <a:avLst/>
          </a:prstGeom>
          <a:noFill/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endParaRPr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1" name="CustomShape 13"/>
          <p:cNvSpPr/>
          <p:nvPr/>
        </p:nvSpPr>
        <p:spPr>
          <a:xfrm>
            <a:off x="2847054" y="6468671"/>
            <a:ext cx="2984160" cy="44324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0000" tIns="45000" rIns="90000" bIns="45000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s-ES" sz="1400" b="1" i="1" dirty="0">
              <a:solidFill>
                <a:srgbClr val="4C7C8B"/>
              </a:solidFill>
              <a:latin typeface="Verdana" pitchFamily="32" charset="0"/>
              <a:cs typeface="Arial" charset="0"/>
            </a:endParaRPr>
          </a:p>
        </p:txBody>
      </p:sp>
      <p:sp>
        <p:nvSpPr>
          <p:cNvPr id="22" name="CustomShape 13"/>
          <p:cNvSpPr/>
          <p:nvPr/>
        </p:nvSpPr>
        <p:spPr>
          <a:xfrm>
            <a:off x="5807968" y="6453336"/>
            <a:ext cx="2984160" cy="44324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0000" tIns="45000" rIns="90000" bIns="45000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ES" sz="1400" b="1" dirty="0" smtClean="0">
                <a:solidFill>
                  <a:srgbClr val="4C7C8B"/>
                </a:solidFill>
                <a:latin typeface="Verdana" pitchFamily="32" charset="0"/>
                <a:cs typeface="Arial" charset="0"/>
              </a:rPr>
              <a:t>Quebradas Treinta y Tres</a:t>
            </a:r>
            <a:endParaRPr lang="es-ES" sz="1400" b="1" i="1" dirty="0">
              <a:solidFill>
                <a:srgbClr val="4C7C8B"/>
              </a:solidFill>
              <a:latin typeface="Verdana" pitchFamily="32" charset="0"/>
              <a:cs typeface="Arial" charset="0"/>
            </a:endParaRPr>
          </a:p>
        </p:txBody>
      </p:sp>
      <p:sp>
        <p:nvSpPr>
          <p:cNvPr id="25" name="CustomShape 13"/>
          <p:cNvSpPr/>
          <p:nvPr/>
        </p:nvSpPr>
        <p:spPr>
          <a:xfrm>
            <a:off x="2967824" y="6453336"/>
            <a:ext cx="2984160" cy="44324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0000" tIns="45000" rIns="90000" bIns="45000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ES" sz="1400" b="1" dirty="0" smtClean="0">
                <a:solidFill>
                  <a:srgbClr val="4C7C8B"/>
                </a:solidFill>
                <a:latin typeface="Verdana" pitchFamily="32" charset="0"/>
                <a:cs typeface="Arial" charset="0"/>
              </a:rPr>
              <a:t>Rural y en </a:t>
            </a:r>
            <a:r>
              <a:rPr lang="es-ES" sz="1400" b="1" dirty="0" err="1" smtClean="0">
                <a:solidFill>
                  <a:srgbClr val="4C7C8B"/>
                </a:solidFill>
                <a:latin typeface="Verdana" pitchFamily="32" charset="0"/>
                <a:cs typeface="Arial" charset="0"/>
              </a:rPr>
              <a:t>Areas</a:t>
            </a:r>
            <a:r>
              <a:rPr lang="es-ES" sz="1400" b="1" dirty="0" smtClean="0">
                <a:solidFill>
                  <a:srgbClr val="4C7C8B"/>
                </a:solidFill>
                <a:latin typeface="Verdana" pitchFamily="32" charset="0"/>
                <a:cs typeface="Arial" charset="0"/>
              </a:rPr>
              <a:t> P. Rocha</a:t>
            </a:r>
            <a:endParaRPr lang="es-ES" sz="1400" b="1" i="1" dirty="0">
              <a:solidFill>
                <a:srgbClr val="4C7C8B"/>
              </a:solidFill>
              <a:latin typeface="Verdana" pitchFamily="32" charset="0"/>
              <a:cs typeface="Arial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0074" y="4017939"/>
            <a:ext cx="9155788" cy="2819507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7383" y="1820510"/>
            <a:ext cx="2696972" cy="2231829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9589" y="1796454"/>
            <a:ext cx="3075969" cy="2268251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0544" y="1820510"/>
            <a:ext cx="3474656" cy="2279936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5201" y="1780932"/>
            <a:ext cx="2987120" cy="2319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3651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8 Grupo"/>
          <p:cNvGrpSpPr/>
          <p:nvPr/>
        </p:nvGrpSpPr>
        <p:grpSpPr>
          <a:xfrm>
            <a:off x="-1800" y="-78121"/>
            <a:ext cx="12132874" cy="7233403"/>
            <a:chOff x="-1800" y="-78120"/>
            <a:chExt cx="12191760" cy="6936120"/>
          </a:xfrm>
          <a:solidFill>
            <a:schemeClr val="bg1"/>
          </a:solidFill>
        </p:grpSpPr>
        <p:pic>
          <p:nvPicPr>
            <p:cNvPr id="307" name="D0FC30FA-5473-4694-9335-339DDF86C58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-1800" y="-78120"/>
              <a:ext cx="12191760" cy="6833520"/>
            </a:xfrm>
            <a:prstGeom prst="rect">
              <a:avLst/>
            </a:prstGeom>
            <a:grpFill/>
          </p:spPr>
        </p:pic>
        <p:sp>
          <p:nvSpPr>
            <p:cNvPr id="11" name="CustomShape 2"/>
            <p:cNvSpPr/>
            <p:nvPr/>
          </p:nvSpPr>
          <p:spPr>
            <a:xfrm>
              <a:off x="0" y="1053096"/>
              <a:ext cx="12187800" cy="5804904"/>
            </a:xfrm>
            <a:prstGeom prst="rect">
              <a:avLst/>
            </a:prstGeom>
            <a:grpFill/>
          </p:spPr>
        </p:sp>
        <p:sp>
          <p:nvSpPr>
            <p:cNvPr id="8" name="CustomShape 2"/>
            <p:cNvSpPr/>
            <p:nvPr/>
          </p:nvSpPr>
          <p:spPr>
            <a:xfrm>
              <a:off x="0" y="1053096"/>
              <a:ext cx="12187800" cy="5804904"/>
            </a:xfrm>
            <a:prstGeom prst="rect">
              <a:avLst/>
            </a:prstGeom>
            <a:grpFill/>
          </p:spPr>
        </p:sp>
        <p:sp>
          <p:nvSpPr>
            <p:cNvPr id="7" name="CustomShape 2"/>
            <p:cNvSpPr/>
            <p:nvPr/>
          </p:nvSpPr>
          <p:spPr>
            <a:xfrm>
              <a:off x="0" y="1052736"/>
              <a:ext cx="12187800" cy="5804904"/>
            </a:xfrm>
            <a:prstGeom prst="rect">
              <a:avLst/>
            </a:prstGeom>
            <a:grpFill/>
          </p:spPr>
        </p:sp>
        <p:sp>
          <p:nvSpPr>
            <p:cNvPr id="10" name="CustomShape 13"/>
            <p:cNvSpPr/>
            <p:nvPr/>
          </p:nvSpPr>
          <p:spPr>
            <a:xfrm>
              <a:off x="1928861" y="2249135"/>
              <a:ext cx="8478883" cy="1726214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90000" tIns="45000" rIns="90000" bIns="45000"/>
            <a:lstStyle/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s-ES" altLang="es-ES" sz="3600" b="1" dirty="0" smtClean="0">
                  <a:solidFill>
                    <a:schemeClr val="accent1"/>
                  </a:solidFill>
                </a:rPr>
                <a:t>Táctica y estrategias para </a:t>
              </a:r>
              <a:r>
                <a:rPr lang="es-ES" altLang="es-ES" sz="3600" b="1" dirty="0">
                  <a:solidFill>
                    <a:schemeClr val="accent1"/>
                  </a:solidFill>
                </a:rPr>
                <a:t>el fortalecimiento del Turismo </a:t>
              </a:r>
              <a:r>
                <a:rPr lang="es-ES" altLang="es-ES" sz="3600" b="1" dirty="0" smtClean="0">
                  <a:solidFill>
                    <a:schemeClr val="accent1"/>
                  </a:solidFill>
                </a:rPr>
                <a:t>Patrimonial </a:t>
              </a:r>
              <a:endParaRPr lang="es-ES" altLang="es-ES" sz="3600" dirty="0">
                <a:solidFill>
                  <a:schemeClr val="accent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4703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13 Grupo"/>
          <p:cNvGrpSpPr/>
          <p:nvPr/>
        </p:nvGrpSpPr>
        <p:grpSpPr>
          <a:xfrm>
            <a:off x="-156356" y="-5601"/>
            <a:ext cx="12251487" cy="6873542"/>
            <a:chOff x="-24680" y="0"/>
            <a:chExt cx="12251487" cy="6873542"/>
          </a:xfrm>
        </p:grpSpPr>
        <p:pic>
          <p:nvPicPr>
            <p:cNvPr id="263" name="D0FC30FA-5473-4694-9335-339DDF86C58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-3600" y="0"/>
              <a:ext cx="12191760" cy="6833520"/>
            </a:xfrm>
            <a:prstGeom prst="rect">
              <a:avLst/>
            </a:prstGeom>
          </p:spPr>
        </p:pic>
        <p:sp>
          <p:nvSpPr>
            <p:cNvPr id="13" name="CustomShape 3"/>
            <p:cNvSpPr/>
            <p:nvPr/>
          </p:nvSpPr>
          <p:spPr>
            <a:xfrm>
              <a:off x="-24680" y="1124744"/>
              <a:ext cx="12192000" cy="5708776"/>
            </a:xfrm>
            <a:prstGeom prst="rect">
              <a:avLst/>
            </a:prstGeom>
            <a:blipFill>
              <a:blip r:embed="rId3" cstate="print"/>
              <a:tile/>
            </a:blipFill>
          </p:spPr>
        </p:sp>
        <p:sp>
          <p:nvSpPr>
            <p:cNvPr id="12" name="CustomShape 3"/>
            <p:cNvSpPr/>
            <p:nvPr/>
          </p:nvSpPr>
          <p:spPr>
            <a:xfrm>
              <a:off x="34807" y="1164766"/>
              <a:ext cx="12192000" cy="5708776"/>
            </a:xfrm>
            <a:prstGeom prst="rect">
              <a:avLst/>
            </a:prstGeom>
            <a:blipFill>
              <a:blip r:embed="rId3" cstate="print"/>
              <a:tile/>
            </a:blipFill>
          </p:spPr>
        </p:sp>
        <p:sp>
          <p:nvSpPr>
            <p:cNvPr id="266" name="CustomShape 3"/>
            <p:cNvSpPr/>
            <p:nvPr/>
          </p:nvSpPr>
          <p:spPr>
            <a:xfrm>
              <a:off x="3143672" y="2204864"/>
              <a:ext cx="5832648" cy="1656184"/>
            </a:xfrm>
            <a:prstGeom prst="rect">
              <a:avLst/>
            </a:prstGeom>
            <a:noFill/>
          </p:spPr>
          <p:txBody>
            <a:bodyPr lIns="90000" tIns="45000" rIns="90000" bIns="45000"/>
            <a:lstStyle/>
            <a:p>
              <a:pPr algn="ctr">
                <a:lnSpc>
                  <a:spcPct val="100000"/>
                </a:lnSpc>
              </a:pPr>
              <a:r>
                <a:rPr lang="es-ES" sz="2400" b="1" dirty="0">
                  <a:solidFill>
                    <a:srgbClr val="2E75B6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La oferta turística </a:t>
              </a:r>
              <a:r>
                <a:rPr lang="es-ES" sz="2400" b="1" dirty="0" smtClean="0">
                  <a:solidFill>
                    <a:srgbClr val="2E75B6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en Uruguay ya no </a:t>
              </a:r>
              <a:r>
                <a:rPr lang="es-ES" sz="2400" b="1" dirty="0">
                  <a:solidFill>
                    <a:srgbClr val="2E75B6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es </a:t>
              </a:r>
              <a:r>
                <a:rPr lang="es-ES" sz="2400" b="1" dirty="0" smtClean="0">
                  <a:solidFill>
                    <a:srgbClr val="2E75B6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sólo </a:t>
              </a:r>
              <a:r>
                <a:rPr lang="es-ES" sz="2400" b="1" dirty="0">
                  <a:solidFill>
                    <a:srgbClr val="2E75B6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de </a:t>
              </a:r>
              <a:r>
                <a:rPr lang="es-ES" sz="2400" b="1" dirty="0" smtClean="0">
                  <a:solidFill>
                    <a:srgbClr val="2E75B6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sol y playa, sino que incluye </a:t>
              </a:r>
              <a:r>
                <a:rPr lang="es-ES" sz="2400" b="1" dirty="0">
                  <a:solidFill>
                    <a:srgbClr val="2E75B6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turismo termal, </a:t>
              </a:r>
              <a:r>
                <a:rPr lang="es-ES" sz="2400" b="1" dirty="0" smtClean="0">
                  <a:solidFill>
                    <a:srgbClr val="2E75B6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el turismo cultural y en espacios rurales y naturales.</a:t>
              </a:r>
              <a:endParaRPr b="1" dirty="0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pic>
          <p:nvPicPr>
            <p:cNvPr id="268" name="3 Imagen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166896" y="4437112"/>
              <a:ext cx="2698200" cy="1987200"/>
            </a:xfrm>
            <a:prstGeom prst="rect">
              <a:avLst/>
            </a:prstGeom>
          </p:spPr>
        </p:pic>
        <p:pic>
          <p:nvPicPr>
            <p:cNvPr id="270" name="2 Imagen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55148" y="1916832"/>
              <a:ext cx="2786760" cy="1942560"/>
            </a:xfrm>
            <a:prstGeom prst="rect">
              <a:avLst/>
            </a:prstGeom>
          </p:spPr>
        </p:pic>
        <p:pic>
          <p:nvPicPr>
            <p:cNvPr id="271" name="8 Imagen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014148" y="4481441"/>
              <a:ext cx="2930400" cy="1956960"/>
            </a:xfrm>
            <a:prstGeom prst="rect">
              <a:avLst/>
            </a:prstGeom>
          </p:spPr>
        </p:pic>
        <p:sp>
          <p:nvSpPr>
            <p:cNvPr id="16" name="CustomShape 13"/>
            <p:cNvSpPr/>
            <p:nvPr/>
          </p:nvSpPr>
          <p:spPr>
            <a:xfrm>
              <a:off x="158040" y="1196752"/>
              <a:ext cx="12009280" cy="43204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90000" tIns="45000" rIns="90000" bIns="45000"/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ES" sz="2400" b="1" dirty="0" smtClean="0">
                  <a:solidFill>
                    <a:srgbClr val="4C7C8B"/>
                  </a:solidFill>
                  <a:latin typeface="Verdana" pitchFamily="32" charset="0"/>
                  <a:cs typeface="Arial" charset="0"/>
                </a:rPr>
                <a:t>Táctica: Diversificación y </a:t>
              </a:r>
              <a:r>
                <a:rPr lang="es-ES" sz="2400" b="1" dirty="0" err="1" smtClean="0">
                  <a:solidFill>
                    <a:srgbClr val="4C7C8B"/>
                  </a:solidFill>
                  <a:latin typeface="Verdana" pitchFamily="32" charset="0"/>
                  <a:cs typeface="Arial" charset="0"/>
                </a:rPr>
                <a:t>territorialización</a:t>
              </a:r>
              <a:r>
                <a:rPr lang="es-ES" sz="2400" b="1" dirty="0" smtClean="0">
                  <a:solidFill>
                    <a:srgbClr val="4C7C8B"/>
                  </a:solidFill>
                  <a:latin typeface="Verdana" pitchFamily="32" charset="0"/>
                  <a:cs typeface="Arial" charset="0"/>
                </a:rPr>
                <a:t> de la OFERTA TURISTICA</a:t>
              </a:r>
              <a:endParaRPr lang="es-ES" sz="2400" b="1" i="1" dirty="0">
                <a:solidFill>
                  <a:srgbClr val="4C7C8B"/>
                </a:solidFill>
                <a:latin typeface="Verdana" pitchFamily="32" charset="0"/>
                <a:cs typeface="Arial" charset="0"/>
              </a:endParaRPr>
            </a:p>
          </p:txBody>
        </p:sp>
      </p:grpSp>
      <p:sp>
        <p:nvSpPr>
          <p:cNvPr id="17" name="CustomShape 3"/>
          <p:cNvSpPr/>
          <p:nvPr/>
        </p:nvSpPr>
        <p:spPr>
          <a:xfrm>
            <a:off x="6888088" y="3293604"/>
            <a:ext cx="2088232" cy="682420"/>
          </a:xfrm>
          <a:prstGeom prst="rect">
            <a:avLst/>
          </a:prstGeom>
          <a:noFill/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endParaRPr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8" name="CustomShape 13"/>
          <p:cNvSpPr/>
          <p:nvPr/>
        </p:nvSpPr>
        <p:spPr>
          <a:xfrm>
            <a:off x="47328" y="3933056"/>
            <a:ext cx="3456384" cy="44324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0000" tIns="45000" rIns="90000" bIns="45000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ES" sz="1400" b="1" dirty="0" smtClean="0">
                <a:solidFill>
                  <a:srgbClr val="4C7C8B"/>
                </a:solidFill>
                <a:latin typeface="Verdana" pitchFamily="32" charset="0"/>
                <a:cs typeface="Arial" charset="0"/>
              </a:rPr>
              <a:t>Litoral termal Salto y Paysandú</a:t>
            </a:r>
            <a:endParaRPr lang="es-ES" sz="1400" b="1" i="1" dirty="0">
              <a:solidFill>
                <a:srgbClr val="4C7C8B"/>
              </a:solidFill>
              <a:latin typeface="Verdana" pitchFamily="32" charset="0"/>
              <a:cs typeface="Arial" charset="0"/>
            </a:endParaRPr>
          </a:p>
        </p:txBody>
      </p:sp>
      <p:sp>
        <p:nvSpPr>
          <p:cNvPr id="20" name="CustomShape 13"/>
          <p:cNvSpPr/>
          <p:nvPr/>
        </p:nvSpPr>
        <p:spPr>
          <a:xfrm>
            <a:off x="15496" y="6442141"/>
            <a:ext cx="2984160" cy="44324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0000" tIns="45000" rIns="90000" bIns="45000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ES" sz="1400" b="1" dirty="0" smtClean="0">
                <a:solidFill>
                  <a:srgbClr val="4C7C8B"/>
                </a:solidFill>
                <a:latin typeface="Verdana" pitchFamily="32" charset="0"/>
                <a:cs typeface="Arial" charset="0"/>
              </a:rPr>
              <a:t>JAZZ Soriano, Maldonado</a:t>
            </a:r>
            <a:endParaRPr lang="es-ES" sz="1400" b="1" i="1" dirty="0">
              <a:solidFill>
                <a:srgbClr val="4C7C8B"/>
              </a:solidFill>
              <a:latin typeface="Verdana" pitchFamily="32" charset="0"/>
              <a:cs typeface="Arial" charset="0"/>
            </a:endParaRPr>
          </a:p>
        </p:txBody>
      </p:sp>
      <p:sp>
        <p:nvSpPr>
          <p:cNvPr id="21" name="CustomShape 13"/>
          <p:cNvSpPr/>
          <p:nvPr/>
        </p:nvSpPr>
        <p:spPr>
          <a:xfrm>
            <a:off x="2847054" y="6468671"/>
            <a:ext cx="2984160" cy="44324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0000" tIns="45000" rIns="90000" bIns="45000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s-ES" sz="1400" b="1" i="1" dirty="0">
              <a:solidFill>
                <a:srgbClr val="4C7C8B"/>
              </a:solidFill>
              <a:latin typeface="Verdana" pitchFamily="32" charset="0"/>
              <a:cs typeface="Arial" charset="0"/>
            </a:endParaRPr>
          </a:p>
        </p:txBody>
      </p:sp>
      <p:sp>
        <p:nvSpPr>
          <p:cNvPr id="22" name="CustomShape 13"/>
          <p:cNvSpPr/>
          <p:nvPr/>
        </p:nvSpPr>
        <p:spPr>
          <a:xfrm>
            <a:off x="5807968" y="6453336"/>
            <a:ext cx="2984160" cy="44324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0000" tIns="45000" rIns="90000" bIns="45000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ES" sz="1400" b="1" dirty="0" smtClean="0">
                <a:solidFill>
                  <a:srgbClr val="4C7C8B"/>
                </a:solidFill>
                <a:latin typeface="Verdana" pitchFamily="32" charset="0"/>
                <a:cs typeface="Arial" charset="0"/>
              </a:rPr>
              <a:t>Rural y Ecoturismo Treinta y Tres</a:t>
            </a:r>
            <a:endParaRPr lang="es-ES" sz="1400" b="1" i="1" dirty="0">
              <a:solidFill>
                <a:srgbClr val="4C7C8B"/>
              </a:solidFill>
              <a:latin typeface="Verdana" pitchFamily="32" charset="0"/>
              <a:cs typeface="Arial" charset="0"/>
            </a:endParaRPr>
          </a:p>
        </p:txBody>
      </p:sp>
      <p:sp>
        <p:nvSpPr>
          <p:cNvPr id="23" name="CustomShape 13"/>
          <p:cNvSpPr/>
          <p:nvPr/>
        </p:nvSpPr>
        <p:spPr>
          <a:xfrm>
            <a:off x="8944488" y="6453336"/>
            <a:ext cx="2984160" cy="44324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0000" tIns="45000" rIns="90000" bIns="45000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ES" sz="1400" b="1" dirty="0" smtClean="0">
                <a:solidFill>
                  <a:srgbClr val="4C7C8B"/>
                </a:solidFill>
                <a:latin typeface="Verdana" pitchFamily="32" charset="0"/>
                <a:cs typeface="Arial" charset="0"/>
              </a:rPr>
              <a:t>T. </a:t>
            </a:r>
            <a:r>
              <a:rPr lang="es-ES" sz="1400" b="1" dirty="0" err="1" smtClean="0">
                <a:solidFill>
                  <a:srgbClr val="4C7C8B"/>
                </a:solidFill>
                <a:latin typeface="Verdana" pitchFamily="32" charset="0"/>
                <a:cs typeface="Arial" charset="0"/>
              </a:rPr>
              <a:t>Maccio</a:t>
            </a:r>
            <a:r>
              <a:rPr lang="es-ES" sz="1400" b="1" dirty="0" smtClean="0">
                <a:solidFill>
                  <a:srgbClr val="4C7C8B"/>
                </a:solidFill>
                <a:latin typeface="Verdana" pitchFamily="32" charset="0"/>
                <a:cs typeface="Arial" charset="0"/>
              </a:rPr>
              <a:t> San José </a:t>
            </a:r>
            <a:endParaRPr lang="es-ES" sz="1400" b="1" i="1" dirty="0">
              <a:solidFill>
                <a:srgbClr val="4C7C8B"/>
              </a:solidFill>
              <a:latin typeface="Verdana" pitchFamily="32" charset="0"/>
              <a:cs typeface="Arial" charset="0"/>
            </a:endParaRPr>
          </a:p>
        </p:txBody>
      </p:sp>
      <p:sp>
        <p:nvSpPr>
          <p:cNvPr id="24" name="CustomShape 13"/>
          <p:cNvSpPr/>
          <p:nvPr/>
        </p:nvSpPr>
        <p:spPr>
          <a:xfrm>
            <a:off x="8944488" y="4077072"/>
            <a:ext cx="2984160" cy="44324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0000" tIns="45000" rIns="90000" bIns="45000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ES" sz="1400" b="1" dirty="0" smtClean="0">
                <a:solidFill>
                  <a:srgbClr val="4C7C8B"/>
                </a:solidFill>
                <a:latin typeface="Verdana" pitchFamily="32" charset="0"/>
                <a:cs typeface="Arial" charset="0"/>
              </a:rPr>
              <a:t>Canelones, Colonia, Rivera</a:t>
            </a:r>
            <a:endParaRPr lang="es-ES" sz="1400" b="1" i="1" dirty="0">
              <a:solidFill>
                <a:srgbClr val="4C7C8B"/>
              </a:solidFill>
              <a:latin typeface="Verdana" pitchFamily="32" charset="0"/>
              <a:cs typeface="Arial" charset="0"/>
            </a:endParaRPr>
          </a:p>
        </p:txBody>
      </p:sp>
      <p:sp>
        <p:nvSpPr>
          <p:cNvPr id="25" name="CustomShape 13"/>
          <p:cNvSpPr/>
          <p:nvPr/>
        </p:nvSpPr>
        <p:spPr>
          <a:xfrm>
            <a:off x="2967824" y="6453336"/>
            <a:ext cx="2984160" cy="44324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0000" tIns="45000" rIns="90000" bIns="45000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ES" sz="1400" b="1" dirty="0" smtClean="0">
                <a:solidFill>
                  <a:srgbClr val="4C7C8B"/>
                </a:solidFill>
                <a:latin typeface="Verdana" pitchFamily="32" charset="0"/>
                <a:cs typeface="Arial" charset="0"/>
              </a:rPr>
              <a:t>Posta del Chuy, Cerro Largo</a:t>
            </a:r>
            <a:endParaRPr lang="es-ES" sz="1400" b="1" i="1" dirty="0">
              <a:solidFill>
                <a:srgbClr val="4C7C8B"/>
              </a:solidFill>
              <a:latin typeface="Verdana" pitchFamily="32" charset="0"/>
              <a:cs typeface="Arial" charset="0"/>
            </a:endParaRPr>
          </a:p>
        </p:txBody>
      </p:sp>
      <p:pic>
        <p:nvPicPr>
          <p:cNvPr id="1028" name="Picture 4" descr="http://www.todouruguay.net/wp-content/uploads/2016/01/teatro_maccio_san_jose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9123" y="4416271"/>
            <a:ext cx="3083285" cy="2077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Resultado de imagen para enoturismo en uruguay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9123" y="2050271"/>
            <a:ext cx="2886075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www.usi.org.uy/data/f/c/noticias/972/640x0/jazz-soriano02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094" y="4472040"/>
            <a:ext cx="2713045" cy="1958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File:Puente y edificio de la Posta del Chuy 01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7547" y="4453907"/>
            <a:ext cx="2777090" cy="1994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4181</TotalTime>
  <Words>2414</Words>
  <Application>Microsoft Office PowerPoint</Application>
  <PresentationFormat>Panorámica</PresentationFormat>
  <Paragraphs>496</Paragraphs>
  <Slides>48</Slides>
  <Notes>4</Notes>
  <HiddenSlides>0</HiddenSlides>
  <MMClips>0</MMClips>
  <ScaleCrop>false</ScaleCrop>
  <HeadingPairs>
    <vt:vector size="6" baseType="variant">
      <vt:variant>
        <vt:lpstr>Fuentes usadas</vt:lpstr>
      </vt:variant>
      <vt:variant>
        <vt:i4>13</vt:i4>
      </vt:variant>
      <vt:variant>
        <vt:lpstr>Tema</vt:lpstr>
      </vt:variant>
      <vt:variant>
        <vt:i4>3</vt:i4>
      </vt:variant>
      <vt:variant>
        <vt:lpstr>Títulos de diapositiva</vt:lpstr>
      </vt:variant>
      <vt:variant>
        <vt:i4>48</vt:i4>
      </vt:variant>
    </vt:vector>
  </HeadingPairs>
  <TitlesOfParts>
    <vt:vector size="64" baseType="lpstr">
      <vt:lpstr>Arial Unicode MS</vt:lpstr>
      <vt:lpstr>MS Gothic</vt:lpstr>
      <vt:lpstr>Arial</vt:lpstr>
      <vt:lpstr>Bodoni MT Black</vt:lpstr>
      <vt:lpstr>Calibri</vt:lpstr>
      <vt:lpstr>Calibri Light</vt:lpstr>
      <vt:lpstr>DejaVu Sans</vt:lpstr>
      <vt:lpstr>StarSymbol</vt:lpstr>
      <vt:lpstr>Tahoma</vt:lpstr>
      <vt:lpstr>Times New Roman</vt:lpstr>
      <vt:lpstr>Ubuntu</vt:lpstr>
      <vt:lpstr>Verdana</vt:lpstr>
      <vt:lpstr>Wingdings</vt:lpstr>
      <vt:lpstr>Office Theme</vt:lpstr>
      <vt:lpstr>Office Theme</vt:lpstr>
      <vt:lpstr>Office Theme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Pepin</dc:creator>
  <cp:lastModifiedBy>acer</cp:lastModifiedBy>
  <cp:revision>331</cp:revision>
  <dcterms:modified xsi:type="dcterms:W3CDTF">2016-04-26T12:19:05Z</dcterms:modified>
</cp:coreProperties>
</file>