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1pPr>
    <a:lvl2pPr marL="0" marR="0" indent="2286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2pPr>
    <a:lvl3pPr marL="0" marR="0" indent="4572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3pPr>
    <a:lvl4pPr marL="0" marR="0" indent="6858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4pPr>
    <a:lvl5pPr marL="0" marR="0" indent="9144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5pPr>
    <a:lvl6pPr marL="0" marR="0" indent="11430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6pPr>
    <a:lvl7pPr marL="0" marR="0" indent="13716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7pPr>
    <a:lvl8pPr marL="0" marR="0" indent="16002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8pPr>
    <a:lvl9pPr marL="0" marR="0" indent="18288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9847F"/>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525252"/>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chemeClr val="accent5">
              <a:hueOff val="-375889"/>
              <a:satOff val="-9195"/>
              <a:lumOff val="-14901"/>
            </a:schemeClr>
          </a:solidFill>
        </a:fill>
      </a:tcStyle>
    </a:firstRow>
  </a:tblStyle>
  <a:tblStyle styleId="{C7B018BB-80A7-4F77-B60F-C8B233D01FF8}" styleName="">
    <a:tblBg/>
    <a:wholeTbl>
      <a:tcTxStyle b="off" i="off">
        <a:font>
          <a:latin typeface="Palatino"/>
          <a:ea typeface="Palatino"/>
          <a:cs typeface="Palatino"/>
        </a:font>
        <a:srgbClr val="414141"/>
      </a:tcTxStyle>
      <a:tcStyle>
        <a:tcBdr>
          <a:left>
            <a:ln w="25400" cap="rnd">
              <a:solidFill>
                <a:srgbClr val="C9C3BA"/>
              </a:solidFill>
              <a:custDash>
                <a:ds d="100000" sp="200000"/>
              </a:custDash>
              <a:miter lim="400000"/>
            </a:ln>
          </a:left>
          <a:right>
            <a:ln w="25400" cap="rnd">
              <a:solidFill>
                <a:srgbClr val="C9C3BA"/>
              </a:solidFill>
              <a:custDash>
                <a:ds d="100000" sp="200000"/>
              </a:custDash>
              <a:miter lim="400000"/>
            </a:ln>
          </a:right>
          <a:top>
            <a:ln w="25400" cap="rnd">
              <a:solidFill>
                <a:srgbClr val="C9C3BA"/>
              </a:solidFill>
              <a:custDash>
                <a:ds d="100000" sp="200000"/>
              </a:custDash>
              <a:miter lim="400000"/>
            </a:ln>
          </a:top>
          <a:bottom>
            <a:ln w="25400" cap="rnd">
              <a:solidFill>
                <a:srgbClr val="C9C3BA"/>
              </a:solidFill>
              <a:custDash>
                <a:ds d="100000" sp="200000"/>
              </a:custDash>
              <a:miter lim="400000"/>
            </a:ln>
          </a:bottom>
          <a:insideH>
            <a:ln w="25400" cap="rnd">
              <a:solidFill>
                <a:srgbClr val="C9C3BA"/>
              </a:solidFill>
              <a:custDash>
                <a:ds d="100000" sp="200000"/>
              </a:custDash>
              <a:miter lim="400000"/>
            </a:ln>
          </a:insideH>
          <a:insideV>
            <a:ln w="25400" cap="rnd">
              <a:solidFill>
                <a:srgbClr val="C9C3BA"/>
              </a:solidFill>
              <a:custDash>
                <a:ds d="100000" sp="200000"/>
              </a:custDash>
              <a:miter lim="400000"/>
            </a:ln>
          </a:insideV>
        </a:tcBdr>
        <a:fill>
          <a:noFill/>
        </a:fill>
      </a:tcStyle>
    </a:wholeTbl>
    <a:band2H>
      <a:tcTxStyle/>
      <a:tcStyle>
        <a:tcBdr/>
        <a:fill>
          <a:solidFill>
            <a:srgbClr val="C9C3BA">
              <a:alpha val="75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solidFill>
                <a:srgbClr val="FFFFFF">
                  <a:alpha val="50000"/>
                </a:srgbClr>
              </a:solidFill>
              <a:prstDash val="solid"/>
              <a:miter lim="400000"/>
            </a:ln>
          </a:insideV>
        </a:tcBdr>
        <a:fill>
          <a:noFill/>
        </a:fill>
      </a:tcStyle>
    </a:firstCol>
    <a:la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FFFFFF">
                  <a:alpha val="50000"/>
                </a:srgbClr>
              </a:solidFill>
              <a:prstDash val="solid"/>
              <a:miter lim="400000"/>
            </a:ln>
          </a:insideH>
          <a:insideV>
            <a:ln w="12700" cap="flat">
              <a:noFill/>
              <a:miter lim="400000"/>
            </a:ln>
          </a:insideV>
        </a:tcBdr>
        <a:fill>
          <a:noFill/>
        </a:fill>
      </a:tcStyle>
    </a:firstRow>
  </a:tblStyle>
  <a:tblStyle styleId="{EEE7283C-3CF3-47DC-8721-378D4A62B228}"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noFill/>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39D60"/>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525252"/>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chemeClr val="accent3">
              <a:hueOff val="708446"/>
              <a:satOff val="-4821"/>
              <a:lumOff val="-14251"/>
            </a:schemeClr>
          </a:solidFill>
        </a:fill>
      </a:tcStyle>
    </a:firstRow>
  </a:tblStyle>
  <a:tblStyle styleId="{CF821DB8-F4EB-4A41-A1BA-3FCAFE7338EE}" styleName="">
    <a:tblBg/>
    <a:wholeTbl>
      <a:tcTxStyle b="off" i="off">
        <a:font>
          <a:latin typeface="Palatino"/>
          <a:ea typeface="Palatino"/>
          <a:cs typeface="Palatino"/>
        </a:font>
        <a:srgbClr val="414141"/>
      </a:tcTxStyle>
      <a:tcStyle>
        <a:tcBdr>
          <a:left>
            <a:ln w="12700" cap="flat">
              <a:solidFill>
                <a:schemeClr val="accent1">
                  <a:hueOff val="-113918"/>
                  <a:satOff val="19024"/>
                  <a:lumOff val="19749"/>
                </a:schemeClr>
              </a:solidFill>
              <a:prstDash val="solid"/>
              <a:miter lim="400000"/>
            </a:ln>
          </a:left>
          <a:right>
            <a:ln w="12700" cap="flat">
              <a:solidFill>
                <a:schemeClr val="accent1">
                  <a:hueOff val="-113918"/>
                  <a:satOff val="19024"/>
                  <a:lumOff val="19749"/>
                </a:schemeClr>
              </a:solidFill>
              <a:prstDash val="solid"/>
              <a:miter lim="400000"/>
            </a:ln>
          </a:right>
          <a:top>
            <a:ln w="12700" cap="flat">
              <a:solidFill>
                <a:schemeClr val="accent1">
                  <a:hueOff val="-113918"/>
                  <a:satOff val="19024"/>
                  <a:lumOff val="19749"/>
                </a:schemeClr>
              </a:solidFill>
              <a:prstDash val="solid"/>
              <a:miter lim="400000"/>
            </a:ln>
          </a:top>
          <a:bottom>
            <a:ln w="12700" cap="flat">
              <a:solidFill>
                <a:schemeClr val="accent1">
                  <a:hueOff val="-113918"/>
                  <a:satOff val="19024"/>
                  <a:lumOff val="19749"/>
                </a:schemeClr>
              </a:solidFill>
              <a:prstDash val="solid"/>
              <a:miter lim="400000"/>
            </a:ln>
          </a:bottom>
          <a:insideH>
            <a:ln w="12700" cap="flat">
              <a:solidFill>
                <a:schemeClr val="accent1">
                  <a:hueOff val="-113918"/>
                  <a:satOff val="19024"/>
                  <a:lumOff val="19749"/>
                </a:schemeClr>
              </a:solidFill>
              <a:prstDash val="solid"/>
              <a:miter lim="400000"/>
            </a:ln>
          </a:insideH>
          <a:insideV>
            <a:ln w="12700" cap="flat">
              <a:solidFill>
                <a:schemeClr val="accent1">
                  <a:hueOff val="-113918"/>
                  <a:satOff val="19024"/>
                  <a:lumOff val="19749"/>
                </a:schemeClr>
              </a:solidFill>
              <a:prstDash val="solid"/>
              <a:miter lim="400000"/>
            </a:ln>
          </a:insideV>
        </a:tcBdr>
        <a:fill>
          <a:noFill/>
        </a:fill>
      </a:tcStyle>
    </a:wholeTbl>
    <a:band2H>
      <a:tcTxStyle/>
      <a:tcStyle>
        <a:tcBdr/>
        <a:fill>
          <a:solidFill>
            <a:schemeClr val="accent1">
              <a:hueOff val="-113918"/>
              <a:satOff val="19024"/>
              <a:lumOff val="19749"/>
              <a:alpha val="35000"/>
            </a:scheme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38AAF"/>
          </a:solidFill>
        </a:fill>
      </a:tcStyle>
    </a:firstCol>
    <a:la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1">
                  <a:hueOff val="-113918"/>
                  <a:satOff val="19024"/>
                  <a:lumOff val="19749"/>
                </a:schemeClr>
              </a:solidFill>
              <a:prstDash val="solid"/>
              <a:miter lim="400000"/>
            </a:ln>
          </a:insideH>
          <a:insideV>
            <a:ln w="12700" cap="flat">
              <a:noFill/>
              <a:miter lim="400000"/>
            </a:ln>
          </a:insideV>
        </a:tcBdr>
        <a:fill>
          <a:solidFill>
            <a:schemeClr val="accent1">
              <a:hueOff val="369196"/>
              <a:satOff val="13972"/>
              <a:lumOff val="-24493"/>
            </a:schemeClr>
          </a:solid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1">
                  <a:hueOff val="-113918"/>
                  <a:satOff val="19024"/>
                  <a:lumOff val="19749"/>
                </a:schemeClr>
              </a:solidFill>
              <a:prstDash val="solid"/>
              <a:miter lim="400000"/>
            </a:ln>
          </a:insideH>
          <a:insideV>
            <a:ln w="12700" cap="flat">
              <a:noFill/>
              <a:miter lim="400000"/>
            </a:ln>
          </a:insideV>
        </a:tcBdr>
        <a:fill>
          <a:solidFill>
            <a:schemeClr val="accent1">
              <a:hueOff val="369194"/>
              <a:satOff val="6343"/>
              <a:lumOff val="-13963"/>
            </a:schemeClr>
          </a:solidFill>
        </a:fill>
      </a:tcStyle>
    </a:firstRow>
  </a:tblStyle>
  <a:tblStyle styleId="{33BA23B1-9221-436E-865A-0063620EA4FD}" styleName="">
    <a:tblBg/>
    <a:wholeTbl>
      <a:tcTxStyle b="off" i="off">
        <a:font>
          <a:latin typeface="Palatino"/>
          <a:ea typeface="Palatino"/>
          <a:cs typeface="Palatino"/>
        </a:font>
        <a:srgbClr val="414141"/>
      </a:tcTxStyle>
      <a:tcStyle>
        <a:tcBdr>
          <a:left>
            <a:ln w="12700" cap="flat">
              <a:solidFill>
                <a:srgbClr val="C9C3BA"/>
              </a:solidFill>
              <a:prstDash val="solid"/>
              <a:miter lim="400000"/>
            </a:ln>
          </a:left>
          <a:right>
            <a:ln w="12700" cap="flat">
              <a:solidFill>
                <a:srgbClr val="C9C3BA"/>
              </a:solidFill>
              <a:prstDash val="solid"/>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solidFill>
                <a:srgbClr val="C9C3BA"/>
              </a:solidFill>
              <a:prstDash val="solid"/>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6635F"/>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rgbClr val="89847F"/>
          </a:solidFill>
        </a:fill>
      </a:tcStyle>
    </a:firstRow>
  </a:tblStyle>
  <a:tblStyle styleId="{2708684C-4D16-4618-839F-0558EEFCDFE6}"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89847F"/>
              </a:solidFill>
              <a:custDash>
                <a:ds d="200000" sp="200000"/>
              </a:custDash>
              <a:miter lim="400000"/>
            </a:ln>
          </a:top>
          <a:bottom>
            <a:ln w="12700" cap="flat">
              <a:solidFill>
                <a:srgbClr val="89847F"/>
              </a:solidFill>
              <a:custDash>
                <a:ds d="200000" sp="200000"/>
              </a:custDash>
              <a:miter lim="400000"/>
            </a:ln>
          </a:bottom>
          <a:insideH>
            <a:ln w="12700" cap="flat">
              <a:solidFill>
                <a:srgbClr val="89847F"/>
              </a:solidFill>
              <a:custDash>
                <a:ds d="200000" sp="200000"/>
              </a:custDash>
              <a:miter lim="400000"/>
            </a:ln>
          </a:insideH>
          <a:insideV>
            <a:ln w="12700" cap="flat">
              <a:noFill/>
              <a:miter lim="400000"/>
            </a:ln>
          </a:insideV>
        </a:tcBdr>
        <a:fill>
          <a:noFill/>
        </a:fill>
      </a:tcStyle>
    </a:wholeTbl>
    <a:band2H>
      <a:tcTxStyle/>
      <a:tcStyle>
        <a:tcBdr/>
        <a:fill>
          <a:solidFill>
            <a:srgbClr val="C9C3BA">
              <a:alpha val="35000"/>
            </a:srgbClr>
          </a:solidFill>
        </a:fill>
      </a:tcStyle>
    </a:band2H>
    <a:firstCol>
      <a:tcTxStyle b="off" i="off">
        <a:font>
          <a:latin typeface="Palatino"/>
          <a:ea typeface="Palatino"/>
          <a:cs typeface="Palatino"/>
        </a:font>
        <a:srgbClr val="414141"/>
      </a:tcTxStyle>
      <a:tcStyle>
        <a:tcBdr>
          <a:left>
            <a:ln w="12700" cap="flat">
              <a:noFill/>
              <a:miter lim="400000"/>
            </a:ln>
          </a:left>
          <a:right>
            <a:ln w="25400" cap="flat">
              <a:solidFill>
                <a:srgbClr val="000000"/>
              </a:solidFill>
              <a:prstDash val="solid"/>
              <a:miter lim="400000"/>
            </a:ln>
          </a:right>
          <a:top>
            <a:ln w="12700" cap="flat">
              <a:solidFill>
                <a:srgbClr val="89847F"/>
              </a:solidFill>
              <a:custDash>
                <a:ds d="200000" sp="200000"/>
              </a:custDash>
              <a:miter lim="400000"/>
            </a:ln>
          </a:top>
          <a:bottom>
            <a:ln w="12700" cap="flat">
              <a:solidFill>
                <a:srgbClr val="89847F"/>
              </a:solidFill>
              <a:custDash>
                <a:ds d="200000" sp="200000"/>
              </a:custDash>
              <a:miter lim="400000"/>
            </a:ln>
          </a:bottom>
          <a:insideH>
            <a:ln w="12700" cap="flat">
              <a:solidFill>
                <a:srgbClr val="89847F"/>
              </a:solidFill>
              <a:custDash>
                <a:ds d="200000" sp="200000"/>
              </a:custDash>
              <a:miter lim="400000"/>
            </a:ln>
          </a:insideH>
          <a:insideV>
            <a:ln w="12700" cap="flat">
              <a:noFill/>
              <a:miter lim="400000"/>
            </a:ln>
          </a:insideV>
        </a:tcBdr>
        <a:fill>
          <a:no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noFill/>
              <a:miter lim="400000"/>
            </a:ln>
          </a:bottom>
          <a:insideH>
            <a:ln w="12700" cap="flat">
              <a:solidFill>
                <a:srgbClr val="89847F"/>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noFill/>
              <a:miter lim="400000"/>
            </a:ln>
          </a:top>
          <a:bottom>
            <a:ln w="25400" cap="flat">
              <a:solidFill>
                <a:srgbClr val="000000"/>
              </a:solidFill>
              <a:prstDash val="solid"/>
              <a:miter lim="400000"/>
            </a:ln>
          </a:bottom>
          <a:insideH>
            <a:ln w="12700" cap="flat">
              <a:solidFill>
                <a:srgbClr val="89847F"/>
              </a:solidFill>
              <a:prstDash val="solid"/>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showGuides="1">
      <p:cViewPr varScale="1">
        <p:scale>
          <a:sx n="87" d="100"/>
          <a:sy n="87" d="100"/>
        </p:scale>
        <p:origin x="-2488" y="-104"/>
      </p:cViewPr>
      <p:guideLst>
        <p:guide orient="horz" pos="3072"/>
        <p:guide pos="409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4" name="Shape 164"/>
          <p:cNvSpPr>
            <a:spLocks noGrp="1" noRot="1" noChangeAspect="1"/>
          </p:cNvSpPr>
          <p:nvPr>
            <p:ph type="sldImg"/>
          </p:nvPr>
        </p:nvSpPr>
        <p:spPr>
          <a:xfrm>
            <a:off x="1143000" y="685800"/>
            <a:ext cx="4572000" cy="3429000"/>
          </a:xfrm>
          <a:prstGeom prst="rect">
            <a:avLst/>
          </a:prstGeom>
        </p:spPr>
        <p:txBody>
          <a:bodyPr/>
          <a:lstStyle/>
          <a:p>
            <a:endParaRPr/>
          </a:p>
        </p:txBody>
      </p:sp>
      <p:sp>
        <p:nvSpPr>
          <p:cNvPr id="165" name="Shape 165"/>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777990405"/>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ítulo y subtítulo">
    <p:spTree>
      <p:nvGrpSpPr>
        <p:cNvPr id="1" name=""/>
        <p:cNvGrpSpPr/>
        <p:nvPr/>
      </p:nvGrpSpPr>
      <p:grpSpPr>
        <a:xfrm>
          <a:off x="0" y="0"/>
          <a:ext cx="0" cy="0"/>
          <a:chOff x="0" y="0"/>
          <a:chExt cx="0" cy="0"/>
        </a:xfrm>
      </p:grpSpPr>
      <p:sp>
        <p:nvSpPr>
          <p:cNvPr id="13" name="Shape 13"/>
          <p:cNvSpPr/>
          <p:nvPr/>
        </p:nvSpPr>
        <p:spPr>
          <a:xfrm>
            <a:off x="508000" y="6591300"/>
            <a:ext cx="11999453"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14" name="Shape 14"/>
          <p:cNvSpPr/>
          <p:nvPr/>
        </p:nvSpPr>
        <p:spPr>
          <a:xfrm>
            <a:off x="508000" y="4089400"/>
            <a:ext cx="12000019"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15" name="Shape 15"/>
          <p:cNvSpPr/>
          <p:nvPr/>
        </p:nvSpPr>
        <p:spPr>
          <a:xfrm flipV="1">
            <a:off x="7994302" y="4526255"/>
            <a:ext cx="1" cy="1642759"/>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16" name="Shape 16"/>
          <p:cNvSpPr>
            <a:spLocks noGrp="1"/>
          </p:cNvSpPr>
          <p:nvPr>
            <p:ph type="body" sz="quarter" idx="13"/>
          </p:nvPr>
        </p:nvSpPr>
        <p:spPr>
          <a:xfrm>
            <a:off x="508000" y="3505200"/>
            <a:ext cx="7200900" cy="508000"/>
          </a:xfrm>
          <a:prstGeom prst="rect">
            <a:avLst/>
          </a:prstGeom>
        </p:spPr>
        <p:txBody>
          <a:bodyPr>
            <a:spAutoFit/>
          </a:bodyPr>
          <a:lstStyle>
            <a:lvl1pPr marL="0" indent="0">
              <a:lnSpc>
                <a:spcPct val="110000"/>
              </a:lnSpc>
              <a:spcBef>
                <a:spcPts val="0"/>
              </a:spcBef>
              <a:buClrTx/>
              <a:buSzTx/>
              <a:buFontTx/>
              <a:buNone/>
              <a:defRPr sz="2400" i="1"/>
            </a:lvl1pPr>
          </a:lstStyle>
          <a:p>
            <a:r>
              <a:t>Lorem Ipsum Dolor</a:t>
            </a:r>
          </a:p>
        </p:txBody>
      </p:sp>
      <p:sp>
        <p:nvSpPr>
          <p:cNvPr id="17" name="Shape 17"/>
          <p:cNvSpPr>
            <a:spLocks noGrp="1"/>
          </p:cNvSpPr>
          <p:nvPr>
            <p:ph type="title"/>
          </p:nvPr>
        </p:nvSpPr>
        <p:spPr>
          <a:xfrm>
            <a:off x="508000" y="4140200"/>
            <a:ext cx="7200900" cy="2413000"/>
          </a:xfrm>
          <a:prstGeom prst="rect">
            <a:avLst/>
          </a:prstGeom>
        </p:spPr>
        <p:txBody>
          <a:bodyPr/>
          <a:lstStyle>
            <a:lvl1pPr algn="l"/>
          </a:lstStyle>
          <a:p>
            <a:r>
              <a:t>Texto del título</a:t>
            </a:r>
          </a:p>
        </p:txBody>
      </p:sp>
      <p:sp>
        <p:nvSpPr>
          <p:cNvPr id="18" name="Shape 18"/>
          <p:cNvSpPr>
            <a:spLocks noGrp="1"/>
          </p:cNvSpPr>
          <p:nvPr>
            <p:ph type="body" sz="quarter" idx="1"/>
          </p:nvPr>
        </p:nvSpPr>
        <p:spPr>
          <a:xfrm>
            <a:off x="8280400" y="4140200"/>
            <a:ext cx="4241800" cy="2413000"/>
          </a:xfrm>
          <a:prstGeom prst="rect">
            <a:avLst/>
          </a:prstGeom>
        </p:spPr>
        <p:txBody>
          <a:bodyPr/>
          <a:lstStyle>
            <a:lvl1pPr marL="0" indent="0">
              <a:spcBef>
                <a:spcPts val="0"/>
              </a:spcBef>
              <a:buClrTx/>
              <a:buSzTx/>
              <a:buFontTx/>
              <a:buNone/>
              <a:defRPr sz="2400"/>
            </a:lvl1pPr>
            <a:lvl2pPr marL="0" indent="228600">
              <a:spcBef>
                <a:spcPts val="0"/>
              </a:spcBef>
              <a:buClrTx/>
              <a:buSzTx/>
              <a:buFontTx/>
              <a:buNone/>
              <a:defRPr sz="2400"/>
            </a:lvl2pPr>
            <a:lvl3pPr marL="0" indent="457200">
              <a:spcBef>
                <a:spcPts val="0"/>
              </a:spcBef>
              <a:buClrTx/>
              <a:buSzTx/>
              <a:buFontTx/>
              <a:buNone/>
              <a:defRPr sz="2400"/>
            </a:lvl3pPr>
            <a:lvl4pPr marL="0" indent="685800">
              <a:spcBef>
                <a:spcPts val="0"/>
              </a:spcBef>
              <a:buClrTx/>
              <a:buSzTx/>
              <a:buFontTx/>
              <a:buNone/>
              <a:defRPr sz="2400"/>
            </a:lvl4pPr>
            <a:lvl5pPr marL="0" indent="914400">
              <a:spcBef>
                <a:spcPts val="0"/>
              </a:spcBef>
              <a:buClrTx/>
              <a:buSzTx/>
              <a:buFontTx/>
              <a:buNone/>
              <a:defRPr sz="2400"/>
            </a:lvl5pPr>
          </a:lstStyle>
          <a:p>
            <a:r>
              <a:t>Nivel de texto 1</a:t>
            </a:r>
          </a:p>
          <a:p>
            <a:pPr lvl="1"/>
            <a:r>
              <a:t>Nivel de texto 2</a:t>
            </a:r>
          </a:p>
          <a:p>
            <a:pPr lvl="2"/>
            <a:r>
              <a:t>Nivel de texto 3</a:t>
            </a:r>
          </a:p>
          <a:p>
            <a:pPr lvl="3"/>
            <a:r>
              <a:t>Nivel de texto 4</a:t>
            </a:r>
          </a:p>
          <a:p>
            <a:pPr lvl="4"/>
            <a:r>
              <a:t>Nivel de texto 5</a:t>
            </a:r>
          </a:p>
        </p:txBody>
      </p:sp>
      <p:sp>
        <p:nvSpPr>
          <p:cNvPr id="19" name="Shape 19"/>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Cita">
    <p:spTree>
      <p:nvGrpSpPr>
        <p:cNvPr id="1" name=""/>
        <p:cNvGrpSpPr/>
        <p:nvPr/>
      </p:nvGrpSpPr>
      <p:grpSpPr>
        <a:xfrm>
          <a:off x="0" y="0"/>
          <a:ext cx="0" cy="0"/>
          <a:chOff x="0" y="0"/>
          <a:chExt cx="0" cy="0"/>
        </a:xfrm>
      </p:grpSpPr>
      <p:sp>
        <p:nvSpPr>
          <p:cNvPr id="107" name="Shape 107"/>
          <p:cNvSpPr>
            <a:spLocks noGrp="1"/>
          </p:cNvSpPr>
          <p:nvPr>
            <p:ph type="body" sz="quarter" idx="13"/>
          </p:nvPr>
        </p:nvSpPr>
        <p:spPr>
          <a:xfrm>
            <a:off x="533400" y="5969000"/>
            <a:ext cx="11938000" cy="609600"/>
          </a:xfrm>
          <a:prstGeom prst="rect">
            <a:avLst/>
          </a:prstGeom>
        </p:spPr>
        <p:txBody>
          <a:bodyPr anchor="t">
            <a:spAutoFit/>
          </a:bodyPr>
          <a:lstStyle>
            <a:lvl1pPr marL="0" indent="0" algn="ctr">
              <a:spcBef>
                <a:spcPts val="1200"/>
              </a:spcBef>
              <a:buClrTx/>
              <a:buSzTx/>
              <a:buFontTx/>
              <a:buNone/>
              <a:defRPr sz="3000" i="1"/>
            </a:lvl1pPr>
          </a:lstStyle>
          <a:p>
            <a:r>
              <a:t>– Juan López</a:t>
            </a:r>
          </a:p>
        </p:txBody>
      </p:sp>
      <p:sp>
        <p:nvSpPr>
          <p:cNvPr id="108" name="Shape 108"/>
          <p:cNvSpPr>
            <a:spLocks noGrp="1"/>
          </p:cNvSpPr>
          <p:nvPr>
            <p:ph type="body" sz="quarter" idx="14"/>
          </p:nvPr>
        </p:nvSpPr>
        <p:spPr>
          <a:xfrm>
            <a:off x="1270000" y="4254500"/>
            <a:ext cx="10464800" cy="711200"/>
          </a:xfrm>
          <a:prstGeom prst="rect">
            <a:avLst/>
          </a:prstGeom>
        </p:spPr>
        <p:txBody>
          <a:bodyPr>
            <a:spAutoFit/>
          </a:bodyPr>
          <a:lstStyle>
            <a:lvl1pPr marL="0" indent="0" algn="ctr">
              <a:spcBef>
                <a:spcPts val="0"/>
              </a:spcBef>
              <a:buClrTx/>
              <a:buSzTx/>
              <a:buFontTx/>
              <a:buNone/>
            </a:lvl1pPr>
          </a:lstStyle>
          <a:p>
            <a:r>
              <a:t>“Escribir una cita aquí” </a:t>
            </a:r>
          </a:p>
        </p:txBody>
      </p:sp>
      <p:sp>
        <p:nvSpPr>
          <p:cNvPr id="109" name="Shape 109"/>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Foto">
    <p:spTree>
      <p:nvGrpSpPr>
        <p:cNvPr id="1" name=""/>
        <p:cNvGrpSpPr/>
        <p:nvPr/>
      </p:nvGrpSpPr>
      <p:grpSpPr>
        <a:xfrm>
          <a:off x="0" y="0"/>
          <a:ext cx="0" cy="0"/>
          <a:chOff x="0" y="0"/>
          <a:chExt cx="0" cy="0"/>
        </a:xfrm>
      </p:grpSpPr>
      <p:sp>
        <p:nvSpPr>
          <p:cNvPr id="116" name="Shape 116"/>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17" name="Shape 117"/>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En blanco">
    <p:spTree>
      <p:nvGrpSpPr>
        <p:cNvPr id="1" name=""/>
        <p:cNvGrpSpPr/>
        <p:nvPr/>
      </p:nvGrpSpPr>
      <p:grpSpPr>
        <a:xfrm>
          <a:off x="0" y="0"/>
          <a:ext cx="0" cy="0"/>
          <a:chOff x="0" y="0"/>
          <a:chExt cx="0" cy="0"/>
        </a:xfrm>
      </p:grpSpPr>
      <p:sp>
        <p:nvSpPr>
          <p:cNvPr id="124" name="Shape 124"/>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ítulo y subtítulo">
    <p:bg>
      <p:bgPr>
        <a:solidFill>
          <a:srgbClr val="FFFFFF"/>
        </a:solidFill>
        <a:effectLst/>
      </p:bgPr>
    </p:bg>
    <p:spTree>
      <p:nvGrpSpPr>
        <p:cNvPr id="1" name=""/>
        <p:cNvGrpSpPr/>
        <p:nvPr/>
      </p:nvGrpSpPr>
      <p:grpSpPr>
        <a:xfrm>
          <a:off x="0" y="0"/>
          <a:ext cx="0" cy="0"/>
          <a:chOff x="0" y="0"/>
          <a:chExt cx="0" cy="0"/>
        </a:xfrm>
      </p:grpSpPr>
      <p:sp>
        <p:nvSpPr>
          <p:cNvPr id="131" name="Shape 131"/>
          <p:cNvSpPr>
            <a:spLocks noGrp="1"/>
          </p:cNvSpPr>
          <p:nvPr>
            <p:ph type="title"/>
          </p:nvPr>
        </p:nvSpPr>
        <p:spPr>
          <a:xfrm>
            <a:off x="1270000" y="1638300"/>
            <a:ext cx="10464800" cy="3302000"/>
          </a:xfrm>
          <a:prstGeom prst="rect">
            <a:avLst/>
          </a:prstGeom>
        </p:spPr>
        <p:txBody>
          <a:bodyPr anchor="b"/>
          <a:lstStyle>
            <a:lvl1pPr>
              <a:lnSpc>
                <a:spcPct val="100000"/>
              </a:lnSpc>
              <a:spcBef>
                <a:spcPts val="0"/>
              </a:spcBef>
              <a:defRPr sz="8000">
                <a:solidFill>
                  <a:srgbClr val="000000"/>
                </a:solidFill>
                <a:latin typeface="Helvetica Light"/>
                <a:ea typeface="Helvetica Light"/>
                <a:cs typeface="Helvetica Light"/>
                <a:sym typeface="Helvetica Light"/>
              </a:defRPr>
            </a:lvl1pPr>
          </a:lstStyle>
          <a:p>
            <a:r>
              <a:t>Texto del título</a:t>
            </a:r>
          </a:p>
        </p:txBody>
      </p:sp>
      <p:sp>
        <p:nvSpPr>
          <p:cNvPr id="132" name="Shape 132"/>
          <p:cNvSpPr>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ClrTx/>
              <a:buSzTx/>
              <a:buFontTx/>
              <a:buNone/>
              <a:defRPr sz="3200">
                <a:solidFill>
                  <a:srgbClr val="000000"/>
                </a:solidFill>
                <a:latin typeface="Helvetica Light"/>
                <a:ea typeface="Helvetica Light"/>
                <a:cs typeface="Helvetica Light"/>
                <a:sym typeface="Helvetica Light"/>
              </a:defRPr>
            </a:lvl1pPr>
            <a:lvl2pPr marL="0" indent="228600" algn="ctr">
              <a:spcBef>
                <a:spcPts val="0"/>
              </a:spcBef>
              <a:buClrTx/>
              <a:buSzTx/>
              <a:buFontTx/>
              <a:buNone/>
              <a:defRPr sz="3200">
                <a:solidFill>
                  <a:srgbClr val="000000"/>
                </a:solidFill>
                <a:latin typeface="Helvetica Light"/>
                <a:ea typeface="Helvetica Light"/>
                <a:cs typeface="Helvetica Light"/>
                <a:sym typeface="Helvetica Light"/>
              </a:defRPr>
            </a:lvl2pPr>
            <a:lvl3pPr marL="0" indent="457200" algn="ctr">
              <a:spcBef>
                <a:spcPts val="0"/>
              </a:spcBef>
              <a:buClrTx/>
              <a:buSzTx/>
              <a:buFontTx/>
              <a:buNone/>
              <a:defRPr sz="3200">
                <a:solidFill>
                  <a:srgbClr val="000000"/>
                </a:solidFill>
                <a:latin typeface="Helvetica Light"/>
                <a:ea typeface="Helvetica Light"/>
                <a:cs typeface="Helvetica Light"/>
                <a:sym typeface="Helvetica Light"/>
              </a:defRPr>
            </a:lvl3pPr>
            <a:lvl4pPr marL="0" indent="685800" algn="ctr">
              <a:spcBef>
                <a:spcPts val="0"/>
              </a:spcBef>
              <a:buClrTx/>
              <a:buSzTx/>
              <a:buFontTx/>
              <a:buNone/>
              <a:defRPr sz="3200">
                <a:solidFill>
                  <a:srgbClr val="000000"/>
                </a:solidFill>
                <a:latin typeface="Helvetica Light"/>
                <a:ea typeface="Helvetica Light"/>
                <a:cs typeface="Helvetica Light"/>
                <a:sym typeface="Helvetica Light"/>
              </a:defRPr>
            </a:lvl4pPr>
            <a:lvl5pPr marL="0" indent="914400" algn="ctr">
              <a:spcBef>
                <a:spcPts val="0"/>
              </a:spcBef>
              <a:buClrTx/>
              <a:buSzTx/>
              <a:buFontTx/>
              <a:buNone/>
              <a:defRPr sz="3200">
                <a:solidFill>
                  <a:srgbClr val="000000"/>
                </a:solidFill>
                <a:latin typeface="Helvetica Light"/>
                <a:ea typeface="Helvetica Light"/>
                <a:cs typeface="Helvetica Light"/>
                <a:sym typeface="Helvetica Light"/>
              </a:defRPr>
            </a:lvl5pPr>
          </a:lstStyle>
          <a:p>
            <a:r>
              <a:t>Nivel de texto 1</a:t>
            </a:r>
          </a:p>
          <a:p>
            <a:pPr lvl="1"/>
            <a:r>
              <a:t>Nivel de texto 2</a:t>
            </a:r>
          </a:p>
          <a:p>
            <a:pPr lvl="2"/>
            <a:r>
              <a:t>Nivel de texto 3</a:t>
            </a:r>
          </a:p>
          <a:p>
            <a:pPr lvl="3"/>
            <a:r>
              <a:t>Nivel de texto 4</a:t>
            </a:r>
          </a:p>
          <a:p>
            <a:pPr lvl="4"/>
            <a:r>
              <a:t>Nivel de texto 5</a:t>
            </a:r>
          </a:p>
        </p:txBody>
      </p:sp>
      <p:sp>
        <p:nvSpPr>
          <p:cNvPr id="133" name="Shape 133"/>
          <p:cNvSpPr>
            <a:spLocks noGrp="1"/>
          </p:cNvSpPr>
          <p:nvPr>
            <p:ph type="sldNum" sz="quarter" idx="2"/>
          </p:nvPr>
        </p:nvSpPr>
        <p:spPr>
          <a:xfrm>
            <a:off x="6311798" y="9251950"/>
            <a:ext cx="368504" cy="381000"/>
          </a:xfrm>
          <a:prstGeom prst="rect">
            <a:avLst/>
          </a:prstGeom>
        </p:spPr>
        <p:txBody>
          <a:bodyPr/>
          <a:lstStyle>
            <a:lvl1pPr>
              <a:defRPr>
                <a:solidFill>
                  <a:srgbClr val="000000"/>
                </a:solidFill>
                <a:latin typeface="Helvetica Light"/>
                <a:ea typeface="Helvetica Light"/>
                <a:cs typeface="Helvetica Light"/>
                <a:sym typeface="Helvetica Light"/>
              </a:defRPr>
            </a:lvl1p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ítulo y viñetas">
    <p:bg>
      <p:bgPr>
        <a:solidFill>
          <a:srgbClr val="FFFFFF"/>
        </a:solidFill>
        <a:effectLst/>
      </p:bgPr>
    </p:bg>
    <p:spTree>
      <p:nvGrpSpPr>
        <p:cNvPr id="1" name=""/>
        <p:cNvGrpSpPr/>
        <p:nvPr/>
      </p:nvGrpSpPr>
      <p:grpSpPr>
        <a:xfrm>
          <a:off x="0" y="0"/>
          <a:ext cx="0" cy="0"/>
          <a:chOff x="0" y="0"/>
          <a:chExt cx="0" cy="0"/>
        </a:xfrm>
      </p:grpSpPr>
      <p:sp>
        <p:nvSpPr>
          <p:cNvPr id="140" name="Shape 140"/>
          <p:cNvSpPr>
            <a:spLocks noGrp="1"/>
          </p:cNvSpPr>
          <p:nvPr>
            <p:ph type="title"/>
          </p:nvPr>
        </p:nvSpPr>
        <p:spPr>
          <a:xfrm>
            <a:off x="952500" y="444500"/>
            <a:ext cx="11099800" cy="2159000"/>
          </a:xfrm>
          <a:prstGeom prst="rect">
            <a:avLst/>
          </a:prstGeom>
        </p:spPr>
        <p:txBody>
          <a:bodyPr/>
          <a:lstStyle>
            <a:lvl1pPr>
              <a:lnSpc>
                <a:spcPct val="100000"/>
              </a:lnSpc>
              <a:spcBef>
                <a:spcPts val="0"/>
              </a:spcBef>
              <a:defRPr sz="8000">
                <a:solidFill>
                  <a:srgbClr val="000000"/>
                </a:solidFill>
                <a:latin typeface="Helvetica Light"/>
                <a:ea typeface="Helvetica Light"/>
                <a:cs typeface="Helvetica Light"/>
                <a:sym typeface="Helvetica Light"/>
              </a:defRPr>
            </a:lvl1pPr>
          </a:lstStyle>
          <a:p>
            <a:r>
              <a:t>Texto del título</a:t>
            </a:r>
          </a:p>
        </p:txBody>
      </p:sp>
      <p:sp>
        <p:nvSpPr>
          <p:cNvPr id="141" name="Shape 141"/>
          <p:cNvSpPr>
            <a:spLocks noGrp="1"/>
          </p:cNvSpPr>
          <p:nvPr>
            <p:ph type="body" idx="1"/>
          </p:nvPr>
        </p:nvSpPr>
        <p:spPr>
          <a:xfrm>
            <a:off x="952500" y="2603500"/>
            <a:ext cx="11099800" cy="6286500"/>
          </a:xfrm>
          <a:prstGeom prst="rect">
            <a:avLst/>
          </a:prstGeom>
        </p:spPr>
        <p:txBody>
          <a:bodyPr/>
          <a:lstStyle>
            <a:lvl1pPr marL="444500" indent="-444500">
              <a:spcBef>
                <a:spcPts val="4200"/>
              </a:spcBef>
              <a:buClrTx/>
              <a:buSzPct val="75000"/>
              <a:buFontTx/>
              <a:buChar char="•"/>
              <a:defRPr>
                <a:solidFill>
                  <a:srgbClr val="000000"/>
                </a:solidFill>
                <a:latin typeface="Helvetica Light"/>
                <a:ea typeface="Helvetica Light"/>
                <a:cs typeface="Helvetica Light"/>
                <a:sym typeface="Helvetica Light"/>
              </a:defRPr>
            </a:lvl1pPr>
            <a:lvl2pPr marL="889000" indent="-444500">
              <a:spcBef>
                <a:spcPts val="4200"/>
              </a:spcBef>
              <a:buClrTx/>
              <a:buSzPct val="75000"/>
              <a:buFontTx/>
              <a:buChar char="•"/>
              <a:defRPr>
                <a:solidFill>
                  <a:srgbClr val="000000"/>
                </a:solidFill>
                <a:latin typeface="Helvetica Light"/>
                <a:ea typeface="Helvetica Light"/>
                <a:cs typeface="Helvetica Light"/>
                <a:sym typeface="Helvetica Light"/>
              </a:defRPr>
            </a:lvl2pPr>
            <a:lvl3pPr marL="1333500" indent="-444500">
              <a:spcBef>
                <a:spcPts val="4200"/>
              </a:spcBef>
              <a:buClrTx/>
              <a:buSzPct val="75000"/>
              <a:buFontTx/>
              <a:buChar char="•"/>
              <a:defRPr>
                <a:solidFill>
                  <a:srgbClr val="000000"/>
                </a:solidFill>
                <a:latin typeface="Helvetica Light"/>
                <a:ea typeface="Helvetica Light"/>
                <a:cs typeface="Helvetica Light"/>
                <a:sym typeface="Helvetica Light"/>
              </a:defRPr>
            </a:lvl3pPr>
            <a:lvl4pPr marL="1778000" indent="-444500">
              <a:spcBef>
                <a:spcPts val="4200"/>
              </a:spcBef>
              <a:buClrTx/>
              <a:buSzPct val="75000"/>
              <a:buFontTx/>
              <a:buChar char="•"/>
              <a:defRPr>
                <a:solidFill>
                  <a:srgbClr val="000000"/>
                </a:solidFill>
                <a:latin typeface="Helvetica Light"/>
                <a:ea typeface="Helvetica Light"/>
                <a:cs typeface="Helvetica Light"/>
                <a:sym typeface="Helvetica Light"/>
              </a:defRPr>
            </a:lvl4pPr>
            <a:lvl5pPr marL="2222500" indent="-444500">
              <a:spcBef>
                <a:spcPts val="4200"/>
              </a:spcBef>
              <a:buClrTx/>
              <a:buSzPct val="75000"/>
              <a:buFontTx/>
              <a:buChar char="•"/>
              <a:defRPr>
                <a:solidFill>
                  <a:srgbClr val="000000"/>
                </a:solidFill>
                <a:latin typeface="Helvetica Light"/>
                <a:ea typeface="Helvetica Light"/>
                <a:cs typeface="Helvetica Light"/>
                <a:sym typeface="Helvetica Light"/>
              </a:defRPr>
            </a:lvl5pPr>
          </a:lstStyle>
          <a:p>
            <a:r>
              <a:t>Nivel de texto 1</a:t>
            </a:r>
          </a:p>
          <a:p>
            <a:pPr lvl="1"/>
            <a:r>
              <a:t>Nivel de texto 2</a:t>
            </a:r>
          </a:p>
          <a:p>
            <a:pPr lvl="2"/>
            <a:r>
              <a:t>Nivel de texto 3</a:t>
            </a:r>
          </a:p>
          <a:p>
            <a:pPr lvl="3"/>
            <a:r>
              <a:t>Nivel de texto 4</a:t>
            </a:r>
          </a:p>
          <a:p>
            <a:pPr lvl="4"/>
            <a:r>
              <a:t>Nivel de texto 5</a:t>
            </a:r>
          </a:p>
        </p:txBody>
      </p:sp>
      <p:sp>
        <p:nvSpPr>
          <p:cNvPr id="142" name="Shape 142"/>
          <p:cNvSpPr>
            <a:spLocks noGrp="1"/>
          </p:cNvSpPr>
          <p:nvPr>
            <p:ph type="sldNum" sz="quarter" idx="2"/>
          </p:nvPr>
        </p:nvSpPr>
        <p:spPr>
          <a:xfrm>
            <a:off x="6311798" y="9251950"/>
            <a:ext cx="368504" cy="381000"/>
          </a:xfrm>
          <a:prstGeom prst="rect">
            <a:avLst/>
          </a:prstGeom>
        </p:spPr>
        <p:txBody>
          <a:bodyPr/>
          <a:lstStyle>
            <a:lvl1pPr>
              <a:defRPr>
                <a:solidFill>
                  <a:srgbClr val="000000"/>
                </a:solidFill>
                <a:latin typeface="Helvetica Light"/>
                <a:ea typeface="Helvetica Light"/>
                <a:cs typeface="Helvetica Light"/>
                <a:sym typeface="Helvetica Light"/>
              </a:defRPr>
            </a:lvl1p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Título (centro)">
    <p:bg>
      <p:bgPr>
        <a:solidFill>
          <a:srgbClr val="FFFFFF"/>
        </a:solidFill>
        <a:effectLst/>
      </p:bgPr>
    </p:bg>
    <p:spTree>
      <p:nvGrpSpPr>
        <p:cNvPr id="1" name=""/>
        <p:cNvGrpSpPr/>
        <p:nvPr/>
      </p:nvGrpSpPr>
      <p:grpSpPr>
        <a:xfrm>
          <a:off x="0" y="0"/>
          <a:ext cx="0" cy="0"/>
          <a:chOff x="0" y="0"/>
          <a:chExt cx="0" cy="0"/>
        </a:xfrm>
      </p:grpSpPr>
      <p:sp>
        <p:nvSpPr>
          <p:cNvPr id="149" name="Shape 149"/>
          <p:cNvSpPr>
            <a:spLocks noGrp="1"/>
          </p:cNvSpPr>
          <p:nvPr>
            <p:ph type="title"/>
          </p:nvPr>
        </p:nvSpPr>
        <p:spPr>
          <a:xfrm>
            <a:off x="1270000" y="3225800"/>
            <a:ext cx="10464800" cy="3302000"/>
          </a:xfrm>
          <a:prstGeom prst="rect">
            <a:avLst/>
          </a:prstGeom>
        </p:spPr>
        <p:txBody>
          <a:bodyPr/>
          <a:lstStyle>
            <a:lvl1pPr>
              <a:lnSpc>
                <a:spcPct val="100000"/>
              </a:lnSpc>
              <a:spcBef>
                <a:spcPts val="0"/>
              </a:spcBef>
              <a:defRPr sz="8000">
                <a:solidFill>
                  <a:srgbClr val="000000"/>
                </a:solidFill>
                <a:latin typeface="Helvetica Light"/>
                <a:ea typeface="Helvetica Light"/>
                <a:cs typeface="Helvetica Light"/>
                <a:sym typeface="Helvetica Light"/>
              </a:defRPr>
            </a:lvl1pPr>
          </a:lstStyle>
          <a:p>
            <a:r>
              <a:t>Texto del título</a:t>
            </a:r>
          </a:p>
        </p:txBody>
      </p:sp>
      <p:sp>
        <p:nvSpPr>
          <p:cNvPr id="150" name="Shape 150"/>
          <p:cNvSpPr>
            <a:spLocks noGrp="1"/>
          </p:cNvSpPr>
          <p:nvPr>
            <p:ph type="sldNum" sz="quarter" idx="2"/>
          </p:nvPr>
        </p:nvSpPr>
        <p:spPr>
          <a:xfrm>
            <a:off x="6311798" y="9251950"/>
            <a:ext cx="368504" cy="381000"/>
          </a:xfrm>
          <a:prstGeom prst="rect">
            <a:avLst/>
          </a:prstGeom>
        </p:spPr>
        <p:txBody>
          <a:bodyPr/>
          <a:lstStyle>
            <a:lvl1pPr>
              <a:defRPr>
                <a:solidFill>
                  <a:srgbClr val="000000"/>
                </a:solidFill>
                <a:latin typeface="Helvetica Light"/>
                <a:ea typeface="Helvetica Light"/>
                <a:cs typeface="Helvetica Light"/>
                <a:sym typeface="Helvetica Light"/>
              </a:defRPr>
            </a:lvl1p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ítulo (arriba)">
    <p:bg>
      <p:bgPr>
        <a:solidFill>
          <a:srgbClr val="FFFFFF"/>
        </a:solidFill>
        <a:effectLst/>
      </p:bgPr>
    </p:bg>
    <p:spTree>
      <p:nvGrpSpPr>
        <p:cNvPr id="1" name=""/>
        <p:cNvGrpSpPr/>
        <p:nvPr/>
      </p:nvGrpSpPr>
      <p:grpSpPr>
        <a:xfrm>
          <a:off x="0" y="0"/>
          <a:ext cx="0" cy="0"/>
          <a:chOff x="0" y="0"/>
          <a:chExt cx="0" cy="0"/>
        </a:xfrm>
      </p:grpSpPr>
      <p:sp>
        <p:nvSpPr>
          <p:cNvPr id="157" name="Shape 157"/>
          <p:cNvSpPr>
            <a:spLocks noGrp="1"/>
          </p:cNvSpPr>
          <p:nvPr>
            <p:ph type="title"/>
          </p:nvPr>
        </p:nvSpPr>
        <p:spPr>
          <a:xfrm>
            <a:off x="952500" y="444500"/>
            <a:ext cx="11099800" cy="2159000"/>
          </a:xfrm>
          <a:prstGeom prst="rect">
            <a:avLst/>
          </a:prstGeom>
        </p:spPr>
        <p:txBody>
          <a:bodyPr/>
          <a:lstStyle>
            <a:lvl1pPr>
              <a:lnSpc>
                <a:spcPct val="100000"/>
              </a:lnSpc>
              <a:spcBef>
                <a:spcPts val="0"/>
              </a:spcBef>
              <a:defRPr sz="8000">
                <a:solidFill>
                  <a:srgbClr val="000000"/>
                </a:solidFill>
                <a:latin typeface="Helvetica Light"/>
                <a:ea typeface="Helvetica Light"/>
                <a:cs typeface="Helvetica Light"/>
                <a:sym typeface="Helvetica Light"/>
              </a:defRPr>
            </a:lvl1pPr>
          </a:lstStyle>
          <a:p>
            <a:r>
              <a:t>Texto del título</a:t>
            </a:r>
          </a:p>
        </p:txBody>
      </p:sp>
      <p:sp>
        <p:nvSpPr>
          <p:cNvPr id="158" name="Shape 158"/>
          <p:cNvSpPr>
            <a:spLocks noGrp="1"/>
          </p:cNvSpPr>
          <p:nvPr>
            <p:ph type="sldNum" sz="quarter" idx="2"/>
          </p:nvPr>
        </p:nvSpPr>
        <p:spPr>
          <a:xfrm>
            <a:off x="6311798" y="9251950"/>
            <a:ext cx="368504" cy="381000"/>
          </a:xfrm>
          <a:prstGeom prst="rect">
            <a:avLst/>
          </a:prstGeom>
        </p:spPr>
        <p:txBody>
          <a:bodyPr/>
          <a:lstStyle>
            <a:lvl1pPr>
              <a:defRPr>
                <a:solidFill>
                  <a:srgbClr val="000000"/>
                </a:solidFill>
                <a:latin typeface="Helvetica Light"/>
                <a:ea typeface="Helvetica Light"/>
                <a:cs typeface="Helvetica Light"/>
                <a:sym typeface="Helvetica Light"/>
              </a:defRPr>
            </a:lvl1p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Foto (horizontal)">
    <p:spTree>
      <p:nvGrpSpPr>
        <p:cNvPr id="1" name=""/>
        <p:cNvGrpSpPr/>
        <p:nvPr/>
      </p:nvGrpSpPr>
      <p:grpSpPr>
        <a:xfrm>
          <a:off x="0" y="0"/>
          <a:ext cx="0" cy="0"/>
          <a:chOff x="0" y="0"/>
          <a:chExt cx="0" cy="0"/>
        </a:xfrm>
      </p:grpSpPr>
      <p:sp>
        <p:nvSpPr>
          <p:cNvPr id="26" name="Shape 26"/>
          <p:cNvSpPr/>
          <p:nvPr/>
        </p:nvSpPr>
        <p:spPr>
          <a:xfrm flipV="1">
            <a:off x="7994302" y="7053555"/>
            <a:ext cx="1" cy="1642759"/>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27" name="Shape 27"/>
          <p:cNvSpPr/>
          <p:nvPr/>
        </p:nvSpPr>
        <p:spPr>
          <a:xfrm>
            <a:off x="508000" y="9131300"/>
            <a:ext cx="11999453"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28" name="Shape 28"/>
          <p:cNvSpPr/>
          <p:nvPr/>
        </p:nvSpPr>
        <p:spPr>
          <a:xfrm>
            <a:off x="508000" y="6629400"/>
            <a:ext cx="12000019"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29" name="Shape 29"/>
          <p:cNvSpPr/>
          <p:nvPr/>
        </p:nvSpPr>
        <p:spPr>
          <a:xfrm flipV="1">
            <a:off x="7994302" y="7053555"/>
            <a:ext cx="1" cy="1642759"/>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30" name="Shape 30"/>
          <p:cNvSpPr>
            <a:spLocks noGrp="1"/>
          </p:cNvSpPr>
          <p:nvPr>
            <p:ph type="body" sz="quarter" idx="13"/>
          </p:nvPr>
        </p:nvSpPr>
        <p:spPr>
          <a:xfrm>
            <a:off x="508000" y="6096000"/>
            <a:ext cx="7200900" cy="508000"/>
          </a:xfrm>
          <a:prstGeom prst="rect">
            <a:avLst/>
          </a:prstGeom>
        </p:spPr>
        <p:txBody>
          <a:bodyPr>
            <a:spAutoFit/>
          </a:bodyPr>
          <a:lstStyle>
            <a:lvl1pPr marL="0" indent="0">
              <a:lnSpc>
                <a:spcPct val="110000"/>
              </a:lnSpc>
              <a:spcBef>
                <a:spcPts val="0"/>
              </a:spcBef>
              <a:buClrTx/>
              <a:buSzTx/>
              <a:buFontTx/>
              <a:buNone/>
              <a:defRPr sz="2400" i="1"/>
            </a:lvl1pPr>
          </a:lstStyle>
          <a:p>
            <a:r>
              <a:t>Lorem Ipsum Dolor</a:t>
            </a:r>
          </a:p>
        </p:txBody>
      </p:sp>
      <p:sp>
        <p:nvSpPr>
          <p:cNvPr id="31" name="Shape 31"/>
          <p:cNvSpPr>
            <a:spLocks noGrp="1"/>
          </p:cNvSpPr>
          <p:nvPr>
            <p:ph type="pic" idx="14"/>
          </p:nvPr>
        </p:nvSpPr>
        <p:spPr>
          <a:xfrm>
            <a:off x="596900" y="633461"/>
            <a:ext cx="11811000" cy="5207001"/>
          </a:xfrm>
          <a:prstGeom prst="rect">
            <a:avLst/>
          </a:prstGeom>
          <a:ln w="9525">
            <a:round/>
          </a:ln>
        </p:spPr>
        <p:txBody>
          <a:bodyPr lIns="91439" tIns="45719" rIns="91439" bIns="45719" anchor="t">
            <a:noAutofit/>
          </a:bodyPr>
          <a:lstStyle/>
          <a:p>
            <a:endParaRPr/>
          </a:p>
        </p:txBody>
      </p:sp>
      <p:sp>
        <p:nvSpPr>
          <p:cNvPr id="32" name="Shape 32"/>
          <p:cNvSpPr>
            <a:spLocks noGrp="1"/>
          </p:cNvSpPr>
          <p:nvPr>
            <p:ph type="title"/>
          </p:nvPr>
        </p:nvSpPr>
        <p:spPr>
          <a:xfrm>
            <a:off x="508000" y="6680200"/>
            <a:ext cx="7200900" cy="2413000"/>
          </a:xfrm>
          <a:prstGeom prst="rect">
            <a:avLst/>
          </a:prstGeom>
        </p:spPr>
        <p:txBody>
          <a:bodyPr/>
          <a:lstStyle>
            <a:lvl1pPr algn="l"/>
          </a:lstStyle>
          <a:p>
            <a:r>
              <a:t>Texto del título</a:t>
            </a:r>
          </a:p>
        </p:txBody>
      </p:sp>
      <p:sp>
        <p:nvSpPr>
          <p:cNvPr id="33" name="Shape 33"/>
          <p:cNvSpPr>
            <a:spLocks noGrp="1"/>
          </p:cNvSpPr>
          <p:nvPr>
            <p:ph type="body" sz="quarter" idx="1"/>
          </p:nvPr>
        </p:nvSpPr>
        <p:spPr>
          <a:xfrm>
            <a:off x="8280400" y="6680200"/>
            <a:ext cx="4241800" cy="2413000"/>
          </a:xfrm>
          <a:prstGeom prst="rect">
            <a:avLst/>
          </a:prstGeom>
        </p:spPr>
        <p:txBody>
          <a:bodyPr/>
          <a:lstStyle>
            <a:lvl1pPr marL="0" indent="0">
              <a:spcBef>
                <a:spcPts val="0"/>
              </a:spcBef>
              <a:buClrTx/>
              <a:buSzTx/>
              <a:buFontTx/>
              <a:buNone/>
              <a:defRPr sz="2400"/>
            </a:lvl1pPr>
            <a:lvl2pPr marL="0" indent="228600">
              <a:spcBef>
                <a:spcPts val="0"/>
              </a:spcBef>
              <a:buClrTx/>
              <a:buSzTx/>
              <a:buFontTx/>
              <a:buNone/>
              <a:defRPr sz="2400"/>
            </a:lvl2pPr>
            <a:lvl3pPr marL="0" indent="457200">
              <a:spcBef>
                <a:spcPts val="0"/>
              </a:spcBef>
              <a:buClrTx/>
              <a:buSzTx/>
              <a:buFontTx/>
              <a:buNone/>
              <a:defRPr sz="2400"/>
            </a:lvl3pPr>
            <a:lvl4pPr marL="0" indent="685800">
              <a:spcBef>
                <a:spcPts val="0"/>
              </a:spcBef>
              <a:buClrTx/>
              <a:buSzTx/>
              <a:buFontTx/>
              <a:buNone/>
              <a:defRPr sz="2400"/>
            </a:lvl4pPr>
            <a:lvl5pPr marL="0" indent="914400">
              <a:spcBef>
                <a:spcPts val="0"/>
              </a:spcBef>
              <a:buClrTx/>
              <a:buSzTx/>
              <a:buFontTx/>
              <a:buNone/>
              <a:defRPr sz="2400"/>
            </a:lvl5pPr>
          </a:lstStyle>
          <a:p>
            <a:r>
              <a:t>Nivel de texto 1</a:t>
            </a:r>
          </a:p>
          <a:p>
            <a:pPr lvl="1"/>
            <a:r>
              <a:t>Nivel de texto 2</a:t>
            </a:r>
          </a:p>
          <a:p>
            <a:pPr lvl="2"/>
            <a:r>
              <a:t>Nivel de texto 3</a:t>
            </a:r>
          </a:p>
          <a:p>
            <a:pPr lvl="3"/>
            <a:r>
              <a:t>Nivel de texto 4</a:t>
            </a:r>
          </a:p>
          <a:p>
            <a:pPr lvl="4"/>
            <a:r>
              <a:t>Nivel de texto 5</a:t>
            </a:r>
          </a:p>
        </p:txBody>
      </p:sp>
      <p:sp>
        <p:nvSpPr>
          <p:cNvPr id="34" name="Shape 34"/>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ítulo (centro)">
    <p:spTree>
      <p:nvGrpSpPr>
        <p:cNvPr id="1" name=""/>
        <p:cNvGrpSpPr/>
        <p:nvPr/>
      </p:nvGrpSpPr>
      <p:grpSpPr>
        <a:xfrm>
          <a:off x="0" y="0"/>
          <a:ext cx="0" cy="0"/>
          <a:chOff x="0" y="0"/>
          <a:chExt cx="0" cy="0"/>
        </a:xfrm>
      </p:grpSpPr>
      <p:sp>
        <p:nvSpPr>
          <p:cNvPr id="41" name="Shape 41"/>
          <p:cNvSpPr>
            <a:spLocks noGrp="1"/>
          </p:cNvSpPr>
          <p:nvPr>
            <p:ph type="title"/>
          </p:nvPr>
        </p:nvSpPr>
        <p:spPr>
          <a:xfrm>
            <a:off x="508000" y="3670300"/>
            <a:ext cx="11988800" cy="2413000"/>
          </a:xfrm>
          <a:prstGeom prst="rect">
            <a:avLst/>
          </a:prstGeom>
        </p:spPr>
        <p:txBody>
          <a:bodyPr/>
          <a:lstStyle/>
          <a:p>
            <a:r>
              <a:t>Texto del título</a:t>
            </a:r>
          </a:p>
        </p:txBody>
      </p:sp>
      <p:sp>
        <p:nvSpPr>
          <p:cNvPr id="42" name="Shape 42"/>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Foto (vertical)">
    <p:spTree>
      <p:nvGrpSpPr>
        <p:cNvPr id="1" name=""/>
        <p:cNvGrpSpPr/>
        <p:nvPr/>
      </p:nvGrpSpPr>
      <p:grpSpPr>
        <a:xfrm>
          <a:off x="0" y="0"/>
          <a:ext cx="0" cy="0"/>
          <a:chOff x="0" y="0"/>
          <a:chExt cx="0" cy="0"/>
        </a:xfrm>
      </p:grpSpPr>
      <p:sp>
        <p:nvSpPr>
          <p:cNvPr id="49" name="Shape 49"/>
          <p:cNvSpPr/>
          <p:nvPr/>
        </p:nvSpPr>
        <p:spPr>
          <a:xfrm>
            <a:off x="508000" y="4876800"/>
            <a:ext cx="5676374"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50" name="Shape 50"/>
          <p:cNvSpPr/>
          <p:nvPr/>
        </p:nvSpPr>
        <p:spPr>
          <a:xfrm>
            <a:off x="508000" y="2768600"/>
            <a:ext cx="5676316"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51" name="Shape 51"/>
          <p:cNvSpPr>
            <a:spLocks noGrp="1"/>
          </p:cNvSpPr>
          <p:nvPr>
            <p:ph type="body" sz="quarter" idx="13"/>
          </p:nvPr>
        </p:nvSpPr>
        <p:spPr>
          <a:xfrm>
            <a:off x="508000" y="2171700"/>
            <a:ext cx="5676900" cy="508000"/>
          </a:xfrm>
          <a:prstGeom prst="rect">
            <a:avLst/>
          </a:prstGeom>
        </p:spPr>
        <p:txBody>
          <a:bodyPr anchor="b">
            <a:spAutoFit/>
          </a:bodyPr>
          <a:lstStyle>
            <a:lvl1pPr marL="0" indent="0">
              <a:lnSpc>
                <a:spcPct val="110000"/>
              </a:lnSpc>
              <a:spcBef>
                <a:spcPts val="0"/>
              </a:spcBef>
              <a:buClrTx/>
              <a:buSzTx/>
              <a:buFontTx/>
              <a:buNone/>
              <a:defRPr sz="2400" i="1"/>
            </a:lvl1pPr>
          </a:lstStyle>
          <a:p>
            <a:r>
              <a:t>Lorem Ipsum Dolor</a:t>
            </a:r>
          </a:p>
        </p:txBody>
      </p:sp>
      <p:sp>
        <p:nvSpPr>
          <p:cNvPr id="52" name="Shape 52"/>
          <p:cNvSpPr>
            <a:spLocks noGrp="1"/>
          </p:cNvSpPr>
          <p:nvPr>
            <p:ph type="pic" sz="half" idx="14"/>
          </p:nvPr>
        </p:nvSpPr>
        <p:spPr>
          <a:xfrm>
            <a:off x="6818219" y="647699"/>
            <a:ext cx="5588001" cy="8331201"/>
          </a:xfrm>
          <a:prstGeom prst="rect">
            <a:avLst/>
          </a:prstGeom>
          <a:ln w="9525">
            <a:round/>
          </a:ln>
        </p:spPr>
        <p:txBody>
          <a:bodyPr lIns="91439" tIns="45719" rIns="91439" bIns="45719" anchor="t">
            <a:noAutofit/>
          </a:bodyPr>
          <a:lstStyle/>
          <a:p>
            <a:endParaRPr/>
          </a:p>
        </p:txBody>
      </p:sp>
      <p:sp>
        <p:nvSpPr>
          <p:cNvPr id="53" name="Shape 53"/>
          <p:cNvSpPr>
            <a:spLocks noGrp="1"/>
          </p:cNvSpPr>
          <p:nvPr>
            <p:ph type="title"/>
          </p:nvPr>
        </p:nvSpPr>
        <p:spPr>
          <a:xfrm>
            <a:off x="508000" y="2806700"/>
            <a:ext cx="5676900" cy="2032000"/>
          </a:xfrm>
          <a:prstGeom prst="rect">
            <a:avLst/>
          </a:prstGeom>
        </p:spPr>
        <p:txBody>
          <a:bodyPr/>
          <a:lstStyle>
            <a:lvl1pPr algn="l">
              <a:defRPr sz="5600"/>
            </a:lvl1pPr>
          </a:lstStyle>
          <a:p>
            <a:r>
              <a:t>Texto del título</a:t>
            </a:r>
          </a:p>
        </p:txBody>
      </p:sp>
      <p:sp>
        <p:nvSpPr>
          <p:cNvPr id="54" name="Shape 54"/>
          <p:cNvSpPr>
            <a:spLocks noGrp="1"/>
          </p:cNvSpPr>
          <p:nvPr>
            <p:ph type="body" sz="quarter" idx="1"/>
          </p:nvPr>
        </p:nvSpPr>
        <p:spPr>
          <a:xfrm>
            <a:off x="508000" y="5029200"/>
            <a:ext cx="5676900" cy="4013200"/>
          </a:xfrm>
          <a:prstGeom prst="rect">
            <a:avLst/>
          </a:prstGeom>
        </p:spPr>
        <p:txBody>
          <a:bodyPr anchor="t"/>
          <a:lstStyle>
            <a:lvl1pPr marL="0" indent="0">
              <a:spcBef>
                <a:spcPts val="0"/>
              </a:spcBef>
              <a:buClrTx/>
              <a:buSzTx/>
              <a:buFontTx/>
              <a:buNone/>
              <a:defRPr sz="2400"/>
            </a:lvl1pPr>
            <a:lvl2pPr marL="0" indent="228600">
              <a:spcBef>
                <a:spcPts val="0"/>
              </a:spcBef>
              <a:buClrTx/>
              <a:buSzTx/>
              <a:buFontTx/>
              <a:buNone/>
              <a:defRPr sz="2400"/>
            </a:lvl2pPr>
            <a:lvl3pPr marL="0" indent="457200">
              <a:spcBef>
                <a:spcPts val="0"/>
              </a:spcBef>
              <a:buClrTx/>
              <a:buSzTx/>
              <a:buFontTx/>
              <a:buNone/>
              <a:defRPr sz="2400"/>
            </a:lvl3pPr>
            <a:lvl4pPr marL="0" indent="685800">
              <a:spcBef>
                <a:spcPts val="0"/>
              </a:spcBef>
              <a:buClrTx/>
              <a:buSzTx/>
              <a:buFontTx/>
              <a:buNone/>
              <a:defRPr sz="2400"/>
            </a:lvl4pPr>
            <a:lvl5pPr marL="0" indent="914400">
              <a:spcBef>
                <a:spcPts val="0"/>
              </a:spcBef>
              <a:buClrTx/>
              <a:buSzTx/>
              <a:buFontTx/>
              <a:buNone/>
              <a:defRPr sz="2400"/>
            </a:lvl5pPr>
          </a:lstStyle>
          <a:p>
            <a:r>
              <a:t>Nivel de texto 1</a:t>
            </a:r>
          </a:p>
          <a:p>
            <a:pPr lvl="1"/>
            <a:r>
              <a:t>Nivel de texto 2</a:t>
            </a:r>
          </a:p>
          <a:p>
            <a:pPr lvl="2"/>
            <a:r>
              <a:t>Nivel de texto 3</a:t>
            </a:r>
          </a:p>
          <a:p>
            <a:pPr lvl="3"/>
            <a:r>
              <a:t>Nivel de texto 4</a:t>
            </a:r>
          </a:p>
          <a:p>
            <a:pPr lvl="4"/>
            <a:r>
              <a:t>Nivel de texto 5</a:t>
            </a:r>
          </a:p>
        </p:txBody>
      </p:sp>
      <p:sp>
        <p:nvSpPr>
          <p:cNvPr id="55" name="Shape 55"/>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ítulo (arriba)">
    <p:spTree>
      <p:nvGrpSpPr>
        <p:cNvPr id="1" name=""/>
        <p:cNvGrpSpPr/>
        <p:nvPr/>
      </p:nvGrpSpPr>
      <p:grpSpPr>
        <a:xfrm>
          <a:off x="0" y="0"/>
          <a:ext cx="0" cy="0"/>
          <a:chOff x="0" y="0"/>
          <a:chExt cx="0" cy="0"/>
        </a:xfrm>
      </p:grpSpPr>
      <p:sp>
        <p:nvSpPr>
          <p:cNvPr id="62" name="Shape 62"/>
          <p:cNvSpPr>
            <a:spLocks noGrp="1"/>
          </p:cNvSpPr>
          <p:nvPr>
            <p:ph type="title"/>
          </p:nvPr>
        </p:nvSpPr>
        <p:spPr>
          <a:prstGeom prst="rect">
            <a:avLst/>
          </a:prstGeom>
        </p:spPr>
        <p:txBody>
          <a:bodyPr/>
          <a:lstStyle/>
          <a:p>
            <a:r>
              <a:t>Texto del título</a:t>
            </a:r>
          </a:p>
        </p:txBody>
      </p:sp>
      <p:sp>
        <p:nvSpPr>
          <p:cNvPr id="63" name="Shape 63"/>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70" name="Shape 70"/>
          <p:cNvSpPr>
            <a:spLocks noGrp="1"/>
          </p:cNvSpPr>
          <p:nvPr>
            <p:ph type="title"/>
          </p:nvPr>
        </p:nvSpPr>
        <p:spPr>
          <a:prstGeom prst="rect">
            <a:avLst/>
          </a:prstGeom>
        </p:spPr>
        <p:txBody>
          <a:bodyPr/>
          <a:lstStyle/>
          <a:p>
            <a:r>
              <a:t>Texto del título</a:t>
            </a:r>
          </a:p>
        </p:txBody>
      </p:sp>
      <p:sp>
        <p:nvSpPr>
          <p:cNvPr id="71" name="Shape 71"/>
          <p:cNvSpPr>
            <a:spLocks noGrp="1"/>
          </p:cNvSpPr>
          <p:nvPr>
            <p:ph type="body" idx="1"/>
          </p:nvPr>
        </p:nvSpPr>
        <p:spPr>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72" name="Shape 72"/>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ítulo, viñetas y foto">
    <p:spTree>
      <p:nvGrpSpPr>
        <p:cNvPr id="1" name=""/>
        <p:cNvGrpSpPr/>
        <p:nvPr/>
      </p:nvGrpSpPr>
      <p:grpSpPr>
        <a:xfrm>
          <a:off x="0" y="0"/>
          <a:ext cx="0" cy="0"/>
          <a:chOff x="0" y="0"/>
          <a:chExt cx="0" cy="0"/>
        </a:xfrm>
      </p:grpSpPr>
      <p:sp>
        <p:nvSpPr>
          <p:cNvPr id="79" name="Shape 79"/>
          <p:cNvSpPr>
            <a:spLocks noGrp="1"/>
          </p:cNvSpPr>
          <p:nvPr>
            <p:ph type="pic" sz="half" idx="13"/>
          </p:nvPr>
        </p:nvSpPr>
        <p:spPr>
          <a:xfrm>
            <a:off x="6819900" y="2654300"/>
            <a:ext cx="5588000" cy="6350000"/>
          </a:xfrm>
          <a:prstGeom prst="rect">
            <a:avLst/>
          </a:prstGeom>
          <a:ln w="9525">
            <a:round/>
          </a:ln>
        </p:spPr>
        <p:txBody>
          <a:bodyPr lIns="91439" tIns="45719" rIns="91439" bIns="45719" anchor="t">
            <a:noAutofit/>
          </a:bodyPr>
          <a:lstStyle/>
          <a:p>
            <a:endParaRPr/>
          </a:p>
        </p:txBody>
      </p:sp>
      <p:sp>
        <p:nvSpPr>
          <p:cNvPr id="80" name="Shape 80"/>
          <p:cNvSpPr>
            <a:spLocks noGrp="1"/>
          </p:cNvSpPr>
          <p:nvPr>
            <p:ph type="title"/>
          </p:nvPr>
        </p:nvSpPr>
        <p:spPr>
          <a:prstGeom prst="rect">
            <a:avLst/>
          </a:prstGeom>
        </p:spPr>
        <p:txBody>
          <a:bodyPr/>
          <a:lstStyle/>
          <a:p>
            <a:r>
              <a:t>Texto del título</a:t>
            </a:r>
          </a:p>
        </p:txBody>
      </p:sp>
      <p:sp>
        <p:nvSpPr>
          <p:cNvPr id="81" name="Shape 81"/>
          <p:cNvSpPr>
            <a:spLocks noGrp="1"/>
          </p:cNvSpPr>
          <p:nvPr>
            <p:ph type="body" sz="half" idx="1"/>
          </p:nvPr>
        </p:nvSpPr>
        <p:spPr>
          <a:xfrm>
            <a:off x="508000" y="2730500"/>
            <a:ext cx="5816600" cy="6350000"/>
          </a:xfrm>
          <a:prstGeom prst="rect">
            <a:avLst/>
          </a:prstGeom>
        </p:spPr>
        <p:txBody>
          <a:bodyPr/>
          <a:lstStyle>
            <a:lvl1pPr marL="393700" indent="-393700">
              <a:spcBef>
                <a:spcPts val="1800"/>
              </a:spcBef>
              <a:buSzPct val="65000"/>
              <a:defRPr sz="3000"/>
            </a:lvl1pPr>
            <a:lvl2pPr marL="787400" indent="-393700">
              <a:spcBef>
                <a:spcPts val="1800"/>
              </a:spcBef>
              <a:buSzPct val="65000"/>
              <a:defRPr sz="3000"/>
            </a:lvl2pPr>
            <a:lvl3pPr marL="1181100" indent="-393700">
              <a:spcBef>
                <a:spcPts val="1800"/>
              </a:spcBef>
              <a:buSzPct val="65000"/>
              <a:defRPr sz="3000"/>
            </a:lvl3pPr>
            <a:lvl4pPr marL="1574800" indent="-393700">
              <a:spcBef>
                <a:spcPts val="1800"/>
              </a:spcBef>
              <a:buSzPct val="65000"/>
              <a:defRPr sz="3000"/>
            </a:lvl4pPr>
            <a:lvl5pPr marL="1968500" indent="-393700">
              <a:spcBef>
                <a:spcPts val="1800"/>
              </a:spcBef>
              <a:buSzPct val="65000"/>
              <a:defRPr sz="3000"/>
            </a:lvl5pPr>
          </a:lstStyle>
          <a:p>
            <a:r>
              <a:t>Nivel de texto 1</a:t>
            </a:r>
          </a:p>
          <a:p>
            <a:pPr lvl="1"/>
            <a:r>
              <a:t>Nivel de texto 2</a:t>
            </a:r>
          </a:p>
          <a:p>
            <a:pPr lvl="2"/>
            <a:r>
              <a:t>Nivel de texto 3</a:t>
            </a:r>
          </a:p>
          <a:p>
            <a:pPr lvl="3"/>
            <a:r>
              <a:t>Nivel de texto 4</a:t>
            </a:r>
          </a:p>
          <a:p>
            <a:pPr lvl="4"/>
            <a:r>
              <a:t>Nivel de texto 5</a:t>
            </a:r>
          </a:p>
        </p:txBody>
      </p:sp>
      <p:sp>
        <p:nvSpPr>
          <p:cNvPr id="82" name="Shape 82"/>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Viñetas">
    <p:spTree>
      <p:nvGrpSpPr>
        <p:cNvPr id="1" name=""/>
        <p:cNvGrpSpPr/>
        <p:nvPr/>
      </p:nvGrpSpPr>
      <p:grpSpPr>
        <a:xfrm>
          <a:off x="0" y="0"/>
          <a:ext cx="0" cy="0"/>
          <a:chOff x="0" y="0"/>
          <a:chExt cx="0" cy="0"/>
        </a:xfrm>
      </p:grpSpPr>
      <p:sp>
        <p:nvSpPr>
          <p:cNvPr id="89" name="Shape 89"/>
          <p:cNvSpPr>
            <a:spLocks noGrp="1"/>
          </p:cNvSpPr>
          <p:nvPr>
            <p:ph type="body" idx="1"/>
          </p:nvPr>
        </p:nvSpPr>
        <p:spPr>
          <a:xfrm>
            <a:off x="508000" y="1270000"/>
            <a:ext cx="11988800" cy="7213600"/>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90" name="Shape 90"/>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3 fotos">
    <p:spTree>
      <p:nvGrpSpPr>
        <p:cNvPr id="1" name=""/>
        <p:cNvGrpSpPr/>
        <p:nvPr/>
      </p:nvGrpSpPr>
      <p:grpSpPr>
        <a:xfrm>
          <a:off x="0" y="0"/>
          <a:ext cx="0" cy="0"/>
          <a:chOff x="0" y="0"/>
          <a:chExt cx="0" cy="0"/>
        </a:xfrm>
      </p:grpSpPr>
      <p:sp>
        <p:nvSpPr>
          <p:cNvPr id="97" name="Shape 97"/>
          <p:cNvSpPr>
            <a:spLocks noGrp="1"/>
          </p:cNvSpPr>
          <p:nvPr>
            <p:ph type="pic" sz="quarter" idx="13"/>
          </p:nvPr>
        </p:nvSpPr>
        <p:spPr>
          <a:xfrm>
            <a:off x="6856319" y="4772799"/>
            <a:ext cx="5499101" cy="4229101"/>
          </a:xfrm>
          <a:prstGeom prst="rect">
            <a:avLst/>
          </a:prstGeom>
          <a:ln w="9525">
            <a:round/>
          </a:ln>
        </p:spPr>
        <p:txBody>
          <a:bodyPr lIns="91439" tIns="45719" rIns="91439" bIns="45719" anchor="t">
            <a:noAutofit/>
          </a:bodyPr>
          <a:lstStyle/>
          <a:p>
            <a:endParaRPr/>
          </a:p>
        </p:txBody>
      </p:sp>
      <p:sp>
        <p:nvSpPr>
          <p:cNvPr id="98" name="Shape 98"/>
          <p:cNvSpPr>
            <a:spLocks noGrp="1"/>
          </p:cNvSpPr>
          <p:nvPr>
            <p:ph type="pic" sz="quarter" idx="14"/>
          </p:nvPr>
        </p:nvSpPr>
        <p:spPr>
          <a:xfrm>
            <a:off x="6860562" y="609600"/>
            <a:ext cx="5499101" cy="3530600"/>
          </a:xfrm>
          <a:prstGeom prst="rect">
            <a:avLst/>
          </a:prstGeom>
          <a:ln w="9525">
            <a:round/>
          </a:ln>
        </p:spPr>
        <p:txBody>
          <a:bodyPr lIns="91439" tIns="45719" rIns="91439" bIns="45719" anchor="t">
            <a:noAutofit/>
          </a:bodyPr>
          <a:lstStyle/>
          <a:p>
            <a:endParaRPr/>
          </a:p>
        </p:txBody>
      </p:sp>
      <p:sp>
        <p:nvSpPr>
          <p:cNvPr id="99" name="Shape 99"/>
          <p:cNvSpPr>
            <a:spLocks noGrp="1"/>
          </p:cNvSpPr>
          <p:nvPr>
            <p:ph type="pic" sz="half" idx="15"/>
          </p:nvPr>
        </p:nvSpPr>
        <p:spPr>
          <a:xfrm>
            <a:off x="557119" y="609599"/>
            <a:ext cx="5588001" cy="8394701"/>
          </a:xfrm>
          <a:prstGeom prst="rect">
            <a:avLst/>
          </a:prstGeom>
          <a:ln w="9525">
            <a:round/>
          </a:ln>
        </p:spPr>
        <p:txBody>
          <a:bodyPr lIns="91439" tIns="45719" rIns="91439" bIns="45719" anchor="t">
            <a:noAutofit/>
          </a:bodyPr>
          <a:lstStyle/>
          <a:p>
            <a:endParaRPr/>
          </a:p>
        </p:txBody>
      </p:sp>
      <p:sp>
        <p:nvSpPr>
          <p:cNvPr id="100" name="Shape 100"/>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8"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Shape 2"/>
          <p:cNvSpPr/>
          <p:nvPr/>
        </p:nvSpPr>
        <p:spPr>
          <a:xfrm>
            <a:off x="508000" y="2171700"/>
            <a:ext cx="1199729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3" name="Shape 3"/>
          <p:cNvSpPr/>
          <p:nvPr/>
        </p:nvSpPr>
        <p:spPr>
          <a:xfrm>
            <a:off x="508000" y="635000"/>
            <a:ext cx="1199729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4" name="Shape 4"/>
          <p:cNvSpPr>
            <a:spLocks noGrp="1"/>
          </p:cNvSpPr>
          <p:nvPr>
            <p:ph type="title"/>
          </p:nvPr>
        </p:nvSpPr>
        <p:spPr>
          <a:xfrm>
            <a:off x="508000" y="800100"/>
            <a:ext cx="11988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Texto del título</a:t>
            </a:r>
          </a:p>
        </p:txBody>
      </p:sp>
      <p:sp>
        <p:nvSpPr>
          <p:cNvPr id="5" name="Shape 5"/>
          <p:cNvSpPr>
            <a:spLocks noGrp="1"/>
          </p:cNvSpPr>
          <p:nvPr>
            <p:ph type="body" idx="1"/>
          </p:nvPr>
        </p:nvSpPr>
        <p:spPr>
          <a:xfrm>
            <a:off x="508000" y="2628900"/>
            <a:ext cx="11988800" cy="6096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Nivel de texto 1</a:t>
            </a:r>
          </a:p>
          <a:p>
            <a:pPr lvl="1"/>
            <a:r>
              <a:t>Nivel de texto 2</a:t>
            </a:r>
          </a:p>
          <a:p>
            <a:pPr lvl="2"/>
            <a:r>
              <a:t>Nivel de texto 3</a:t>
            </a:r>
          </a:p>
          <a:p>
            <a:pPr lvl="3"/>
            <a:r>
              <a:t>Nivel de texto 4</a:t>
            </a:r>
          </a:p>
          <a:p>
            <a:pPr lvl="4"/>
            <a:r>
              <a:t>Nivel de texto 5</a:t>
            </a:r>
          </a:p>
        </p:txBody>
      </p:sp>
      <p:sp>
        <p:nvSpPr>
          <p:cNvPr id="6" name="Shape 6"/>
          <p:cNvSpPr>
            <a:spLocks noGrp="1"/>
          </p:cNvSpPr>
          <p:nvPr>
            <p:ph type="sldNum" sz="quarter" idx="2"/>
          </p:nvPr>
        </p:nvSpPr>
        <p:spPr>
          <a:xfrm>
            <a:off x="6324599" y="9258300"/>
            <a:ext cx="342901" cy="406400"/>
          </a:xfrm>
          <a:prstGeom prst="rect">
            <a:avLst/>
          </a:prstGeom>
          <a:ln w="12700">
            <a:miter lim="400000"/>
          </a:ln>
        </p:spPr>
        <p:txBody>
          <a:bodyPr wrap="none" lIns="50800" tIns="50800" rIns="50800" bIns="50800">
            <a:spAutoFit/>
          </a:bodyPr>
          <a:lstStyle>
            <a:lvl1pPr>
              <a:defRPr sz="1800">
                <a:solidFill>
                  <a:srgbClr val="4C4946"/>
                </a:solidFill>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xmlns:p14="http://schemas.microsoft.com/office/powerpoint/2010/main" spd="med"/>
  <p:txStyles>
    <p:titleStyle>
      <a:lvl1pPr marL="0" marR="0" indent="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1pPr>
      <a:lvl2pPr marL="0" marR="0" indent="2286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2pPr>
      <a:lvl3pPr marL="0" marR="0" indent="4572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3pPr>
      <a:lvl4pPr marL="0" marR="0" indent="6858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4pPr>
      <a:lvl5pPr marL="0" marR="0" indent="9144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5pPr>
      <a:lvl6pPr marL="0" marR="0" indent="11430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6pPr>
      <a:lvl7pPr marL="0" marR="0" indent="13716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7pPr>
      <a:lvl8pPr marL="0" marR="0" indent="16002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8pPr>
      <a:lvl9pPr marL="0" marR="0" indent="18288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9pPr>
    </p:titleStyle>
    <p:bodyStyle>
      <a:lvl1pPr marL="4699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1pPr>
      <a:lvl2pPr marL="9398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2pPr>
      <a:lvl3pPr marL="14097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3pPr>
      <a:lvl4pPr marL="18796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4pPr>
      <a:lvl5pPr marL="23495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5pPr>
      <a:lvl6pPr marL="28194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6pPr>
      <a:lvl7pPr marL="32893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7pPr>
      <a:lvl8pPr marL="37592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8pPr>
      <a:lvl9pPr marL="42291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9pPr>
    </p:bodyStyle>
    <p:otherStyle>
      <a:lvl1pPr marL="0" marR="0" indent="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1pPr>
      <a:lvl2pPr marL="0" marR="0" indent="2286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2pPr>
      <a:lvl3pPr marL="0" marR="0" indent="4572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3pPr>
      <a:lvl4pPr marL="0" marR="0" indent="6858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4pPr>
      <a:lvl5pPr marL="0" marR="0" indent="9144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5pPr>
      <a:lvl6pPr marL="0" marR="0" indent="11430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6pPr>
      <a:lvl7pPr marL="0" marR="0" indent="13716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7pPr>
      <a:lvl8pPr marL="0" marR="0" indent="16002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8pPr>
      <a:lvl9pPr marL="0" marR="0" indent="18288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png"/><Relationship Id="rId3" Type="http://schemas.openxmlformats.org/officeDocument/2006/relationships/hyperlink" Target="mailto:gumino54@gmail.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jpeg"/><Relationship Id="rId5" Type="http://schemas.openxmlformats.org/officeDocument/2006/relationships/image" Target="../media/image23.png"/><Relationship Id="rId1" Type="http://schemas.openxmlformats.org/officeDocument/2006/relationships/slideLayout" Target="../slideLayouts/slideLayout3.xml"/><Relationship Id="rId2" Type="http://schemas.openxmlformats.org/officeDocument/2006/relationships/image" Target="../media/image2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jpeg"/><Relationship Id="rId1" Type="http://schemas.openxmlformats.org/officeDocument/2006/relationships/slideLayout" Target="../slideLayouts/slideLayout13.xml"/><Relationship Id="rId2"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14.xml"/><Relationship Id="rId2" Type="http://schemas.openxmlformats.org/officeDocument/2006/relationships/image" Target="../media/image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1" Type="http://schemas.openxmlformats.org/officeDocument/2006/relationships/slideLayout" Target="../slideLayouts/slideLayout15.xml"/><Relationship Id="rId2"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1" Type="http://schemas.openxmlformats.org/officeDocument/2006/relationships/slideLayout" Target="../slideLayouts/slideLayout16.xml"/><Relationship Id="rId2"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18.jpeg"/><Relationship Id="rId1" Type="http://schemas.openxmlformats.org/officeDocument/2006/relationships/slideLayout" Target="../slideLayouts/slideLayout16.xml"/><Relationship Id="rId2"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7" name="pasted-image.pdf"/>
          <p:cNvPicPr>
            <a:picLocks noChangeAspect="1"/>
          </p:cNvPicPr>
          <p:nvPr/>
        </p:nvPicPr>
        <p:blipFill>
          <a:blip r:embed="rId2">
            <a:extLst/>
          </a:blip>
          <a:stretch>
            <a:fillRect/>
          </a:stretch>
        </p:blipFill>
        <p:spPr>
          <a:xfrm>
            <a:off x="388352" y="55640"/>
            <a:ext cx="11962505" cy="8967500"/>
          </a:xfrm>
          <a:prstGeom prst="rect">
            <a:avLst/>
          </a:prstGeom>
          <a:ln w="12700">
            <a:miter lim="400000"/>
          </a:ln>
        </p:spPr>
      </p:pic>
      <p:sp>
        <p:nvSpPr>
          <p:cNvPr id="168" name="Shape 168"/>
          <p:cNvSpPr/>
          <p:nvPr/>
        </p:nvSpPr>
        <p:spPr>
          <a:xfrm>
            <a:off x="6081290" y="4622800"/>
            <a:ext cx="842220" cy="508000"/>
          </a:xfrm>
          <a:prstGeom prst="rect">
            <a:avLst/>
          </a:prstGeom>
          <a:ln w="12700">
            <a:miter lim="400000"/>
          </a:ln>
        </p:spPr>
        <p:txBody>
          <a:bodyPr wrap="none" lIns="50800" tIns="50800" rIns="50800" bIns="50800" anchor="ctr">
            <a:spAutoFit/>
          </a:bodyPr>
          <a:lstStyle/>
          <a:p>
            <a:endParaRPr/>
          </a:p>
        </p:txBody>
      </p:sp>
      <p:sp>
        <p:nvSpPr>
          <p:cNvPr id="169" name="Shape 169"/>
          <p:cNvSpPr/>
          <p:nvPr/>
        </p:nvSpPr>
        <p:spPr>
          <a:xfrm>
            <a:off x="4630423" y="8081433"/>
            <a:ext cx="3151288" cy="838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a:latin typeface="Helvetica"/>
                <a:ea typeface="Helvetica"/>
                <a:cs typeface="Helvetica"/>
                <a:sym typeface="Helvetica"/>
              </a:defRPr>
            </a:pPr>
            <a:r>
              <a:t>Marcelo Martín, arq.</a:t>
            </a:r>
          </a:p>
          <a:p>
            <a:pPr>
              <a:defRPr>
                <a:latin typeface="Helvetica"/>
                <a:ea typeface="Helvetica"/>
                <a:cs typeface="Helvetica"/>
                <a:sym typeface="Helvetica"/>
              </a:defRPr>
            </a:pPr>
            <a:r>
              <a:rPr u="sng">
                <a:hlinkClick r:id="rId3"/>
              </a:rPr>
              <a:t>gumino54@gmail.com</a:t>
            </a:r>
          </a:p>
        </p:txBody>
      </p:sp>
    </p:spTree>
  </p:cSld>
  <p:clrMapOvr>
    <a:masterClrMapping/>
  </p:clrMapOvr>
  <p:transition xmlns:p14="http://schemas.microsoft.com/office/powerpoint/2010/mai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 name="Shape 335"/>
          <p:cNvSpPr>
            <a:spLocks noGrp="1"/>
          </p:cNvSpPr>
          <p:nvPr>
            <p:ph type="body" idx="13"/>
          </p:nvPr>
        </p:nvSpPr>
        <p:spPr>
          <a:prstGeom prst="rect">
            <a:avLst/>
          </a:prstGeom>
        </p:spPr>
        <p:txBody>
          <a:bodyPr/>
          <a:lstStyle/>
          <a:p>
            <a:r>
              <a:t>Marcelo Martín, arq.</a:t>
            </a:r>
          </a:p>
        </p:txBody>
      </p:sp>
      <p:sp>
        <p:nvSpPr>
          <p:cNvPr id="336" name="Shape 336"/>
          <p:cNvSpPr>
            <a:spLocks noGrp="1"/>
          </p:cNvSpPr>
          <p:nvPr>
            <p:ph type="ctrTitle"/>
          </p:nvPr>
        </p:nvSpPr>
        <p:spPr>
          <a:prstGeom prst="rect">
            <a:avLst/>
          </a:prstGeom>
        </p:spPr>
        <p:txBody>
          <a:bodyPr>
            <a:normAutofit fontScale="90000"/>
          </a:bodyPr>
          <a:lstStyle/>
          <a:p>
            <a:r>
              <a:t>Interpretación del</a:t>
            </a:r>
          </a:p>
          <a:p>
            <a:r>
              <a:t>Patrimonio cultural</a:t>
            </a:r>
          </a:p>
        </p:txBody>
      </p:sp>
      <p:sp>
        <p:nvSpPr>
          <p:cNvPr id="337" name="Shape 337"/>
          <p:cNvSpPr>
            <a:spLocks noGrp="1"/>
          </p:cNvSpPr>
          <p:nvPr>
            <p:ph type="subTitle" sz="quarter" idx="1"/>
          </p:nvPr>
        </p:nvSpPr>
        <p:spPr>
          <a:prstGeom prst="rect">
            <a:avLst/>
          </a:prstGeom>
        </p:spPr>
        <p:txBody>
          <a:bodyPr/>
          <a:lstStyle>
            <a:lvl1pPr defTabSz="566674">
              <a:defRPr sz="2328"/>
            </a:lvl1pPr>
          </a:lstStyle>
          <a:p>
            <a:r>
              <a:t>El patrimonio es un bien cultural vinculado a otros aspectos de la cultura y la tradición, y forma parte del medio ambiente y la vida de la comunidad.</a:t>
            </a:r>
          </a:p>
        </p:txBody>
      </p:sp>
    </p:spTree>
  </p:cSld>
  <p:clrMapOvr>
    <a:masterClrMapping/>
  </p:clrMapOvr>
  <p:transition xmlns:p14="http://schemas.microsoft.com/office/powerpoint/2010/mai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Shape 339"/>
          <p:cNvSpPr/>
          <p:nvPr/>
        </p:nvSpPr>
        <p:spPr>
          <a:xfrm>
            <a:off x="917285" y="863600"/>
            <a:ext cx="7477374" cy="294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r>
              <a:t>La interpretación del patrimonio es una forma de compartir la cultura y la historia con otras comunidades, nuevos ciudadanos, visitantes y personas del extranjero.</a:t>
            </a:r>
          </a:p>
          <a:p>
            <a:r>
              <a:t>También es un medio para transmitir el conocimiento de la historia, cultura y valores a las nuevas generaciones.</a:t>
            </a:r>
          </a:p>
        </p:txBody>
      </p:sp>
      <p:sp>
        <p:nvSpPr>
          <p:cNvPr id="340" name="Shape 340"/>
          <p:cNvSpPr/>
          <p:nvPr/>
        </p:nvSpPr>
        <p:spPr>
          <a:xfrm>
            <a:off x="747290" y="7302499"/>
            <a:ext cx="7817364" cy="1549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marR="331470" algn="l" defTabSz="457200">
              <a:defRPr sz="3100">
                <a:solidFill>
                  <a:srgbClr val="000000"/>
                </a:solidFill>
                <a:latin typeface="Calibri"/>
                <a:ea typeface="Calibri"/>
                <a:cs typeface="Calibri"/>
                <a:sym typeface="Calibri"/>
              </a:defRPr>
            </a:lvl1pPr>
          </a:lstStyle>
          <a:p>
            <a:r>
              <a:t>La interpretación sólo se lleva a cabo dentro de las tradiciones culturales de las que forma parte, y respetando la cultura de la audiencia.</a:t>
            </a:r>
          </a:p>
        </p:txBody>
      </p:sp>
      <p:sp>
        <p:nvSpPr>
          <p:cNvPr id="341" name="Shape 341"/>
          <p:cNvSpPr/>
          <p:nvPr/>
        </p:nvSpPr>
        <p:spPr>
          <a:xfrm>
            <a:off x="8738923" y="4412297"/>
            <a:ext cx="3995630" cy="428180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marR="331470" algn="l" defTabSz="457200">
              <a:lnSpc>
                <a:spcPct val="115000"/>
              </a:lnSpc>
              <a:spcBef>
                <a:spcPts val="600"/>
              </a:spcBef>
              <a:defRPr>
                <a:solidFill>
                  <a:srgbClr val="000000"/>
                </a:solidFill>
                <a:latin typeface="Calibri"/>
                <a:ea typeface="Calibri"/>
                <a:cs typeface="Calibri"/>
                <a:sym typeface="Calibri"/>
              </a:defRPr>
            </a:lvl1pPr>
          </a:lstStyle>
          <a:p>
            <a:r>
              <a:t>Las conexiones entre las personas y el patrimonio natural y cultural normalmente se expresan a través del arte, la música, la literatura, la danza, la comida y otras obras creativas y tradiciones. Estas son las formas tradicionales de “interpretación”.</a:t>
            </a:r>
          </a:p>
        </p:txBody>
      </p:sp>
      <p:grpSp>
        <p:nvGrpSpPr>
          <p:cNvPr id="344" name="Group 344"/>
          <p:cNvGrpSpPr/>
          <p:nvPr/>
        </p:nvGrpSpPr>
        <p:grpSpPr>
          <a:xfrm>
            <a:off x="645036" y="3915827"/>
            <a:ext cx="7488768" cy="3478479"/>
            <a:chOff x="0" y="0"/>
            <a:chExt cx="7488766" cy="3478478"/>
          </a:xfrm>
        </p:grpSpPr>
        <p:pic>
          <p:nvPicPr>
            <p:cNvPr id="343" name="Visita Guiada al yacimiento de Cuatro Puertas - 9.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127000" y="88900"/>
              <a:ext cx="7234767" cy="3148279"/>
            </a:xfrm>
            <a:prstGeom prst="rect">
              <a:avLst/>
            </a:prstGeom>
            <a:ln>
              <a:noFill/>
            </a:ln>
            <a:effectLst/>
          </p:spPr>
        </p:pic>
        <p:pic>
          <p:nvPicPr>
            <p:cNvPr id="342" name="Imagen 341"/>
            <p:cNvPicPr>
              <a:picLocks/>
            </p:cNvPicPr>
            <p:nvPr/>
          </p:nvPicPr>
          <p:blipFill>
            <a:blip r:embed="rId3">
              <a:extLst/>
            </a:blip>
            <a:stretch>
              <a:fillRect/>
            </a:stretch>
          </p:blipFill>
          <p:spPr>
            <a:xfrm>
              <a:off x="-1" y="-1"/>
              <a:ext cx="7488768" cy="3478480"/>
            </a:xfrm>
            <a:prstGeom prst="rect">
              <a:avLst/>
            </a:prstGeom>
            <a:effectLst/>
          </p:spPr>
        </p:pic>
      </p:grpSp>
      <p:grpSp>
        <p:nvGrpSpPr>
          <p:cNvPr id="347" name="Group 347"/>
          <p:cNvGrpSpPr/>
          <p:nvPr/>
        </p:nvGrpSpPr>
        <p:grpSpPr>
          <a:xfrm>
            <a:off x="8745338" y="976362"/>
            <a:ext cx="3982801" cy="3217550"/>
            <a:chOff x="0" y="0"/>
            <a:chExt cx="3982799" cy="3217548"/>
          </a:xfrm>
        </p:grpSpPr>
        <p:pic>
          <p:nvPicPr>
            <p:cNvPr id="346" name="infografia.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27000" y="88900"/>
              <a:ext cx="3728800" cy="2887349"/>
            </a:xfrm>
            <a:prstGeom prst="rect">
              <a:avLst/>
            </a:prstGeom>
            <a:ln>
              <a:noFill/>
            </a:ln>
            <a:effectLst/>
          </p:spPr>
        </p:pic>
        <p:pic>
          <p:nvPicPr>
            <p:cNvPr id="345" name="Imagen 344"/>
            <p:cNvPicPr>
              <a:picLocks/>
            </p:cNvPicPr>
            <p:nvPr/>
          </p:nvPicPr>
          <p:blipFill>
            <a:blip r:embed="rId5">
              <a:extLst/>
            </a:blip>
            <a:stretch>
              <a:fillRect/>
            </a:stretch>
          </p:blipFill>
          <p:spPr>
            <a:xfrm>
              <a:off x="-1" y="-1"/>
              <a:ext cx="3982801" cy="3217550"/>
            </a:xfrm>
            <a:prstGeom prst="rect">
              <a:avLst/>
            </a:prstGeom>
            <a:effectLst/>
          </p:spPr>
        </p:pic>
      </p:grpSp>
    </p:spTree>
  </p:cSld>
  <p:clrMapOvr>
    <a:masterClrMapping/>
  </p:clrMapOvr>
  <p:transition xmlns:p14="http://schemas.microsoft.com/office/powerpoint/2010/mai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 name="Shape 349"/>
          <p:cNvSpPr>
            <a:spLocks noGrp="1"/>
          </p:cNvSpPr>
          <p:nvPr>
            <p:ph type="body" idx="13"/>
          </p:nvPr>
        </p:nvSpPr>
        <p:spPr>
          <a:prstGeom prst="rect">
            <a:avLst/>
          </a:prstGeom>
        </p:spPr>
        <p:txBody>
          <a:bodyPr/>
          <a:lstStyle/>
          <a:p>
            <a:r>
              <a:t>Lorem Ipsum Dolor</a:t>
            </a:r>
          </a:p>
        </p:txBody>
      </p:sp>
      <p:pic>
        <p:nvPicPr>
          <p:cNvPr id="350" name="Marcador de posición de imagen 349"/>
          <p:cNvPicPr>
            <a:picLocks noGrp="1"/>
          </p:cNvPicPr>
          <p:nvPr>
            <p:ph type="pic" idx="14"/>
          </p:nvPr>
        </p:nvPicPr>
        <p:blipFill>
          <a:blip r:embed="rId2">
            <a:extLst/>
          </a:blip>
          <a:stretch>
            <a:fillRect/>
          </a:stretch>
        </p:blipFill>
        <p:spPr>
          <a:xfrm>
            <a:off x="6691219" y="558799"/>
            <a:ext cx="5842001" cy="8661401"/>
          </a:xfrm>
          <a:prstGeom prst="rect">
            <a:avLst/>
          </a:prstGeom>
        </p:spPr>
      </p:pic>
      <p:sp>
        <p:nvSpPr>
          <p:cNvPr id="351" name="Shape 351"/>
          <p:cNvSpPr>
            <a:spLocks noGrp="1"/>
          </p:cNvSpPr>
          <p:nvPr>
            <p:ph type="title"/>
          </p:nvPr>
        </p:nvSpPr>
        <p:spPr>
          <a:prstGeom prst="rect">
            <a:avLst/>
          </a:prstGeom>
        </p:spPr>
        <p:txBody>
          <a:bodyPr/>
          <a:lstStyle>
            <a:lvl1pPr>
              <a:defRPr sz="5300"/>
            </a:lvl1pPr>
          </a:lstStyle>
          <a:p>
            <a:r>
              <a:t>¿POR QUÉ INTERPRETAR?</a:t>
            </a:r>
          </a:p>
        </p:txBody>
      </p:sp>
      <p:sp>
        <p:nvSpPr>
          <p:cNvPr id="352" name="Shape 352"/>
          <p:cNvSpPr>
            <a:spLocks noGrp="1"/>
          </p:cNvSpPr>
          <p:nvPr>
            <p:ph type="body" sz="quarter" idx="1"/>
          </p:nvPr>
        </p:nvSpPr>
        <p:spPr>
          <a:prstGeom prst="rect">
            <a:avLst/>
          </a:prstGeom>
        </p:spPr>
        <p:txBody>
          <a:bodyPr/>
          <a:lstStyle/>
          <a:p>
            <a:pPr defTabSz="514095">
              <a:defRPr sz="2112"/>
            </a:pPr>
            <a:r>
              <a:t>Muchos atributos y valores del Patrimonio no son evidentes para el visitante pero justifican una interpretación. </a:t>
            </a:r>
          </a:p>
          <a:p>
            <a:pPr defTabSz="514095">
              <a:defRPr sz="2112"/>
            </a:pPr>
            <a:r>
              <a:t>La interpretación mejora la comprensión y el disfrute atrayendo a diferentes tipos de público, diferentes niveles de experiencia, conocimientos y estilos de aprendizaje.</a:t>
            </a:r>
          </a:p>
          <a:p>
            <a:pPr defTabSz="514095">
              <a:defRPr sz="2112"/>
            </a:pPr>
            <a:r>
              <a:t>La interpretación fortalece y respalda las relaciones entre la comunidad y su patrimonio, y puede proporcionar beneficios económicos y sociales a la comunidad.</a:t>
            </a:r>
          </a:p>
        </p:txBody>
      </p:sp>
    </p:spTree>
  </p:cSld>
  <p:clrMapOvr>
    <a:masterClrMapping/>
  </p:clrMapOvr>
  <p:transition xmlns:p14="http://schemas.microsoft.com/office/powerpoint/2010/mai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4" name="Marcador de posición de imagen 353"/>
          <p:cNvPicPr>
            <a:picLocks noGrp="1"/>
          </p:cNvPicPr>
          <p:nvPr>
            <p:ph type="pic" idx="13"/>
          </p:nvPr>
        </p:nvPicPr>
        <p:blipFill>
          <a:blip r:embed="rId2">
            <a:extLst/>
          </a:blip>
          <a:stretch>
            <a:fillRect/>
          </a:stretch>
        </p:blipFill>
        <p:spPr>
          <a:xfrm rot="180000">
            <a:off x="6688912" y="2565295"/>
            <a:ext cx="5842001" cy="6680201"/>
          </a:xfrm>
          <a:prstGeom prst="rect">
            <a:avLst/>
          </a:prstGeom>
        </p:spPr>
      </p:pic>
      <p:sp>
        <p:nvSpPr>
          <p:cNvPr id="355" name="Shape 355"/>
          <p:cNvSpPr>
            <a:spLocks noGrp="1"/>
          </p:cNvSpPr>
          <p:nvPr>
            <p:ph type="title"/>
          </p:nvPr>
        </p:nvSpPr>
        <p:spPr>
          <a:prstGeom prst="rect">
            <a:avLst/>
          </a:prstGeom>
        </p:spPr>
        <p:txBody>
          <a:bodyPr/>
          <a:lstStyle>
            <a:lvl1pPr>
              <a:defRPr sz="5300"/>
            </a:lvl1pPr>
          </a:lstStyle>
          <a:p>
            <a:r>
              <a:t>¿CUÁNDO INTERPRETAR? </a:t>
            </a:r>
          </a:p>
        </p:txBody>
      </p:sp>
      <p:sp>
        <p:nvSpPr>
          <p:cNvPr id="356" name="Shape 356"/>
          <p:cNvSpPr>
            <a:spLocks noGrp="1"/>
          </p:cNvSpPr>
          <p:nvPr>
            <p:ph type="body" sz="half" idx="1"/>
          </p:nvPr>
        </p:nvSpPr>
        <p:spPr>
          <a:prstGeom prst="rect">
            <a:avLst/>
          </a:prstGeom>
        </p:spPr>
        <p:txBody>
          <a:bodyPr/>
          <a:lstStyle/>
          <a:p>
            <a:pPr marL="216535" indent="-216535" defTabSz="321310">
              <a:spcBef>
                <a:spcPts val="900"/>
              </a:spcBef>
              <a:defRPr sz="1650"/>
            </a:pPr>
            <a:r>
              <a:t>La interpretación es parte integral de la experiencia en lugares y rasgos de valor patrimonial.</a:t>
            </a:r>
          </a:p>
          <a:p>
            <a:pPr marL="216535" indent="-216535" defTabSz="321310">
              <a:spcBef>
                <a:spcPts val="900"/>
              </a:spcBef>
              <a:defRPr sz="1650"/>
            </a:pPr>
            <a:r>
              <a:t>•	Para muchos rasgos patrimoniales, la interpretación es una oportunidad ocasional, generalmente vinculada a “días de puertas abiertas” u otras celebraciones de la comunidad.</a:t>
            </a:r>
          </a:p>
          <a:p>
            <a:pPr marL="216535" indent="-216535" defTabSz="321310">
              <a:spcBef>
                <a:spcPts val="900"/>
              </a:spcBef>
              <a:defRPr sz="1650"/>
            </a:pPr>
            <a:r>
              <a:t>•	Para rasgos que atraen a visitantes, la interpretación es un componente integral de la gestión.</a:t>
            </a:r>
          </a:p>
          <a:p>
            <a:pPr marL="216535" indent="-216535" defTabSz="321310">
              <a:spcBef>
                <a:spcPts val="900"/>
              </a:spcBef>
              <a:defRPr sz="1650"/>
            </a:pPr>
            <a:r>
              <a:t>•	Para muchos lugares, la interpretación se lleva a cabo con fines educativos y recreativos.</a:t>
            </a:r>
          </a:p>
          <a:p>
            <a:pPr marL="216535" indent="-216535" defTabSz="321310">
              <a:spcBef>
                <a:spcPts val="900"/>
              </a:spcBef>
              <a:defRPr sz="1650"/>
            </a:pPr>
            <a:r>
              <a:t>•	Para otros rasgos, la oportunidad para la interpretación surge cuando cambia el uso o cuando se realizan obras. </a:t>
            </a:r>
          </a:p>
          <a:p>
            <a:pPr marL="216535" indent="-216535" defTabSz="321310">
              <a:spcBef>
                <a:spcPts val="900"/>
              </a:spcBef>
              <a:defRPr sz="1650"/>
            </a:pPr>
            <a:r>
              <a:t>•	La interpretación es importante para paisajes industriales y agrícolas para que, antes de que cambie su uso, el público pueda apreciar el valor del lugar.</a:t>
            </a:r>
          </a:p>
          <a:p>
            <a:pPr marL="216535" indent="-216535" defTabSz="321310">
              <a:spcBef>
                <a:spcPts val="900"/>
              </a:spcBef>
              <a:defRPr sz="1650"/>
            </a:pPr>
            <a:r>
              <a:t>La interpretación no siempre es necesaria o apropiada por razones de seguridad y privacidad, o por los significados del rasgo para la gente.</a:t>
            </a:r>
          </a:p>
        </p:txBody>
      </p:sp>
    </p:spTree>
  </p:cSld>
  <p:clrMapOvr>
    <a:masterClrMapping/>
  </p:clrMapOvr>
  <p:transition xmlns:p14="http://schemas.microsoft.com/office/powerpoint/2010/mai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 name="Shape 358"/>
          <p:cNvSpPr>
            <a:spLocks noGrp="1"/>
          </p:cNvSpPr>
          <p:nvPr>
            <p:ph type="body" idx="13"/>
          </p:nvPr>
        </p:nvSpPr>
        <p:spPr>
          <a:prstGeom prst="rect">
            <a:avLst/>
          </a:prstGeom>
        </p:spPr>
        <p:txBody>
          <a:bodyPr/>
          <a:lstStyle/>
          <a:p>
            <a:r>
              <a:t>Lorem Ipsum Dolor</a:t>
            </a:r>
          </a:p>
        </p:txBody>
      </p:sp>
      <p:pic>
        <p:nvPicPr>
          <p:cNvPr id="359" name="Marcador de posición de imagen 358"/>
          <p:cNvPicPr>
            <a:picLocks noGrp="1"/>
          </p:cNvPicPr>
          <p:nvPr>
            <p:ph type="pic" idx="14"/>
          </p:nvPr>
        </p:nvPicPr>
        <p:blipFill>
          <a:blip r:embed="rId2">
            <a:extLst/>
          </a:blip>
          <a:stretch>
            <a:fillRect/>
          </a:stretch>
        </p:blipFill>
        <p:spPr>
          <a:xfrm>
            <a:off x="6691219" y="558799"/>
            <a:ext cx="5842001" cy="8661401"/>
          </a:xfrm>
          <a:prstGeom prst="rect">
            <a:avLst/>
          </a:prstGeom>
        </p:spPr>
      </p:pic>
      <p:sp>
        <p:nvSpPr>
          <p:cNvPr id="360" name="Shape 360"/>
          <p:cNvSpPr>
            <a:spLocks noGrp="1"/>
          </p:cNvSpPr>
          <p:nvPr>
            <p:ph type="title"/>
          </p:nvPr>
        </p:nvSpPr>
        <p:spPr>
          <a:prstGeom prst="rect">
            <a:avLst/>
          </a:prstGeom>
        </p:spPr>
        <p:txBody>
          <a:bodyPr/>
          <a:lstStyle/>
          <a:p>
            <a:pPr defTabSz="473201">
              <a:spcBef>
                <a:spcPts val="0"/>
              </a:spcBef>
              <a:defRPr sz="4536"/>
            </a:pPr>
            <a:r>
              <a:t>La Interpretación</a:t>
            </a:r>
          </a:p>
          <a:p>
            <a:pPr defTabSz="473201">
              <a:spcBef>
                <a:spcPts val="0"/>
              </a:spcBef>
              <a:defRPr sz="4536"/>
            </a:pPr>
            <a:r>
              <a:t>tiene que ver con Comunicación</a:t>
            </a:r>
          </a:p>
        </p:txBody>
      </p:sp>
      <p:sp>
        <p:nvSpPr>
          <p:cNvPr id="361" name="Shape 361"/>
          <p:cNvSpPr>
            <a:spLocks noGrp="1"/>
          </p:cNvSpPr>
          <p:nvPr>
            <p:ph type="body" sz="quarter" idx="1"/>
          </p:nvPr>
        </p:nvSpPr>
        <p:spPr>
          <a:prstGeom prst="rect">
            <a:avLst/>
          </a:prstGeom>
        </p:spPr>
        <p:txBody>
          <a:bodyPr/>
          <a:lstStyle>
            <a:lvl1pPr defTabSz="514095">
              <a:defRPr sz="2112"/>
            </a:lvl1pPr>
          </a:lstStyle>
          <a:p>
            <a:r>
              <a:t>La interpretación implica a todas las formas de presentar la importancia de un rasgo patrimonial, más allá de su valor utilitario. La importancia se refiere a lo histórico, científico, cultural, social, arqueológico, arquitectónico, valores naturales o estéticos de los rasgos. La importancia se refleja en el recurso, en la estructura (material físico) del rasgo, en su emplazamiento (el área más allá de sus límites), en su uso, vínculos, significados, registros, elementos y rasgos relacionados.</a:t>
            </a:r>
          </a:p>
        </p:txBody>
      </p:sp>
    </p:spTree>
  </p:cSld>
  <p:clrMapOvr>
    <a:masterClrMapping/>
  </p:clrMapOvr>
  <p:transition xmlns:p14="http://schemas.microsoft.com/office/powerpoint/2010/mai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 name="Shape 363"/>
          <p:cNvSpPr>
            <a:spLocks noGrp="1"/>
          </p:cNvSpPr>
          <p:nvPr>
            <p:ph type="body" idx="13"/>
          </p:nvPr>
        </p:nvSpPr>
        <p:spPr>
          <a:prstGeom prst="rect">
            <a:avLst/>
          </a:prstGeom>
        </p:spPr>
        <p:txBody>
          <a:bodyPr/>
          <a:lstStyle/>
          <a:p>
            <a:r>
              <a:t>Lorem Ipsum Dolor</a:t>
            </a:r>
          </a:p>
        </p:txBody>
      </p:sp>
      <p:pic>
        <p:nvPicPr>
          <p:cNvPr id="364" name="Marcador de posición de imagen 363"/>
          <p:cNvPicPr>
            <a:picLocks noGrp="1"/>
          </p:cNvPicPr>
          <p:nvPr>
            <p:ph type="pic" idx="14"/>
          </p:nvPr>
        </p:nvPicPr>
        <p:blipFill>
          <a:blip r:embed="rId2">
            <a:extLst/>
          </a:blip>
          <a:stretch>
            <a:fillRect/>
          </a:stretch>
        </p:blipFill>
        <p:spPr>
          <a:xfrm>
            <a:off x="6691219" y="558799"/>
            <a:ext cx="5842001" cy="8661401"/>
          </a:xfrm>
          <a:prstGeom prst="rect">
            <a:avLst/>
          </a:prstGeom>
        </p:spPr>
      </p:pic>
      <p:sp>
        <p:nvSpPr>
          <p:cNvPr id="365" name="Shape 365"/>
          <p:cNvSpPr>
            <a:spLocks noGrp="1"/>
          </p:cNvSpPr>
          <p:nvPr>
            <p:ph type="title"/>
          </p:nvPr>
        </p:nvSpPr>
        <p:spPr>
          <a:prstGeom prst="rect">
            <a:avLst/>
          </a:prstGeom>
        </p:spPr>
        <p:txBody>
          <a:bodyPr/>
          <a:lstStyle/>
          <a:p>
            <a:pPr defTabSz="473201">
              <a:spcBef>
                <a:spcPts val="0"/>
              </a:spcBef>
              <a:defRPr sz="4536"/>
            </a:pPr>
            <a:r>
              <a:t>La Interpretación</a:t>
            </a:r>
          </a:p>
          <a:p>
            <a:pPr defTabSz="473201">
              <a:spcBef>
                <a:spcPts val="0"/>
              </a:spcBef>
              <a:defRPr sz="4536"/>
            </a:pPr>
            <a:r>
              <a:t>tiene que ver con Conexiones</a:t>
            </a:r>
          </a:p>
        </p:txBody>
      </p:sp>
      <p:sp>
        <p:nvSpPr>
          <p:cNvPr id="366" name="Shape 366"/>
          <p:cNvSpPr>
            <a:spLocks noGrp="1"/>
          </p:cNvSpPr>
          <p:nvPr>
            <p:ph type="body" sz="quarter" idx="1"/>
          </p:nvPr>
        </p:nvSpPr>
        <p:spPr>
          <a:prstGeom prst="rect">
            <a:avLst/>
          </a:prstGeom>
        </p:spPr>
        <p:txBody>
          <a:bodyPr/>
          <a:lstStyle/>
          <a:p>
            <a:pPr defTabSz="566674">
              <a:defRPr sz="2328"/>
            </a:pPr>
            <a:r>
              <a:t>La interpretación implica mediar entre el Patrimonio y los visitantes.</a:t>
            </a:r>
          </a:p>
          <a:p>
            <a:pPr defTabSz="566674">
              <a:defRPr sz="2328"/>
            </a:pPr>
            <a:r>
              <a:t>Eso implica establecer conexiones </a:t>
            </a:r>
            <a:r>
              <a:rPr b="1"/>
              <a:t>intelectuales y emocionales</a:t>
            </a:r>
            <a:r>
              <a:t> entre los significados del sitio o elemento patrimonial y la experiencia o no del visitante, de forma que este sea quien produzca la interpretación. No somos profesores somos un medio para que cada persona haga su interpretación.</a:t>
            </a:r>
          </a:p>
        </p:txBody>
      </p:sp>
    </p:spTree>
  </p:cSld>
  <p:clrMapOvr>
    <a:masterClrMapping/>
  </p:clrMapOvr>
  <p:transition xmlns:p14="http://schemas.microsoft.com/office/powerpoint/2010/mai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 name="Shape 368"/>
          <p:cNvSpPr>
            <a:spLocks noGrp="1"/>
          </p:cNvSpPr>
          <p:nvPr>
            <p:ph type="body" idx="1"/>
          </p:nvPr>
        </p:nvSpPr>
        <p:spPr>
          <a:prstGeom prst="rect">
            <a:avLst/>
          </a:prstGeom>
        </p:spPr>
        <p:txBody>
          <a:bodyPr/>
          <a:lstStyle/>
          <a:p>
            <a:pPr marL="249046" indent="-249046" defTabSz="309625">
              <a:spcBef>
                <a:spcPts val="1200"/>
              </a:spcBef>
              <a:defRPr sz="2120" b="1"/>
            </a:pPr>
            <a:r>
              <a:t>La interpretación es el acto de identificar o transmitir significado </a:t>
            </a:r>
            <a:r>
              <a:rPr b="0"/>
              <a:t>(Bill Nethery 1995)</a:t>
            </a:r>
            <a:r>
              <a:t>. </a:t>
            </a:r>
          </a:p>
          <a:p>
            <a:pPr marL="249046" indent="-249046" defTabSz="309625">
              <a:spcBef>
                <a:spcPts val="1200"/>
              </a:spcBef>
              <a:defRPr sz="2120" b="1"/>
            </a:pPr>
            <a:r>
              <a:t>La interpretación es un intento de crear comprensión </a:t>
            </a:r>
            <a:r>
              <a:rPr b="0"/>
              <a:t>(Alderson)</a:t>
            </a:r>
            <a:r>
              <a:t>.</a:t>
            </a:r>
          </a:p>
          <a:p>
            <a:pPr marL="249046" indent="-249046" defTabSz="309625">
              <a:spcBef>
                <a:spcPts val="1200"/>
              </a:spcBef>
              <a:defRPr sz="2120" b="1"/>
            </a:pPr>
            <a:r>
              <a:t>La mayoría de la gente necesita información extra para comprender la importancia del patrimonio, y la interpretación es un medio para brindarla </a:t>
            </a:r>
            <a:r>
              <a:rPr b="0"/>
              <a:t>(Linda joven 1995)</a:t>
            </a:r>
            <a:r>
              <a:t>.</a:t>
            </a:r>
          </a:p>
          <a:p>
            <a:pPr marL="249046" indent="-249046" defTabSz="309625">
              <a:spcBef>
                <a:spcPts val="1200"/>
              </a:spcBef>
              <a:defRPr sz="2120" b="1"/>
            </a:pPr>
            <a:r>
              <a:t>La interpretación es revelación basada en información </a:t>
            </a:r>
            <a:r>
              <a:rPr b="0"/>
              <a:t>(Robyn Christie)</a:t>
            </a:r>
            <a:r>
              <a:t>. </a:t>
            </a:r>
          </a:p>
          <a:p>
            <a:pPr marL="249046" indent="-249046" defTabSz="309625">
              <a:spcBef>
                <a:spcPts val="1200"/>
              </a:spcBef>
              <a:defRPr sz="2120" b="1"/>
            </a:pPr>
            <a:r>
              <a:t>La interpretación es un medio de comunicar ideas y sentimientos que ayudan a las personas a enriquecer su entendimiento y aprecio de su mundo y su papel dentro de él... </a:t>
            </a:r>
            <a:r>
              <a:rPr b="0"/>
              <a:t>(Australian Heritage Commission) (Interpretation Australia Association).</a:t>
            </a:r>
          </a:p>
          <a:p>
            <a:pPr marL="249046" indent="-249046" defTabSz="309625">
              <a:spcBef>
                <a:spcPts val="1200"/>
              </a:spcBef>
              <a:defRPr sz="2120" b="1"/>
            </a:pPr>
            <a:r>
              <a:t>La interpretación es la comunicación de los valores tangibles e intangibles del patrimonio y de lugares patrimoniales </a:t>
            </a:r>
            <a:r>
              <a:rPr b="0"/>
              <a:t>(Geoff Ashley 2003)</a:t>
            </a:r>
            <a:r>
              <a:t>. </a:t>
            </a:r>
          </a:p>
          <a:p>
            <a:pPr marL="249046" indent="-249046" defTabSz="309625">
              <a:spcBef>
                <a:spcPts val="1200"/>
              </a:spcBef>
              <a:defRPr sz="2120" b="1"/>
            </a:pPr>
            <a:r>
              <a:t>La interpretación es un uso creativo del material histórico/sitio/concepto, que se basa en una amplia variedad de fuentes formales e informales </a:t>
            </a:r>
            <a:r>
              <a:rPr b="0"/>
              <a:t>(Anne Martin 2003)</a:t>
            </a:r>
            <a:r>
              <a:t>. </a:t>
            </a:r>
          </a:p>
          <a:p>
            <a:pPr marL="249046" indent="-249046" defTabSz="309625">
              <a:spcBef>
                <a:spcPts val="1200"/>
              </a:spcBef>
              <a:defRPr sz="2120" b="1"/>
            </a:pPr>
            <a:r>
              <a:t>La interpretación es el despliegue de los múltiples significados de un objeto o lugar </a:t>
            </a:r>
            <a:r>
              <a:rPr b="0"/>
              <a:t>(Anónimo 1987)</a:t>
            </a:r>
            <a:r>
              <a:t>.</a:t>
            </a:r>
          </a:p>
          <a:p>
            <a:pPr marL="276718" indent="-276718" defTabSz="309625">
              <a:spcBef>
                <a:spcPts val="1200"/>
              </a:spcBef>
              <a:defRPr sz="1907"/>
            </a:pPr>
            <a:r>
              <a:rPr sz="2120" b="1"/>
              <a:t>La interpretación es una forma de contar historias sobre personas y lugares </a:t>
            </a:r>
            <a:r>
              <a:rPr sz="2120"/>
              <a:t>(Kylie Winkworth)</a:t>
            </a:r>
            <a:r>
              <a:rPr sz="2120" b="1"/>
              <a:t>.</a:t>
            </a:r>
            <a:r>
              <a:t> </a:t>
            </a:r>
          </a:p>
        </p:txBody>
      </p:sp>
    </p:spTree>
  </p:cSld>
  <p:clrMapOvr>
    <a:masterClrMapping/>
  </p:clrMapOvr>
  <p:transition xmlns:p14="http://schemas.microsoft.com/office/powerpoint/2010/mai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 name="Shape 370"/>
          <p:cNvSpPr>
            <a:spLocks noGrp="1"/>
          </p:cNvSpPr>
          <p:nvPr>
            <p:ph type="body" idx="13"/>
          </p:nvPr>
        </p:nvSpPr>
        <p:spPr>
          <a:xfrm>
            <a:off x="508000" y="6070600"/>
            <a:ext cx="7200900" cy="508000"/>
          </a:xfrm>
          <a:prstGeom prst="rect">
            <a:avLst/>
          </a:prstGeom>
        </p:spPr>
        <p:txBody>
          <a:bodyPr/>
          <a:lstStyle/>
          <a:p>
            <a:r>
              <a:t>Los componentes de la Interpretación</a:t>
            </a:r>
          </a:p>
        </p:txBody>
      </p:sp>
      <p:pic>
        <p:nvPicPr>
          <p:cNvPr id="371" name="Marcador de posición de imagen 370"/>
          <p:cNvPicPr>
            <a:picLocks noGrp="1"/>
          </p:cNvPicPr>
          <p:nvPr>
            <p:ph type="pic" idx="14"/>
          </p:nvPr>
        </p:nvPicPr>
        <p:blipFill>
          <a:blip r:embed="rId2">
            <a:extLst/>
          </a:blip>
          <a:stretch>
            <a:fillRect/>
          </a:stretch>
        </p:blipFill>
        <p:spPr>
          <a:xfrm>
            <a:off x="469900" y="544561"/>
            <a:ext cx="7549165" cy="3546348"/>
          </a:xfrm>
          <a:prstGeom prst="rect">
            <a:avLst/>
          </a:prstGeom>
        </p:spPr>
      </p:pic>
      <p:sp>
        <p:nvSpPr>
          <p:cNvPr id="372" name="Shape 372"/>
          <p:cNvSpPr>
            <a:spLocks noGrp="1"/>
          </p:cNvSpPr>
          <p:nvPr>
            <p:ph type="title"/>
          </p:nvPr>
        </p:nvSpPr>
        <p:spPr>
          <a:prstGeom prst="rect">
            <a:avLst/>
          </a:prstGeom>
        </p:spPr>
        <p:txBody>
          <a:bodyPr/>
          <a:lstStyle>
            <a:lvl1pPr defTabSz="467359">
              <a:spcBef>
                <a:spcPts val="1200"/>
              </a:spcBef>
              <a:defRPr sz="5600"/>
            </a:lvl1pPr>
          </a:lstStyle>
          <a:p>
            <a:r>
              <a:t>INTERPRETACIÓN, PERSONAS Y CULTURA</a:t>
            </a:r>
          </a:p>
        </p:txBody>
      </p:sp>
      <p:sp>
        <p:nvSpPr>
          <p:cNvPr id="373" name="Shape 373"/>
          <p:cNvSpPr>
            <a:spLocks noGrp="1"/>
          </p:cNvSpPr>
          <p:nvPr>
            <p:ph type="body" sz="quarter" idx="1"/>
          </p:nvPr>
        </p:nvSpPr>
        <p:spPr>
          <a:prstGeom prst="rect">
            <a:avLst/>
          </a:prstGeom>
        </p:spPr>
        <p:txBody>
          <a:bodyPr/>
          <a:lstStyle>
            <a:lvl1pPr defTabSz="508254">
              <a:defRPr sz="2088"/>
            </a:lvl1pPr>
          </a:lstStyle>
          <a:p>
            <a:r>
              <a:t>La interpretación del patrimonio es un intercambio de cultura. La interpretación se realiza sólo dentro de las tradiciones culturales de que forma parte, y respetando la cultura de la audiencia.</a:t>
            </a:r>
          </a:p>
        </p:txBody>
      </p:sp>
      <p:sp>
        <p:nvSpPr>
          <p:cNvPr id="374" name="Shape 374"/>
          <p:cNvSpPr/>
          <p:nvPr/>
        </p:nvSpPr>
        <p:spPr>
          <a:xfrm>
            <a:off x="8230774" y="588433"/>
            <a:ext cx="4578119" cy="2311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2200"/>
            </a:pPr>
            <a:r>
              <a:t>El patrimonio y la cultura local</a:t>
            </a:r>
          </a:p>
          <a:p>
            <a:pPr>
              <a:defRPr sz="2200"/>
            </a:pPr>
            <a:r>
              <a:t>Las relaciones entre</a:t>
            </a:r>
          </a:p>
          <a:p>
            <a:pPr>
              <a:defRPr sz="2200"/>
            </a:pPr>
            <a:r>
              <a:t>las familias y personas</a:t>
            </a:r>
          </a:p>
          <a:p>
            <a:pPr>
              <a:defRPr sz="2200"/>
            </a:pPr>
            <a:r>
              <a:t>Los límites del entorno patrimonial</a:t>
            </a:r>
          </a:p>
          <a:p>
            <a:pPr>
              <a:defRPr sz="2200"/>
            </a:pPr>
            <a:r>
              <a:t>Los dueños de la tierra primigenios y los que arribaron luego</a:t>
            </a:r>
          </a:p>
        </p:txBody>
      </p:sp>
      <p:sp>
        <p:nvSpPr>
          <p:cNvPr id="375" name="Shape 375"/>
          <p:cNvSpPr/>
          <p:nvPr/>
        </p:nvSpPr>
        <p:spPr>
          <a:xfrm>
            <a:off x="8349307" y="3202516"/>
            <a:ext cx="4578120" cy="3175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R="331470" algn="l" defTabSz="457200">
              <a:defRPr sz="1800">
                <a:solidFill>
                  <a:srgbClr val="000000"/>
                </a:solidFill>
                <a:latin typeface="Calibri"/>
                <a:ea typeface="Calibri"/>
                <a:cs typeface="Calibri"/>
                <a:sym typeface="Calibri"/>
              </a:defRPr>
            </a:pPr>
            <a:r>
              <a:t>Las comunidades locales tienen un interés propietario y de custodia por su patrimonio, y pueden colaborar en la interpretación. </a:t>
            </a:r>
          </a:p>
          <a:p>
            <a:pPr marR="331470" algn="l" defTabSz="457200">
              <a:defRPr sz="1800">
                <a:solidFill>
                  <a:srgbClr val="000000"/>
                </a:solidFill>
                <a:latin typeface="Calibri"/>
                <a:ea typeface="Calibri"/>
                <a:cs typeface="Calibri"/>
                <a:sym typeface="Calibri"/>
              </a:defRPr>
            </a:pPr>
            <a:r>
              <a:t>Los profesionales implicados en la interpretación, en este caso tienen que jugar un papel de asesoramiento a las comunidades para la interpretación de su patrimonio.</a:t>
            </a:r>
          </a:p>
          <a:p>
            <a:pPr marR="331470" algn="l" defTabSz="457200">
              <a:defRPr sz="1800">
                <a:solidFill>
                  <a:srgbClr val="000000"/>
                </a:solidFill>
                <a:latin typeface="Calibri"/>
                <a:ea typeface="Calibri"/>
                <a:cs typeface="Calibri"/>
                <a:sym typeface="Calibri"/>
              </a:defRPr>
            </a:pPr>
            <a:r>
              <a:t>Para los intérpretes, el éxito de los proyectos depende muchas veces de la colaboración activa con personas vinculadas al rasgo. </a:t>
            </a:r>
          </a:p>
        </p:txBody>
      </p:sp>
      <p:sp>
        <p:nvSpPr>
          <p:cNvPr id="376" name="Shape 376"/>
          <p:cNvSpPr/>
          <p:nvPr/>
        </p:nvSpPr>
        <p:spPr>
          <a:xfrm>
            <a:off x="682625" y="4216400"/>
            <a:ext cx="7123715"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r>
              <a:t>¿Se han identificado oportunidades para interpretar, conmemorar o celebrar vínculos significativos entre las personas y lugar?</a:t>
            </a:r>
          </a:p>
        </p:txBody>
      </p:sp>
    </p:spTree>
  </p:cSld>
  <p:clrMapOvr>
    <a:masterClrMapping/>
  </p:clrMapOvr>
  <p:transition xmlns:p14="http://schemas.microsoft.com/office/powerpoint/2010/mai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 name="Shape 378"/>
          <p:cNvSpPr>
            <a:spLocks noGrp="1"/>
          </p:cNvSpPr>
          <p:nvPr>
            <p:ph type="body" idx="13"/>
          </p:nvPr>
        </p:nvSpPr>
        <p:spPr>
          <a:xfrm>
            <a:off x="508000" y="6070600"/>
            <a:ext cx="7200900" cy="508000"/>
          </a:xfrm>
          <a:prstGeom prst="rect">
            <a:avLst/>
          </a:prstGeom>
        </p:spPr>
        <p:txBody>
          <a:bodyPr/>
          <a:lstStyle/>
          <a:p>
            <a:r>
              <a:t>Los componentes de la Interpretación</a:t>
            </a:r>
          </a:p>
        </p:txBody>
      </p:sp>
      <p:pic>
        <p:nvPicPr>
          <p:cNvPr id="379" name="Marcador de posición de imagen 378"/>
          <p:cNvPicPr>
            <a:picLocks noGrp="1"/>
          </p:cNvPicPr>
          <p:nvPr>
            <p:ph type="pic" idx="14"/>
          </p:nvPr>
        </p:nvPicPr>
        <p:blipFill>
          <a:blip r:embed="rId2">
            <a:extLst/>
          </a:blip>
          <a:stretch>
            <a:fillRect/>
          </a:stretch>
        </p:blipFill>
        <p:spPr>
          <a:xfrm>
            <a:off x="469900" y="426027"/>
            <a:ext cx="7549165" cy="3546349"/>
          </a:xfrm>
          <a:prstGeom prst="rect">
            <a:avLst/>
          </a:prstGeom>
        </p:spPr>
      </p:pic>
      <p:sp>
        <p:nvSpPr>
          <p:cNvPr id="380" name="Shape 380"/>
          <p:cNvSpPr>
            <a:spLocks noGrp="1"/>
          </p:cNvSpPr>
          <p:nvPr>
            <p:ph type="title"/>
          </p:nvPr>
        </p:nvSpPr>
        <p:spPr>
          <a:prstGeom prst="rect">
            <a:avLst/>
          </a:prstGeom>
        </p:spPr>
        <p:txBody>
          <a:bodyPr>
            <a:normAutofit fontScale="90000"/>
          </a:bodyPr>
          <a:lstStyle>
            <a:lvl1pPr defTabSz="514095">
              <a:spcBef>
                <a:spcPts val="1400"/>
              </a:spcBef>
              <a:defRPr sz="6160"/>
            </a:lvl1pPr>
          </a:lstStyle>
          <a:p>
            <a:r>
              <a:t>Importancia Patrimonial y análisis del sitio</a:t>
            </a:r>
          </a:p>
        </p:txBody>
      </p:sp>
      <p:sp>
        <p:nvSpPr>
          <p:cNvPr id="381" name="Shape 381"/>
          <p:cNvSpPr>
            <a:spLocks noGrp="1"/>
          </p:cNvSpPr>
          <p:nvPr>
            <p:ph type="body" sz="quarter" idx="1"/>
          </p:nvPr>
        </p:nvSpPr>
        <p:spPr>
          <a:prstGeom prst="rect">
            <a:avLst/>
          </a:prstGeom>
        </p:spPr>
        <p:txBody>
          <a:bodyPr/>
          <a:lstStyle/>
          <a:p>
            <a:r>
              <a:t>El objetivo de la interpretación del patrimonio es transmitir aquello que es importante. </a:t>
            </a:r>
          </a:p>
        </p:txBody>
      </p:sp>
      <p:sp>
        <p:nvSpPr>
          <p:cNvPr id="382" name="Shape 382"/>
          <p:cNvSpPr/>
          <p:nvPr/>
        </p:nvSpPr>
        <p:spPr>
          <a:xfrm>
            <a:off x="8112240" y="763294"/>
            <a:ext cx="4578120" cy="5257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2200"/>
            </a:pPr>
            <a:r>
              <a:t>Comprender la importancia (o valor) patrimonial requiere el conocimiento de todos los aspectos del rasgo que contribuyen a su importancia: </a:t>
            </a:r>
          </a:p>
          <a:p>
            <a:pPr marL="287161" indent="-287161">
              <a:buSzPct val="75000"/>
              <a:buChar char="•"/>
              <a:defRPr sz="2200"/>
            </a:pPr>
            <a:r>
              <a:t>La estructura (material) del rasgo (incluyendo los objetos).                 Su uso y su historia de uso.           El emplazamiento</a:t>
            </a:r>
          </a:p>
          <a:p>
            <a:pPr>
              <a:defRPr sz="2200"/>
            </a:pPr>
            <a:r>
              <a:t>• Los vínculos de las personas (del pasado y del presente) con el lugar y los significados del lugar para las personas</a:t>
            </a:r>
          </a:p>
          <a:p>
            <a:pPr>
              <a:defRPr sz="2200"/>
            </a:pPr>
            <a:r>
              <a:t>• Lugares y objetos relacionados</a:t>
            </a:r>
          </a:p>
        </p:txBody>
      </p:sp>
      <p:sp>
        <p:nvSpPr>
          <p:cNvPr id="383" name="Shape 383"/>
          <p:cNvSpPr/>
          <p:nvPr/>
        </p:nvSpPr>
        <p:spPr>
          <a:xfrm>
            <a:off x="682625" y="4165599"/>
            <a:ext cx="7123715" cy="1422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2000"/>
            </a:pPr>
            <a:r>
              <a:t>¿Es necesaria la interpretación para este rasgo? </a:t>
            </a:r>
          </a:p>
          <a:p>
            <a:pPr>
              <a:defRPr sz="2000"/>
            </a:pPr>
            <a:r>
              <a:t>¿Hay tópicos o aspectos de importancia que no hayan sido investigados debidamente? Por ejemplo, cuestiones históricas, vínculos y significados, o rasgos y objetos relacionados.</a:t>
            </a:r>
          </a:p>
        </p:txBody>
      </p:sp>
    </p:spTree>
  </p:cSld>
  <p:clrMapOvr>
    <a:masterClrMapping/>
  </p:clrMapOvr>
  <p:transition xmlns:p14="http://schemas.microsoft.com/office/powerpoint/2010/mai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 name="Shape 385"/>
          <p:cNvSpPr>
            <a:spLocks noGrp="1"/>
          </p:cNvSpPr>
          <p:nvPr>
            <p:ph type="body" idx="13"/>
          </p:nvPr>
        </p:nvSpPr>
        <p:spPr>
          <a:xfrm>
            <a:off x="508000" y="6070600"/>
            <a:ext cx="7200900" cy="508000"/>
          </a:xfrm>
          <a:prstGeom prst="rect">
            <a:avLst/>
          </a:prstGeom>
        </p:spPr>
        <p:txBody>
          <a:bodyPr/>
          <a:lstStyle/>
          <a:p>
            <a:r>
              <a:t>Los componentes de la Interpretación</a:t>
            </a:r>
          </a:p>
        </p:txBody>
      </p:sp>
      <p:pic>
        <p:nvPicPr>
          <p:cNvPr id="386" name="Marcador de posición de imagen 385"/>
          <p:cNvPicPr>
            <a:picLocks noGrp="1"/>
          </p:cNvPicPr>
          <p:nvPr>
            <p:ph type="pic" idx="14"/>
          </p:nvPr>
        </p:nvPicPr>
        <p:blipFill>
          <a:blip r:embed="rId2">
            <a:extLst/>
          </a:blip>
          <a:stretch>
            <a:fillRect/>
          </a:stretch>
        </p:blipFill>
        <p:spPr>
          <a:xfrm>
            <a:off x="469900" y="426027"/>
            <a:ext cx="7549165" cy="3546349"/>
          </a:xfrm>
          <a:prstGeom prst="rect">
            <a:avLst/>
          </a:prstGeom>
        </p:spPr>
      </p:pic>
      <p:sp>
        <p:nvSpPr>
          <p:cNvPr id="387" name="Shape 387"/>
          <p:cNvSpPr>
            <a:spLocks noGrp="1"/>
          </p:cNvSpPr>
          <p:nvPr>
            <p:ph type="title"/>
          </p:nvPr>
        </p:nvSpPr>
        <p:spPr>
          <a:prstGeom prst="rect">
            <a:avLst/>
          </a:prstGeom>
        </p:spPr>
        <p:txBody>
          <a:bodyPr/>
          <a:lstStyle/>
          <a:p>
            <a:r>
              <a:t>Las temáticas</a:t>
            </a:r>
          </a:p>
        </p:txBody>
      </p:sp>
      <p:sp>
        <p:nvSpPr>
          <p:cNvPr id="388" name="Shape 388"/>
          <p:cNvSpPr>
            <a:spLocks noGrp="1"/>
          </p:cNvSpPr>
          <p:nvPr>
            <p:ph type="body" sz="quarter" idx="1"/>
          </p:nvPr>
        </p:nvSpPr>
        <p:spPr>
          <a:prstGeom prst="rect">
            <a:avLst/>
          </a:prstGeom>
        </p:spPr>
        <p:txBody>
          <a:bodyPr/>
          <a:lstStyle>
            <a:lvl1pPr defTabSz="484886">
              <a:defRPr sz="1992"/>
            </a:lvl1pPr>
          </a:lstStyle>
          <a:p>
            <a:r>
              <a:t>identificar a la audiencia: las personas a quienes se les transmitirá la importancia y los valores del rasgo, y la gente que puede ser visitante potencial, o que simplemente quiere saber y aprender acerca del rasgo. </a:t>
            </a:r>
          </a:p>
        </p:txBody>
      </p:sp>
      <p:sp>
        <p:nvSpPr>
          <p:cNvPr id="389" name="Shape 389"/>
          <p:cNvSpPr/>
          <p:nvPr/>
        </p:nvSpPr>
        <p:spPr>
          <a:xfrm>
            <a:off x="8112240" y="384411"/>
            <a:ext cx="4578120" cy="415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200"/>
            </a:lvl1pPr>
          </a:lstStyle>
          <a:p>
            <a:r>
              <a:t>La investigación y retroalimentación de la audiencia es esencial para una interpretación relevante y efectiva. Implica identificar las expectativas, prejuicios, habilidades físicas, las características culturales, demográficas y conductuales de la audiencia, y planificar para satisfacer sus necesidades y respetando sus valores culturales. </a:t>
            </a:r>
          </a:p>
        </p:txBody>
      </p:sp>
      <p:sp>
        <p:nvSpPr>
          <p:cNvPr id="390" name="Shape 390"/>
          <p:cNvSpPr/>
          <p:nvPr/>
        </p:nvSpPr>
        <p:spPr>
          <a:xfrm>
            <a:off x="682625" y="4444999"/>
            <a:ext cx="7123715"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300"/>
            </a:lvl1pPr>
          </a:lstStyle>
          <a:p>
            <a:r>
              <a:t>Los enfoques metodológicos de la interpretación ¿se corresponden con las necesidades de las audiencias?</a:t>
            </a:r>
          </a:p>
        </p:txBody>
      </p:sp>
      <p:sp>
        <p:nvSpPr>
          <p:cNvPr id="391" name="Shape 391"/>
          <p:cNvSpPr/>
          <p:nvPr/>
        </p:nvSpPr>
        <p:spPr>
          <a:xfrm>
            <a:off x="6081290" y="4622799"/>
            <a:ext cx="842220" cy="508001"/>
          </a:xfrm>
          <a:prstGeom prst="rect">
            <a:avLst/>
          </a:prstGeom>
          <a:ln w="12700">
            <a:miter lim="400000"/>
          </a:ln>
        </p:spPr>
        <p:txBody>
          <a:bodyPr wrap="none" lIns="50800" tIns="50800" rIns="50800" bIns="50800" anchor="ctr">
            <a:spAutoFit/>
          </a:bodyPr>
          <a:lstStyle/>
          <a:p>
            <a:endParaRPr/>
          </a:p>
        </p:txBody>
      </p:sp>
      <p:sp>
        <p:nvSpPr>
          <p:cNvPr id="392" name="Shape 392"/>
          <p:cNvSpPr/>
          <p:nvPr/>
        </p:nvSpPr>
        <p:spPr>
          <a:xfrm>
            <a:off x="8255487" y="4714993"/>
            <a:ext cx="4578120" cy="173037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marR="331470" algn="l" defTabSz="457200">
              <a:lnSpc>
                <a:spcPct val="115000"/>
              </a:lnSpc>
              <a:spcBef>
                <a:spcPts val="1000"/>
              </a:spcBef>
              <a:defRPr sz="1600">
                <a:solidFill>
                  <a:srgbClr val="000000"/>
                </a:solidFill>
                <a:latin typeface="Calibri"/>
                <a:ea typeface="Calibri"/>
                <a:cs typeface="Calibri"/>
                <a:sym typeface="Calibri"/>
              </a:defRPr>
            </a:lvl1pPr>
          </a:lstStyle>
          <a:p>
            <a:r>
              <a:t>Puede ser necesario diseñar una estrategia para brindar interpretación a una amplia gama de públicos, y se puede necesitar una diversidad de medios interpretativos para transmitir la importancia y las características de manera significativa. </a:t>
            </a:r>
          </a:p>
        </p:txBody>
      </p:sp>
    </p:spTree>
  </p:cSld>
  <p:clrMapOvr>
    <a:masterClrMapping/>
  </p:clrMapOvr>
  <p:transition xmlns:p14="http://schemas.microsoft.com/office/powerpoint/2010/mai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p:nvPr/>
        </p:nvSpPr>
        <p:spPr>
          <a:xfrm>
            <a:off x="5792266" y="2667000"/>
            <a:ext cx="1270001" cy="1270000"/>
          </a:xfrm>
          <a:prstGeom prst="rect">
            <a:avLst/>
          </a:prstGeom>
          <a:ln w="50800">
            <a:solidFill>
              <a:srgbClr val="85888D"/>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172" name="Shape 172"/>
          <p:cNvSpPr/>
          <p:nvPr/>
        </p:nvSpPr>
        <p:spPr>
          <a:xfrm>
            <a:off x="5804903" y="2971800"/>
            <a:ext cx="1244728" cy="660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800">
                <a:solidFill>
                  <a:srgbClr val="000000"/>
                </a:solidFill>
                <a:latin typeface="Helvetica Light"/>
                <a:ea typeface="Helvetica Light"/>
                <a:cs typeface="Helvetica Light"/>
                <a:sym typeface="Helvetica Light"/>
              </a:defRPr>
            </a:pPr>
            <a:r>
              <a:t>Escena</a:t>
            </a:r>
          </a:p>
          <a:p>
            <a:pPr>
              <a:defRPr sz="1800">
                <a:solidFill>
                  <a:srgbClr val="000000"/>
                </a:solidFill>
                <a:latin typeface="Helvetica Light"/>
                <a:ea typeface="Helvetica Light"/>
                <a:cs typeface="Helvetica Light"/>
                <a:sym typeface="Helvetica Light"/>
              </a:defRPr>
            </a:pPr>
            <a:r>
              <a:t>patrimonial</a:t>
            </a:r>
          </a:p>
        </p:txBody>
      </p:sp>
      <p:sp>
        <p:nvSpPr>
          <p:cNvPr id="173" name="Shape 173"/>
          <p:cNvSpPr/>
          <p:nvPr/>
        </p:nvSpPr>
        <p:spPr>
          <a:xfrm>
            <a:off x="7569200" y="4800600"/>
            <a:ext cx="1270000" cy="1270000"/>
          </a:xfrm>
          <a:prstGeom prst="rect">
            <a:avLst/>
          </a:prstGeom>
          <a:ln w="50800">
            <a:solidFill>
              <a:srgbClr val="85888D"/>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174" name="Shape 174"/>
          <p:cNvSpPr/>
          <p:nvPr/>
        </p:nvSpPr>
        <p:spPr>
          <a:xfrm>
            <a:off x="4038600" y="4800600"/>
            <a:ext cx="1270000" cy="1270000"/>
          </a:xfrm>
          <a:prstGeom prst="rect">
            <a:avLst/>
          </a:prstGeom>
          <a:ln w="50800">
            <a:solidFill>
              <a:srgbClr val="85888D"/>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175" name="Shape 175"/>
          <p:cNvSpPr/>
          <p:nvPr/>
        </p:nvSpPr>
        <p:spPr>
          <a:xfrm>
            <a:off x="4222572" y="5245099"/>
            <a:ext cx="902056"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Gestión</a:t>
            </a:r>
          </a:p>
        </p:txBody>
      </p:sp>
      <p:sp>
        <p:nvSpPr>
          <p:cNvPr id="176" name="Shape 176"/>
          <p:cNvSpPr/>
          <p:nvPr/>
        </p:nvSpPr>
        <p:spPr>
          <a:xfrm>
            <a:off x="7765973" y="5245099"/>
            <a:ext cx="876454"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Público</a:t>
            </a:r>
          </a:p>
        </p:txBody>
      </p:sp>
      <p:sp>
        <p:nvSpPr>
          <p:cNvPr id="177" name="Shape 177"/>
          <p:cNvSpPr/>
          <p:nvPr/>
        </p:nvSpPr>
        <p:spPr>
          <a:xfrm>
            <a:off x="7454608" y="2616199"/>
            <a:ext cx="2159356"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memoria / identidad</a:t>
            </a:r>
          </a:p>
        </p:txBody>
      </p:sp>
      <p:sp>
        <p:nvSpPr>
          <p:cNvPr id="178" name="Shape 178"/>
          <p:cNvSpPr/>
          <p:nvPr/>
        </p:nvSpPr>
        <p:spPr>
          <a:xfrm>
            <a:off x="7454607" y="3098799"/>
            <a:ext cx="2570837"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entorno contemporáneo</a:t>
            </a:r>
          </a:p>
        </p:txBody>
      </p:sp>
      <p:sp>
        <p:nvSpPr>
          <p:cNvPr id="179" name="Shape 179"/>
          <p:cNvSpPr/>
          <p:nvPr/>
        </p:nvSpPr>
        <p:spPr>
          <a:xfrm>
            <a:off x="7454607" y="3581399"/>
            <a:ext cx="1702386"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infraestructuras</a:t>
            </a:r>
          </a:p>
        </p:txBody>
      </p:sp>
      <p:sp>
        <p:nvSpPr>
          <p:cNvPr id="180" name="Shape 180"/>
          <p:cNvSpPr/>
          <p:nvPr/>
        </p:nvSpPr>
        <p:spPr>
          <a:xfrm>
            <a:off x="10468006" y="3403599"/>
            <a:ext cx="1353123" cy="787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a:defRPr sz="1500">
                <a:solidFill>
                  <a:srgbClr val="000000"/>
                </a:solidFill>
                <a:latin typeface="Helvetica Light"/>
                <a:ea typeface="Helvetica Light"/>
                <a:cs typeface="Helvetica Light"/>
                <a:sym typeface="Helvetica Light"/>
              </a:defRPr>
            </a:pPr>
            <a:r>
              <a:t>Accesibilidad</a:t>
            </a:r>
          </a:p>
          <a:p>
            <a:pPr algn="l">
              <a:defRPr sz="1500">
                <a:solidFill>
                  <a:srgbClr val="000000"/>
                </a:solidFill>
                <a:latin typeface="Helvetica Light"/>
                <a:ea typeface="Helvetica Light"/>
                <a:cs typeface="Helvetica Light"/>
                <a:sym typeface="Helvetica Light"/>
              </a:defRPr>
            </a:pPr>
            <a:r>
              <a:t>Servicios</a:t>
            </a:r>
          </a:p>
          <a:p>
            <a:pPr algn="l">
              <a:defRPr sz="1500">
                <a:solidFill>
                  <a:srgbClr val="000000"/>
                </a:solidFill>
                <a:latin typeface="Helvetica Light"/>
                <a:ea typeface="Helvetica Light"/>
                <a:cs typeface="Helvetica Light"/>
                <a:sym typeface="Helvetica Light"/>
              </a:defRPr>
            </a:pPr>
            <a:r>
              <a:t>Otras escenas</a:t>
            </a:r>
          </a:p>
        </p:txBody>
      </p:sp>
      <p:sp>
        <p:nvSpPr>
          <p:cNvPr id="181" name="Shape 181"/>
          <p:cNvSpPr/>
          <p:nvPr/>
        </p:nvSpPr>
        <p:spPr>
          <a:xfrm>
            <a:off x="9245600" y="3797300"/>
            <a:ext cx="1133799" cy="0"/>
          </a:xfrm>
          <a:prstGeom prst="line">
            <a:avLst/>
          </a:prstGeom>
          <a:ln w="25400">
            <a:solidFill>
              <a:srgbClr val="000000"/>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182" name="Shape 182"/>
          <p:cNvSpPr/>
          <p:nvPr/>
        </p:nvSpPr>
        <p:spPr>
          <a:xfrm>
            <a:off x="9113341" y="4927599"/>
            <a:ext cx="968312" cy="1016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500">
                <a:solidFill>
                  <a:srgbClr val="000000"/>
                </a:solidFill>
                <a:latin typeface="Helvetica Light"/>
                <a:ea typeface="Helvetica Light"/>
                <a:cs typeface="Helvetica Light"/>
                <a:sym typeface="Helvetica Light"/>
              </a:defRPr>
            </a:pPr>
            <a:r>
              <a:t>Local</a:t>
            </a:r>
          </a:p>
          <a:p>
            <a:pPr>
              <a:defRPr sz="1500">
                <a:solidFill>
                  <a:srgbClr val="000000"/>
                </a:solidFill>
                <a:latin typeface="Helvetica Light"/>
                <a:ea typeface="Helvetica Light"/>
                <a:cs typeface="Helvetica Light"/>
                <a:sym typeface="Helvetica Light"/>
              </a:defRPr>
            </a:pPr>
            <a:r>
              <a:t>Regional</a:t>
            </a:r>
          </a:p>
          <a:p>
            <a:pPr>
              <a:defRPr sz="1500">
                <a:solidFill>
                  <a:srgbClr val="000000"/>
                </a:solidFill>
                <a:latin typeface="Helvetica Light"/>
                <a:ea typeface="Helvetica Light"/>
                <a:cs typeface="Helvetica Light"/>
                <a:sym typeface="Helvetica Light"/>
              </a:defRPr>
            </a:pPr>
            <a:r>
              <a:t>Nacional</a:t>
            </a:r>
          </a:p>
          <a:p>
            <a:pPr>
              <a:defRPr sz="1500">
                <a:solidFill>
                  <a:srgbClr val="000000"/>
                </a:solidFill>
                <a:latin typeface="Helvetica Light"/>
                <a:ea typeface="Helvetica Light"/>
                <a:cs typeface="Helvetica Light"/>
                <a:sym typeface="Helvetica Light"/>
              </a:defRPr>
            </a:pPr>
            <a:r>
              <a:t>Extranjero</a:t>
            </a:r>
          </a:p>
        </p:txBody>
      </p:sp>
      <p:sp>
        <p:nvSpPr>
          <p:cNvPr id="183" name="Shape 183"/>
          <p:cNvSpPr/>
          <p:nvPr/>
        </p:nvSpPr>
        <p:spPr>
          <a:xfrm>
            <a:off x="3684739" y="2616199"/>
            <a:ext cx="1715187"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Relato/narrativa</a:t>
            </a:r>
          </a:p>
        </p:txBody>
      </p:sp>
      <p:sp>
        <p:nvSpPr>
          <p:cNvPr id="184" name="Shape 184"/>
          <p:cNvSpPr/>
          <p:nvPr/>
        </p:nvSpPr>
        <p:spPr>
          <a:xfrm>
            <a:off x="3240341" y="3581399"/>
            <a:ext cx="2159585"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Capacidad acogida</a:t>
            </a:r>
          </a:p>
        </p:txBody>
      </p:sp>
      <p:sp>
        <p:nvSpPr>
          <p:cNvPr id="185" name="Shape 185"/>
          <p:cNvSpPr/>
          <p:nvPr/>
        </p:nvSpPr>
        <p:spPr>
          <a:xfrm>
            <a:off x="3879735" y="3098799"/>
            <a:ext cx="1520191"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Protagonismo</a:t>
            </a:r>
          </a:p>
        </p:txBody>
      </p:sp>
      <p:sp>
        <p:nvSpPr>
          <p:cNvPr id="186" name="Shape 186"/>
          <p:cNvSpPr/>
          <p:nvPr/>
        </p:nvSpPr>
        <p:spPr>
          <a:xfrm>
            <a:off x="10468007" y="4813299"/>
            <a:ext cx="1172909" cy="1244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500">
                <a:solidFill>
                  <a:srgbClr val="000000"/>
                </a:solidFill>
                <a:latin typeface="Helvetica Light"/>
                <a:ea typeface="Helvetica Light"/>
                <a:cs typeface="Helvetica Light"/>
                <a:sym typeface="Helvetica Light"/>
              </a:defRPr>
            </a:pPr>
            <a:r>
              <a:t>Individual</a:t>
            </a:r>
          </a:p>
          <a:p>
            <a:pPr>
              <a:defRPr sz="1500">
                <a:solidFill>
                  <a:srgbClr val="000000"/>
                </a:solidFill>
                <a:latin typeface="Helvetica Light"/>
                <a:ea typeface="Helvetica Light"/>
                <a:cs typeface="Helvetica Light"/>
                <a:sym typeface="Helvetica Light"/>
              </a:defRPr>
            </a:pPr>
            <a:r>
              <a:t>Colectivo</a:t>
            </a:r>
          </a:p>
          <a:p>
            <a:pPr>
              <a:defRPr sz="1500">
                <a:solidFill>
                  <a:srgbClr val="000000"/>
                </a:solidFill>
                <a:latin typeface="Helvetica Light"/>
                <a:ea typeface="Helvetica Light"/>
                <a:cs typeface="Helvetica Light"/>
                <a:sym typeface="Helvetica Light"/>
              </a:defRPr>
            </a:pPr>
            <a:r>
              <a:t>Organizado</a:t>
            </a:r>
          </a:p>
          <a:p>
            <a:pPr>
              <a:defRPr sz="1500">
                <a:solidFill>
                  <a:srgbClr val="000000"/>
                </a:solidFill>
                <a:latin typeface="Helvetica Light"/>
                <a:ea typeface="Helvetica Light"/>
                <a:cs typeface="Helvetica Light"/>
                <a:sym typeface="Helvetica Light"/>
              </a:defRPr>
            </a:pPr>
            <a:r>
              <a:t>Específico</a:t>
            </a:r>
          </a:p>
          <a:p>
            <a:pPr>
              <a:defRPr sz="1500">
                <a:solidFill>
                  <a:srgbClr val="000000"/>
                </a:solidFill>
                <a:latin typeface="Helvetica Light"/>
                <a:ea typeface="Helvetica Light"/>
                <a:cs typeface="Helvetica Light"/>
                <a:sym typeface="Helvetica Light"/>
              </a:defRPr>
            </a:pPr>
            <a:r>
              <a:t>Casual</a:t>
            </a:r>
          </a:p>
        </p:txBody>
      </p:sp>
      <p:sp>
        <p:nvSpPr>
          <p:cNvPr id="187" name="Shape 187"/>
          <p:cNvSpPr/>
          <p:nvPr/>
        </p:nvSpPr>
        <p:spPr>
          <a:xfrm>
            <a:off x="1584765" y="4387850"/>
            <a:ext cx="2219021" cy="660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r">
              <a:defRPr sz="1800">
                <a:solidFill>
                  <a:srgbClr val="000000"/>
                </a:solidFill>
                <a:latin typeface="Helvetica Light"/>
                <a:ea typeface="Helvetica Light"/>
                <a:cs typeface="Helvetica Light"/>
                <a:sym typeface="Helvetica Light"/>
              </a:defRPr>
            </a:pPr>
            <a:r>
              <a:t>Cultural</a:t>
            </a:r>
          </a:p>
          <a:p>
            <a:pPr algn="r">
              <a:defRPr sz="1800">
                <a:solidFill>
                  <a:srgbClr val="000000"/>
                </a:solidFill>
                <a:latin typeface="Helvetica Light"/>
                <a:ea typeface="Helvetica Light"/>
                <a:cs typeface="Helvetica Light"/>
                <a:sym typeface="Helvetica Light"/>
              </a:defRPr>
            </a:pPr>
            <a:r>
              <a:t>decide sobre el bien</a:t>
            </a:r>
          </a:p>
        </p:txBody>
      </p:sp>
      <p:sp>
        <p:nvSpPr>
          <p:cNvPr id="188" name="Shape 188"/>
          <p:cNvSpPr/>
          <p:nvPr/>
        </p:nvSpPr>
        <p:spPr>
          <a:xfrm>
            <a:off x="809582" y="5105400"/>
            <a:ext cx="2994204" cy="660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r">
              <a:defRPr sz="1800">
                <a:solidFill>
                  <a:srgbClr val="000000"/>
                </a:solidFill>
                <a:latin typeface="Helvetica Light"/>
                <a:ea typeface="Helvetica Light"/>
                <a:cs typeface="Helvetica Light"/>
                <a:sym typeface="Helvetica Light"/>
              </a:defRPr>
            </a:pPr>
            <a:r>
              <a:t>Turística</a:t>
            </a:r>
          </a:p>
          <a:p>
            <a:pPr algn="r">
              <a:defRPr sz="1800">
                <a:solidFill>
                  <a:srgbClr val="000000"/>
                </a:solidFill>
                <a:latin typeface="Helvetica Light"/>
                <a:ea typeface="Helvetica Light"/>
                <a:cs typeface="Helvetica Light"/>
                <a:sym typeface="Helvetica Light"/>
              </a:defRPr>
            </a:pPr>
            <a:r>
              <a:t>rentabiliza económicamente</a:t>
            </a:r>
          </a:p>
        </p:txBody>
      </p:sp>
      <p:sp>
        <p:nvSpPr>
          <p:cNvPr id="189" name="Shape 189"/>
          <p:cNvSpPr/>
          <p:nvPr/>
        </p:nvSpPr>
        <p:spPr>
          <a:xfrm>
            <a:off x="540005" y="5822950"/>
            <a:ext cx="3247721" cy="660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r">
              <a:defRPr sz="1800">
                <a:solidFill>
                  <a:srgbClr val="000000"/>
                </a:solidFill>
                <a:latin typeface="Helvetica Light"/>
                <a:ea typeface="Helvetica Light"/>
                <a:cs typeface="Helvetica Light"/>
                <a:sym typeface="Helvetica Light"/>
              </a:defRPr>
            </a:pPr>
            <a:r>
              <a:t>Territorial</a:t>
            </a:r>
          </a:p>
          <a:p>
            <a:pPr algn="r">
              <a:defRPr sz="1800">
                <a:solidFill>
                  <a:srgbClr val="000000"/>
                </a:solidFill>
                <a:latin typeface="Helvetica Light"/>
                <a:ea typeface="Helvetica Light"/>
                <a:cs typeface="Helvetica Light"/>
                <a:sym typeface="Helvetica Light"/>
              </a:defRPr>
            </a:pPr>
            <a:r>
              <a:t>Organiza Protege y Administra</a:t>
            </a:r>
          </a:p>
        </p:txBody>
      </p:sp>
      <p:sp>
        <p:nvSpPr>
          <p:cNvPr id="190" name="Shape 190"/>
          <p:cNvSpPr/>
          <p:nvPr/>
        </p:nvSpPr>
        <p:spPr>
          <a:xfrm flipV="1">
            <a:off x="5321299" y="4215509"/>
            <a:ext cx="635892" cy="635891"/>
          </a:xfrm>
          <a:prstGeom prst="line">
            <a:avLst/>
          </a:prstGeom>
          <a:ln w="25400">
            <a:solidFill>
              <a:srgbClr val="000000"/>
            </a:solidFill>
            <a:miter lim="400000"/>
            <a:tailEnd type="triangle"/>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191" name="Shape 191"/>
          <p:cNvSpPr/>
          <p:nvPr/>
        </p:nvSpPr>
        <p:spPr>
          <a:xfrm flipH="1" flipV="1">
            <a:off x="6921499" y="4215509"/>
            <a:ext cx="635892" cy="635891"/>
          </a:xfrm>
          <a:prstGeom prst="line">
            <a:avLst/>
          </a:prstGeom>
          <a:ln w="25400">
            <a:solidFill>
              <a:srgbClr val="000000"/>
            </a:solidFill>
            <a:miter lim="400000"/>
            <a:tailEnd type="triangle"/>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192" name="Shape 192"/>
          <p:cNvSpPr/>
          <p:nvPr/>
        </p:nvSpPr>
        <p:spPr>
          <a:xfrm flipV="1">
            <a:off x="5540874" y="5841516"/>
            <a:ext cx="1796052" cy="968"/>
          </a:xfrm>
          <a:prstGeom prst="line">
            <a:avLst/>
          </a:prstGeom>
          <a:ln w="25400">
            <a:solidFill>
              <a:srgbClr val="000000"/>
            </a:solidFill>
            <a:miter lim="400000"/>
            <a:headEnd type="arrow"/>
            <a:tailEnd type="arrow"/>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193" name="Shape 193"/>
          <p:cNvSpPr/>
          <p:nvPr/>
        </p:nvSpPr>
        <p:spPr>
          <a:xfrm>
            <a:off x="5559474" y="4076700"/>
            <a:ext cx="1735585" cy="143014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blipFill>
            <a:blip r:embed="rId2"/>
          </a:blipFill>
          <a:ln w="12700">
            <a:miter lim="400000"/>
          </a:ln>
          <a:effectLst>
            <a:outerShdw blurRad="38100" dist="25400" dir="5400000" rotWithShape="0">
              <a:srgbClr val="000000">
                <a:alpha val="50000"/>
              </a:srgbClr>
            </a:outerShdw>
          </a:effectLst>
        </p:spPr>
        <p:txBody>
          <a:bodyPr lIns="50800" tIns="50800" rIns="50800" bIns="50800" anchor="ctr"/>
          <a:lstStyle/>
          <a:p>
            <a:pPr>
              <a:defRPr>
                <a:solidFill>
                  <a:srgbClr val="FFFFFF"/>
                </a:solidFill>
                <a:latin typeface="Helvetica Light"/>
                <a:ea typeface="Helvetica Light"/>
                <a:cs typeface="Helvetica Light"/>
                <a:sym typeface="Helvetica Light"/>
              </a:defRPr>
            </a:pPr>
            <a:endParaRPr/>
          </a:p>
        </p:txBody>
      </p:sp>
      <p:sp>
        <p:nvSpPr>
          <p:cNvPr id="194" name="Shape 194"/>
          <p:cNvSpPr/>
          <p:nvPr/>
        </p:nvSpPr>
        <p:spPr>
          <a:xfrm>
            <a:off x="5763537" y="4948039"/>
            <a:ext cx="1363527" cy="558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500" b="1">
                <a:solidFill>
                  <a:srgbClr val="FFFFFF"/>
                </a:solidFill>
                <a:latin typeface="Helvetica"/>
                <a:ea typeface="Helvetica"/>
                <a:cs typeface="Helvetica"/>
                <a:sym typeface="Helvetica"/>
              </a:defRPr>
            </a:pPr>
            <a:r>
              <a:t>Participación</a:t>
            </a:r>
          </a:p>
          <a:p>
            <a:pPr>
              <a:defRPr sz="1500" b="1">
                <a:solidFill>
                  <a:srgbClr val="FFFFFF"/>
                </a:solidFill>
                <a:latin typeface="Helvetica"/>
                <a:ea typeface="Helvetica"/>
                <a:cs typeface="Helvetica"/>
                <a:sym typeface="Helvetica"/>
              </a:defRPr>
            </a:pPr>
            <a:r>
              <a:t>social</a:t>
            </a:r>
          </a:p>
        </p:txBody>
      </p:sp>
      <p:sp>
        <p:nvSpPr>
          <p:cNvPr id="195" name="Shape 195"/>
          <p:cNvSpPr/>
          <p:nvPr/>
        </p:nvSpPr>
        <p:spPr>
          <a:xfrm>
            <a:off x="691768" y="1718313"/>
            <a:ext cx="3467863"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600">
                <a:solidFill>
                  <a:srgbClr val="000000"/>
                </a:solidFill>
                <a:latin typeface="Helvetica Light"/>
                <a:ea typeface="Helvetica Light"/>
                <a:cs typeface="Helvetica Light"/>
                <a:sym typeface="Helvetica Light"/>
              </a:defRPr>
            </a:lvl1pPr>
          </a:lstStyle>
          <a:p>
            <a:r>
              <a:t>Territorio/Cultura</a:t>
            </a:r>
          </a:p>
        </p:txBody>
      </p:sp>
      <p:pic>
        <p:nvPicPr>
          <p:cNvPr id="196" name="LON28010.jpg"/>
          <p:cNvPicPr>
            <a:picLocks noChangeAspect="1"/>
          </p:cNvPicPr>
          <p:nvPr/>
        </p:nvPicPr>
        <p:blipFill>
          <a:blip r:embed="rId3">
            <a:extLst/>
          </a:blip>
          <a:stretch>
            <a:fillRect/>
          </a:stretch>
        </p:blipFill>
        <p:spPr>
          <a:xfrm>
            <a:off x="7645400" y="6709875"/>
            <a:ext cx="2438400" cy="1981201"/>
          </a:xfrm>
          <a:prstGeom prst="rect">
            <a:avLst/>
          </a:prstGeom>
          <a:ln w="12700">
            <a:miter lim="400000"/>
          </a:ln>
        </p:spPr>
      </p:pic>
      <p:pic>
        <p:nvPicPr>
          <p:cNvPr id="197" name="LON36783.jpg"/>
          <p:cNvPicPr>
            <a:picLocks noChangeAspect="1"/>
          </p:cNvPicPr>
          <p:nvPr/>
        </p:nvPicPr>
        <p:blipFill>
          <a:blip r:embed="rId4">
            <a:extLst/>
          </a:blip>
          <a:stretch>
            <a:fillRect/>
          </a:stretch>
        </p:blipFill>
        <p:spPr>
          <a:xfrm>
            <a:off x="2882900" y="6728925"/>
            <a:ext cx="2438400" cy="1943101"/>
          </a:xfrm>
          <a:prstGeom prst="rect">
            <a:avLst/>
          </a:prstGeom>
          <a:ln w="12700">
            <a:miter lim="400000"/>
          </a:ln>
        </p:spPr>
      </p:pic>
      <p:pic>
        <p:nvPicPr>
          <p:cNvPr id="198" name="LON28012.jpg"/>
          <p:cNvPicPr>
            <a:picLocks noChangeAspect="1"/>
          </p:cNvPicPr>
          <p:nvPr/>
        </p:nvPicPr>
        <p:blipFill>
          <a:blip r:embed="rId5">
            <a:extLst/>
          </a:blip>
          <a:stretch>
            <a:fillRect/>
          </a:stretch>
        </p:blipFill>
        <p:spPr>
          <a:xfrm>
            <a:off x="5208066" y="292100"/>
            <a:ext cx="2438401" cy="2006600"/>
          </a:xfrm>
          <a:prstGeom prst="rect">
            <a:avLst/>
          </a:prstGeom>
          <a:ln w="12700">
            <a:miter lim="400000"/>
          </a:ln>
        </p:spPr>
      </p:pic>
    </p:spTree>
  </p:cSld>
  <p:clrMapOvr>
    <a:masterClrMapping/>
  </p:clrMapOvr>
  <p:transition xmlns:p14="http://schemas.microsoft.com/office/powerpoint/2010/mai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 name="Shape 394"/>
          <p:cNvSpPr>
            <a:spLocks noGrp="1"/>
          </p:cNvSpPr>
          <p:nvPr>
            <p:ph type="body" idx="13"/>
          </p:nvPr>
        </p:nvSpPr>
        <p:spPr>
          <a:xfrm>
            <a:off x="508000" y="6070600"/>
            <a:ext cx="7200900" cy="508000"/>
          </a:xfrm>
          <a:prstGeom prst="rect">
            <a:avLst/>
          </a:prstGeom>
        </p:spPr>
        <p:txBody>
          <a:bodyPr/>
          <a:lstStyle/>
          <a:p>
            <a:r>
              <a:t>Los componentes de la Interpretación</a:t>
            </a:r>
          </a:p>
        </p:txBody>
      </p:sp>
      <p:pic>
        <p:nvPicPr>
          <p:cNvPr id="395" name="Marcador de posición de imagen 394"/>
          <p:cNvPicPr>
            <a:picLocks noGrp="1"/>
          </p:cNvPicPr>
          <p:nvPr>
            <p:ph type="pic" idx="14"/>
          </p:nvPr>
        </p:nvPicPr>
        <p:blipFill>
          <a:blip r:embed="rId2">
            <a:extLst/>
          </a:blip>
          <a:stretch>
            <a:fillRect/>
          </a:stretch>
        </p:blipFill>
        <p:spPr>
          <a:xfrm>
            <a:off x="469900" y="426027"/>
            <a:ext cx="7549165" cy="3546349"/>
          </a:xfrm>
          <a:prstGeom prst="rect">
            <a:avLst/>
          </a:prstGeom>
        </p:spPr>
      </p:pic>
      <p:sp>
        <p:nvSpPr>
          <p:cNvPr id="396" name="Shape 396"/>
          <p:cNvSpPr>
            <a:spLocks noGrp="1"/>
          </p:cNvSpPr>
          <p:nvPr>
            <p:ph type="title"/>
          </p:nvPr>
        </p:nvSpPr>
        <p:spPr>
          <a:prstGeom prst="rect">
            <a:avLst/>
          </a:prstGeom>
        </p:spPr>
        <p:txBody>
          <a:bodyPr/>
          <a:lstStyle/>
          <a:p>
            <a:r>
              <a:t>Las temáticas</a:t>
            </a:r>
          </a:p>
        </p:txBody>
      </p:sp>
      <p:sp>
        <p:nvSpPr>
          <p:cNvPr id="397" name="Shape 397"/>
          <p:cNvSpPr>
            <a:spLocks noGrp="1"/>
          </p:cNvSpPr>
          <p:nvPr>
            <p:ph type="body" sz="quarter" idx="1"/>
          </p:nvPr>
        </p:nvSpPr>
        <p:spPr>
          <a:prstGeom prst="rect">
            <a:avLst/>
          </a:prstGeom>
        </p:spPr>
        <p:txBody>
          <a:bodyPr/>
          <a:lstStyle>
            <a:lvl1pPr defTabSz="537463">
              <a:defRPr sz="2208"/>
            </a:lvl1pPr>
          </a:lstStyle>
          <a:p>
            <a:r>
              <a:t>Resultan más apropiados los temas y las historias que relacionan las características físicas del rasgo con la audiencia, y los que conectan los valores culturales con los naturales. </a:t>
            </a:r>
          </a:p>
        </p:txBody>
      </p:sp>
      <p:sp>
        <p:nvSpPr>
          <p:cNvPr id="398" name="Shape 398"/>
          <p:cNvSpPr/>
          <p:nvPr/>
        </p:nvSpPr>
        <p:spPr>
          <a:xfrm>
            <a:off x="8112240" y="457200"/>
            <a:ext cx="4578120" cy="5715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000"/>
            </a:lvl1pPr>
          </a:lstStyle>
          <a:p>
            <a:r>
              <a:t>La importancia de muchos lugares es multifacética, y suele ser imposible comunicar todas las facetas. Para identificar temáticas e historias para la interpretación, y las estrategias para comunicarlas, la investigación debe incluir las características del rasgo o lugar, los medios de interpretación existentes, la audiencia, los medios potenciales y oportunidades casuales para mejorar la comprensión. No todos los tópicos e historias son necesariamente adecuados o relevantes para la audiencia identificada, por tanto, después de la investigación y las consultas se deben tomar unas decisiones razonadas sobre qué elegir. </a:t>
            </a:r>
          </a:p>
        </p:txBody>
      </p:sp>
      <p:sp>
        <p:nvSpPr>
          <p:cNvPr id="399" name="Shape 399"/>
          <p:cNvSpPr/>
          <p:nvPr/>
        </p:nvSpPr>
        <p:spPr>
          <a:xfrm>
            <a:off x="682625" y="4444999"/>
            <a:ext cx="7123715"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300"/>
            </a:lvl1pPr>
          </a:lstStyle>
          <a:p>
            <a:r>
              <a:t>¿Se han identificado los tópicos/asuntos, historias y personas vinculados con el rasgo o lugar patrimonial? </a:t>
            </a:r>
          </a:p>
        </p:txBody>
      </p:sp>
    </p:spTree>
  </p:cSld>
  <p:clrMapOvr>
    <a:masterClrMapping/>
  </p:clrMapOvr>
  <p:transition xmlns:p14="http://schemas.microsoft.com/office/powerpoint/2010/mai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 name="Shape 401"/>
          <p:cNvSpPr>
            <a:spLocks noGrp="1"/>
          </p:cNvSpPr>
          <p:nvPr>
            <p:ph type="body" idx="13"/>
          </p:nvPr>
        </p:nvSpPr>
        <p:spPr>
          <a:xfrm>
            <a:off x="508000" y="6070600"/>
            <a:ext cx="7200900" cy="508000"/>
          </a:xfrm>
          <a:prstGeom prst="rect">
            <a:avLst/>
          </a:prstGeom>
        </p:spPr>
        <p:txBody>
          <a:bodyPr/>
          <a:lstStyle/>
          <a:p>
            <a:r>
              <a:t>Los componentes de la Interpretación</a:t>
            </a:r>
          </a:p>
        </p:txBody>
      </p:sp>
      <p:pic>
        <p:nvPicPr>
          <p:cNvPr id="402" name="Marcador de posición de imagen 401"/>
          <p:cNvPicPr>
            <a:picLocks noGrp="1"/>
          </p:cNvPicPr>
          <p:nvPr>
            <p:ph type="pic" idx="14"/>
          </p:nvPr>
        </p:nvPicPr>
        <p:blipFill>
          <a:blip r:embed="rId2">
            <a:extLst/>
          </a:blip>
          <a:stretch>
            <a:fillRect/>
          </a:stretch>
        </p:blipFill>
        <p:spPr>
          <a:xfrm>
            <a:off x="421806" y="519716"/>
            <a:ext cx="7373289" cy="3923168"/>
          </a:xfrm>
          <a:prstGeom prst="rect">
            <a:avLst/>
          </a:prstGeom>
        </p:spPr>
      </p:pic>
      <p:sp>
        <p:nvSpPr>
          <p:cNvPr id="403" name="Shape 403"/>
          <p:cNvSpPr>
            <a:spLocks noGrp="1"/>
          </p:cNvSpPr>
          <p:nvPr>
            <p:ph type="title"/>
          </p:nvPr>
        </p:nvSpPr>
        <p:spPr>
          <a:prstGeom prst="rect">
            <a:avLst/>
          </a:prstGeom>
        </p:spPr>
        <p:txBody>
          <a:bodyPr>
            <a:normAutofit fontScale="90000"/>
          </a:bodyPr>
          <a:lstStyle>
            <a:lvl1pPr defTabSz="519937">
              <a:spcBef>
                <a:spcPts val="1400"/>
              </a:spcBef>
              <a:defRPr sz="6230"/>
            </a:lvl1pPr>
          </a:lstStyle>
          <a:p>
            <a:r>
              <a:t>Autenticidad, atmósfera y sostenibilidad</a:t>
            </a:r>
          </a:p>
        </p:txBody>
      </p:sp>
      <p:sp>
        <p:nvSpPr>
          <p:cNvPr id="404" name="Shape 404"/>
          <p:cNvSpPr>
            <a:spLocks noGrp="1"/>
          </p:cNvSpPr>
          <p:nvPr>
            <p:ph type="body" sz="quarter" idx="1"/>
          </p:nvPr>
        </p:nvSpPr>
        <p:spPr>
          <a:prstGeom prst="rect">
            <a:avLst/>
          </a:prstGeom>
        </p:spPr>
        <p:txBody>
          <a:bodyPr/>
          <a:lstStyle/>
          <a:p>
            <a:r>
              <a:t>El material introducido (los medios) no debe interferir o cambiar el rasgo o su contexto, o ponerlo en riesgo.</a:t>
            </a:r>
          </a:p>
        </p:txBody>
      </p:sp>
      <p:sp>
        <p:nvSpPr>
          <p:cNvPr id="405" name="Shape 405"/>
          <p:cNvSpPr/>
          <p:nvPr/>
        </p:nvSpPr>
        <p:spPr>
          <a:xfrm>
            <a:off x="8032534" y="436033"/>
            <a:ext cx="4737531" cy="5994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sz="2200"/>
            </a:pPr>
            <a:r>
              <a:t>El problema de la autenticidad en patrimonio histórico no se resuelve entre verdadero y falso, sino que debemos encontrar pautas para una mejor comprensión y actualización de lo que entendemos por autenticidad, la selección de material culturalmente representativo y la producción de escenas y manifesta-ciones que ayuden a proveernos de verosimilitud histórica.</a:t>
            </a:r>
          </a:p>
          <a:p>
            <a:pPr algn="l">
              <a:defRPr sz="2200"/>
            </a:pPr>
            <a:r>
              <a:t>Siempre es útil el asesoramiento especializado al planificar para los visitantes de manera que se mini-micen los impactos sobre los valores y la atmósfera del rasgo o lugar.</a:t>
            </a:r>
          </a:p>
        </p:txBody>
      </p:sp>
      <p:sp>
        <p:nvSpPr>
          <p:cNvPr id="406" name="Shape 406"/>
          <p:cNvSpPr/>
          <p:nvPr/>
        </p:nvSpPr>
        <p:spPr>
          <a:xfrm>
            <a:off x="682625" y="4635499"/>
            <a:ext cx="7123715" cy="1244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300"/>
            </a:lvl1pPr>
          </a:lstStyle>
          <a:p>
            <a:r>
              <a:t> ¿puede el público experimentar su carácter ambiental y sus cualidades, con un impacto mínimo en su atmósfera, comodidades o sostenibilidad? </a:t>
            </a:r>
          </a:p>
        </p:txBody>
      </p:sp>
    </p:spTree>
  </p:cSld>
  <p:clrMapOvr>
    <a:masterClrMapping/>
  </p:clrMapOvr>
  <p:transition xmlns:p14="http://schemas.microsoft.com/office/powerpoint/2010/mai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Shape 408"/>
          <p:cNvSpPr>
            <a:spLocks noGrp="1"/>
          </p:cNvSpPr>
          <p:nvPr>
            <p:ph type="body" idx="13"/>
          </p:nvPr>
        </p:nvSpPr>
        <p:spPr>
          <a:prstGeom prst="rect">
            <a:avLst/>
          </a:prstGeom>
        </p:spPr>
        <p:txBody>
          <a:bodyPr/>
          <a:lstStyle/>
          <a:p>
            <a:r>
              <a:t>Interpretación del Patrimonio</a:t>
            </a:r>
          </a:p>
        </p:txBody>
      </p:sp>
      <p:sp>
        <p:nvSpPr>
          <p:cNvPr id="409" name="Shape 409"/>
          <p:cNvSpPr>
            <a:spLocks noGrp="1"/>
          </p:cNvSpPr>
          <p:nvPr>
            <p:ph type="ctrTitle"/>
          </p:nvPr>
        </p:nvSpPr>
        <p:spPr>
          <a:prstGeom prst="rect">
            <a:avLst/>
          </a:prstGeom>
        </p:spPr>
        <p:txBody>
          <a:bodyPr>
            <a:normAutofit fontScale="90000"/>
          </a:bodyPr>
          <a:lstStyle>
            <a:lvl1pPr defTabSz="297941">
              <a:lnSpc>
                <a:spcPct val="110000"/>
              </a:lnSpc>
              <a:spcBef>
                <a:spcPts val="0"/>
              </a:spcBef>
              <a:defRPr sz="3570"/>
            </a:lvl1pPr>
          </a:lstStyle>
          <a:p>
            <a:r>
              <a:t>¿CÓMO PUEDEN APOYAR A LA INTERPRETACIÓN LAS AGENCIAS ESTATALES, GOBIERNOS Y OTRAS ORGANIZACIONES?</a:t>
            </a:r>
          </a:p>
        </p:txBody>
      </p:sp>
      <p:sp>
        <p:nvSpPr>
          <p:cNvPr id="410" name="Shape 410"/>
          <p:cNvSpPr>
            <a:spLocks noGrp="1"/>
          </p:cNvSpPr>
          <p:nvPr>
            <p:ph type="subTitle" sz="quarter" idx="1"/>
          </p:nvPr>
        </p:nvSpPr>
        <p:spPr>
          <a:prstGeom prst="rect">
            <a:avLst/>
          </a:prstGeom>
        </p:spPr>
        <p:txBody>
          <a:bodyPr/>
          <a:lstStyle>
            <a:lvl1pPr defTabSz="566674">
              <a:defRPr sz="2328"/>
            </a:lvl1pPr>
          </a:lstStyle>
          <a:p>
            <a:r>
              <a:t>Interpretar el patrimonio en los sitios bajo su propiedad o cuidado, aplicando las directrices para la interpretación de lugares y rasgos de patrimonio</a:t>
            </a:r>
          </a:p>
        </p:txBody>
      </p:sp>
      <p:sp>
        <p:nvSpPr>
          <p:cNvPr id="411" name="Shape 411"/>
          <p:cNvSpPr/>
          <p:nvPr/>
        </p:nvSpPr>
        <p:spPr>
          <a:xfrm>
            <a:off x="633842" y="1634066"/>
            <a:ext cx="4669302" cy="914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stStyle>
          <a:p>
            <a:r>
              <a:t>Llevar a cabo y alentar la investigación sobre patrimonio</a:t>
            </a:r>
          </a:p>
        </p:txBody>
      </p:sp>
      <p:sp>
        <p:nvSpPr>
          <p:cNvPr id="412" name="Shape 412"/>
          <p:cNvSpPr/>
          <p:nvPr/>
        </p:nvSpPr>
        <p:spPr>
          <a:xfrm>
            <a:off x="587523" y="541866"/>
            <a:ext cx="11829753" cy="508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r>
              <a:t>Proveer fondos y financiar programas de planificación interpretativa e implementación</a:t>
            </a:r>
          </a:p>
        </p:txBody>
      </p:sp>
      <p:sp>
        <p:nvSpPr>
          <p:cNvPr id="413" name="Shape 413"/>
          <p:cNvSpPr/>
          <p:nvPr/>
        </p:nvSpPr>
        <p:spPr>
          <a:xfrm>
            <a:off x="7468683" y="7501466"/>
            <a:ext cx="5123740" cy="914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lstStyle>
          <a:p>
            <a:r>
              <a:t>Integrar la interpretación del patrimonio en la gestión</a:t>
            </a:r>
          </a:p>
        </p:txBody>
      </p:sp>
      <p:sp>
        <p:nvSpPr>
          <p:cNvPr id="414" name="Shape 414"/>
          <p:cNvSpPr/>
          <p:nvPr/>
        </p:nvSpPr>
        <p:spPr>
          <a:xfrm>
            <a:off x="493956" y="7013585"/>
            <a:ext cx="7228988" cy="213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stStyle>
          <a:p>
            <a:r>
              <a:t>Proporcionar formación en materia de interpretación a los gestores de rasgos patrimoniales y a grupos comunitarios. Esto podría incluir capacitación para guías y otros aspectos relacionados con la comunicación</a:t>
            </a:r>
          </a:p>
        </p:txBody>
      </p:sp>
      <p:sp>
        <p:nvSpPr>
          <p:cNvPr id="415" name="Shape 415"/>
          <p:cNvSpPr/>
          <p:nvPr/>
        </p:nvSpPr>
        <p:spPr>
          <a:xfrm>
            <a:off x="6382965" y="1430866"/>
            <a:ext cx="6096679"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lstStyle>
          <a:p>
            <a:r>
              <a:t>Colaborar con otras organizaciones para brindar formación a administradores de marketing y proyectos</a:t>
            </a:r>
          </a:p>
        </p:txBody>
      </p:sp>
    </p:spTree>
  </p:cSld>
  <p:clrMapOvr>
    <a:masterClrMapping/>
  </p:clrMapOvr>
  <p:transition xmlns:p14="http://schemas.microsoft.com/office/powerpoint/2010/mai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Shape 200"/>
          <p:cNvSpPr/>
          <p:nvPr/>
        </p:nvSpPr>
        <p:spPr>
          <a:xfrm>
            <a:off x="5867400" y="3086100"/>
            <a:ext cx="1270000" cy="1270000"/>
          </a:xfrm>
          <a:prstGeom prst="rect">
            <a:avLst/>
          </a:prstGeom>
          <a:ln w="50800">
            <a:solidFill>
              <a:srgbClr val="85888D"/>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201" name="Shape 201"/>
          <p:cNvSpPr/>
          <p:nvPr/>
        </p:nvSpPr>
        <p:spPr>
          <a:xfrm>
            <a:off x="5948833" y="3511549"/>
            <a:ext cx="1107134" cy="4191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b="1">
                <a:solidFill>
                  <a:srgbClr val="000000"/>
                </a:solidFill>
                <a:latin typeface="Helvetica"/>
                <a:ea typeface="Helvetica"/>
                <a:cs typeface="Helvetica"/>
                <a:sym typeface="Helvetica"/>
              </a:defRPr>
            </a:lvl1pPr>
          </a:lstStyle>
          <a:p>
            <a:r>
              <a:t>Gestión</a:t>
            </a:r>
          </a:p>
        </p:txBody>
      </p:sp>
      <p:sp>
        <p:nvSpPr>
          <p:cNvPr id="202" name="Shape 202"/>
          <p:cNvSpPr/>
          <p:nvPr/>
        </p:nvSpPr>
        <p:spPr>
          <a:xfrm>
            <a:off x="7680765" y="2552699"/>
            <a:ext cx="3257094" cy="2336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a:defRPr sz="1800" b="1">
                <a:solidFill>
                  <a:srgbClr val="000000"/>
                </a:solidFill>
                <a:latin typeface="Helvetica"/>
                <a:ea typeface="Helvetica"/>
                <a:cs typeface="Helvetica"/>
                <a:sym typeface="Helvetica"/>
              </a:defRPr>
            </a:pPr>
            <a:r>
              <a:t>Cultural</a:t>
            </a:r>
          </a:p>
          <a:p>
            <a:pPr algn="l">
              <a:defRPr sz="1800">
                <a:solidFill>
                  <a:srgbClr val="000000"/>
                </a:solidFill>
                <a:latin typeface="Helvetica Light"/>
                <a:ea typeface="Helvetica Light"/>
                <a:cs typeface="Helvetica Light"/>
                <a:sym typeface="Helvetica Light"/>
              </a:defRPr>
            </a:pPr>
            <a:r>
              <a:t>Decide sobre el bien: Activa,</a:t>
            </a:r>
          </a:p>
          <a:p>
            <a:pPr algn="l">
              <a:defRPr sz="1800">
                <a:solidFill>
                  <a:srgbClr val="000000"/>
                </a:solidFill>
                <a:latin typeface="Helvetica Light"/>
                <a:ea typeface="Helvetica Light"/>
                <a:cs typeface="Helvetica Light"/>
                <a:sym typeface="Helvetica Light"/>
              </a:defRPr>
            </a:pPr>
            <a:r>
              <a:t>Tutela, Conserva, Documenta,</a:t>
            </a:r>
          </a:p>
          <a:p>
            <a:pPr algn="l">
              <a:defRPr sz="1800">
                <a:solidFill>
                  <a:srgbClr val="000000"/>
                </a:solidFill>
                <a:latin typeface="Helvetica Light"/>
                <a:ea typeface="Helvetica Light"/>
                <a:cs typeface="Helvetica Light"/>
                <a:sym typeface="Helvetica Light"/>
              </a:defRPr>
            </a:pPr>
            <a:r>
              <a:t>Educa y Difunde</a:t>
            </a:r>
          </a:p>
          <a:p>
            <a:pPr algn="l">
              <a:defRPr sz="1800">
                <a:solidFill>
                  <a:srgbClr val="000000"/>
                </a:solidFill>
                <a:latin typeface="Helvetica Light"/>
                <a:ea typeface="Helvetica Light"/>
                <a:cs typeface="Helvetica Light"/>
                <a:sym typeface="Helvetica Light"/>
              </a:defRPr>
            </a:pPr>
            <a:r>
              <a:t>Diversifica por uso</a:t>
            </a:r>
          </a:p>
          <a:p>
            <a:pPr algn="l">
              <a:defRPr sz="1800">
                <a:solidFill>
                  <a:srgbClr val="000000"/>
                </a:solidFill>
                <a:latin typeface="Helvetica Light"/>
                <a:ea typeface="Helvetica Light"/>
                <a:cs typeface="Helvetica Light"/>
                <a:sym typeface="Helvetica Light"/>
              </a:defRPr>
            </a:pPr>
            <a:r>
              <a:t>Genera productos</a:t>
            </a:r>
          </a:p>
          <a:p>
            <a:pPr algn="l">
              <a:defRPr sz="1800">
                <a:solidFill>
                  <a:srgbClr val="000000"/>
                </a:solidFill>
                <a:latin typeface="Helvetica Light"/>
                <a:ea typeface="Helvetica Light"/>
                <a:cs typeface="Helvetica Light"/>
                <a:sym typeface="Helvetica Light"/>
              </a:defRPr>
            </a:pPr>
            <a:r>
              <a:t>patrimoniales de calidad</a:t>
            </a:r>
          </a:p>
          <a:p>
            <a:pPr algn="l">
              <a:defRPr sz="1800">
                <a:solidFill>
                  <a:srgbClr val="000000"/>
                </a:solidFill>
                <a:latin typeface="Helvetica Light"/>
                <a:ea typeface="Helvetica Light"/>
                <a:cs typeface="Helvetica Light"/>
                <a:sym typeface="Helvetica Light"/>
              </a:defRPr>
            </a:pPr>
            <a:r>
              <a:t>y sostenibles</a:t>
            </a:r>
          </a:p>
        </p:txBody>
      </p:sp>
      <p:sp>
        <p:nvSpPr>
          <p:cNvPr id="203" name="Shape 203"/>
          <p:cNvSpPr/>
          <p:nvPr/>
        </p:nvSpPr>
        <p:spPr>
          <a:xfrm>
            <a:off x="2050380" y="2552699"/>
            <a:ext cx="3057755" cy="2336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r">
              <a:defRPr sz="1800" b="1">
                <a:solidFill>
                  <a:srgbClr val="000000"/>
                </a:solidFill>
                <a:latin typeface="Helvetica"/>
                <a:ea typeface="Helvetica"/>
                <a:cs typeface="Helvetica"/>
                <a:sym typeface="Helvetica"/>
              </a:defRPr>
            </a:pPr>
            <a:r>
              <a:t>Turística</a:t>
            </a:r>
          </a:p>
          <a:p>
            <a:pPr algn="r">
              <a:defRPr sz="1800">
                <a:solidFill>
                  <a:srgbClr val="000000"/>
                </a:solidFill>
                <a:latin typeface="Helvetica Light"/>
                <a:ea typeface="Helvetica Light"/>
                <a:cs typeface="Helvetica Light"/>
                <a:sym typeface="Helvetica Light"/>
              </a:defRPr>
            </a:pPr>
            <a:r>
              <a:t>rentabiliza económicamente</a:t>
            </a:r>
          </a:p>
          <a:p>
            <a:pPr algn="r">
              <a:defRPr sz="1800">
                <a:solidFill>
                  <a:srgbClr val="000000"/>
                </a:solidFill>
                <a:latin typeface="Helvetica Light"/>
                <a:ea typeface="Helvetica Light"/>
                <a:cs typeface="Helvetica Light"/>
                <a:sym typeface="Helvetica Light"/>
              </a:defRPr>
            </a:pPr>
            <a:r>
              <a:t>Financia la activación</a:t>
            </a:r>
          </a:p>
          <a:p>
            <a:pPr algn="r">
              <a:defRPr sz="1800">
                <a:solidFill>
                  <a:srgbClr val="000000"/>
                </a:solidFill>
                <a:latin typeface="Helvetica Light"/>
                <a:ea typeface="Helvetica Light"/>
                <a:cs typeface="Helvetica Light"/>
                <a:sym typeface="Helvetica Light"/>
              </a:defRPr>
            </a:pPr>
            <a:r>
              <a:t>y la conservación</a:t>
            </a:r>
          </a:p>
          <a:p>
            <a:pPr algn="r">
              <a:defRPr sz="1800">
                <a:solidFill>
                  <a:srgbClr val="000000"/>
                </a:solidFill>
                <a:latin typeface="Helvetica Light"/>
                <a:ea typeface="Helvetica Light"/>
                <a:cs typeface="Helvetica Light"/>
                <a:sym typeface="Helvetica Light"/>
              </a:defRPr>
            </a:pPr>
            <a:r>
              <a:t>Promociona y comercializa</a:t>
            </a:r>
          </a:p>
          <a:p>
            <a:pPr algn="r">
              <a:defRPr sz="1800">
                <a:solidFill>
                  <a:srgbClr val="000000"/>
                </a:solidFill>
                <a:latin typeface="Helvetica Light"/>
                <a:ea typeface="Helvetica Light"/>
                <a:cs typeface="Helvetica Light"/>
                <a:sym typeface="Helvetica Light"/>
              </a:defRPr>
            </a:pPr>
            <a:r>
              <a:t>Diversifica por consumo</a:t>
            </a:r>
          </a:p>
          <a:p>
            <a:pPr algn="r">
              <a:defRPr sz="1800">
                <a:solidFill>
                  <a:srgbClr val="000000"/>
                </a:solidFill>
                <a:latin typeface="Helvetica Light"/>
                <a:ea typeface="Helvetica Light"/>
                <a:cs typeface="Helvetica Light"/>
                <a:sym typeface="Helvetica Light"/>
              </a:defRPr>
            </a:pPr>
            <a:r>
              <a:t>Potencia destinos y genera</a:t>
            </a:r>
          </a:p>
          <a:p>
            <a:pPr algn="r">
              <a:defRPr sz="1800">
                <a:solidFill>
                  <a:srgbClr val="000000"/>
                </a:solidFill>
                <a:latin typeface="Helvetica Light"/>
                <a:ea typeface="Helvetica Light"/>
                <a:cs typeface="Helvetica Light"/>
                <a:sym typeface="Helvetica Light"/>
              </a:defRPr>
            </a:pPr>
            <a:r>
              <a:t>productos turísticos</a:t>
            </a:r>
          </a:p>
        </p:txBody>
      </p:sp>
      <p:sp>
        <p:nvSpPr>
          <p:cNvPr id="204" name="Shape 204"/>
          <p:cNvSpPr/>
          <p:nvPr/>
        </p:nvSpPr>
        <p:spPr>
          <a:xfrm>
            <a:off x="4804359" y="5302250"/>
            <a:ext cx="3396082" cy="1498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800" b="1">
                <a:solidFill>
                  <a:srgbClr val="000000"/>
                </a:solidFill>
                <a:latin typeface="Helvetica"/>
                <a:ea typeface="Helvetica"/>
                <a:cs typeface="Helvetica"/>
                <a:sym typeface="Helvetica"/>
              </a:defRPr>
            </a:pPr>
            <a:r>
              <a:t>Territorial</a:t>
            </a:r>
          </a:p>
          <a:p>
            <a:pPr>
              <a:defRPr sz="1800">
                <a:solidFill>
                  <a:srgbClr val="000000"/>
                </a:solidFill>
                <a:latin typeface="Helvetica Light"/>
                <a:ea typeface="Helvetica Light"/>
                <a:cs typeface="Helvetica Light"/>
                <a:sym typeface="Helvetica Light"/>
              </a:defRPr>
            </a:pPr>
            <a:r>
              <a:t>Planifica, Ordena, Protege </a:t>
            </a:r>
          </a:p>
          <a:p>
            <a:pPr>
              <a:defRPr sz="1800">
                <a:solidFill>
                  <a:srgbClr val="000000"/>
                </a:solidFill>
                <a:latin typeface="Helvetica Light"/>
                <a:ea typeface="Helvetica Light"/>
                <a:cs typeface="Helvetica Light"/>
                <a:sym typeface="Helvetica Light"/>
              </a:defRPr>
            </a:pPr>
            <a:r>
              <a:t>Equilibra y Administra</a:t>
            </a:r>
          </a:p>
          <a:p>
            <a:pPr>
              <a:defRPr sz="1800">
                <a:solidFill>
                  <a:srgbClr val="000000"/>
                </a:solidFill>
                <a:latin typeface="Helvetica Light"/>
                <a:ea typeface="Helvetica Light"/>
                <a:cs typeface="Helvetica Light"/>
                <a:sym typeface="Helvetica Light"/>
              </a:defRPr>
            </a:pPr>
            <a:r>
              <a:t>Convierte tensiones territoriales</a:t>
            </a:r>
          </a:p>
          <a:p>
            <a:pPr>
              <a:defRPr sz="1800">
                <a:solidFill>
                  <a:srgbClr val="000000"/>
                </a:solidFill>
                <a:latin typeface="Helvetica Light"/>
                <a:ea typeface="Helvetica Light"/>
                <a:cs typeface="Helvetica Light"/>
                <a:sym typeface="Helvetica Light"/>
              </a:defRPr>
            </a:pPr>
            <a:r>
              <a:t>en cooperación interterritorial</a:t>
            </a:r>
          </a:p>
        </p:txBody>
      </p:sp>
      <p:pic>
        <p:nvPicPr>
          <p:cNvPr id="205" name="LON17731.jpg"/>
          <p:cNvPicPr>
            <a:picLocks noChangeAspect="1"/>
          </p:cNvPicPr>
          <p:nvPr/>
        </p:nvPicPr>
        <p:blipFill>
          <a:blip r:embed="rId2">
            <a:extLst/>
          </a:blip>
          <a:stretch>
            <a:fillRect/>
          </a:stretch>
        </p:blipFill>
        <p:spPr>
          <a:xfrm>
            <a:off x="2705100" y="558800"/>
            <a:ext cx="2438400" cy="1930400"/>
          </a:xfrm>
          <a:prstGeom prst="rect">
            <a:avLst/>
          </a:prstGeom>
          <a:ln w="12700">
            <a:miter lim="400000"/>
          </a:ln>
        </p:spPr>
      </p:pic>
      <p:pic>
        <p:nvPicPr>
          <p:cNvPr id="206" name="409811B.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762571" y="558800"/>
            <a:ext cx="2900876" cy="1930400"/>
          </a:xfrm>
          <a:prstGeom prst="rect">
            <a:avLst/>
          </a:prstGeom>
          <a:ln w="12700">
            <a:miter lim="400000"/>
          </a:ln>
        </p:spPr>
      </p:pic>
      <p:pic>
        <p:nvPicPr>
          <p:cNvPr id="207" name="Montenmedio_279a.jpe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69937" y="7067550"/>
            <a:ext cx="5664926" cy="1875401"/>
          </a:xfrm>
          <a:prstGeom prst="rect">
            <a:avLst/>
          </a:prstGeom>
          <a:ln w="12700">
            <a:miter lim="400000"/>
          </a:ln>
        </p:spPr>
      </p:pic>
    </p:spTree>
  </p:cSld>
  <p:clrMapOvr>
    <a:masterClrMapping/>
  </p:clrMapOvr>
  <p:transition xmlns:p14="http://schemas.microsoft.com/office/powerpoint/2010/mai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Shape 209"/>
          <p:cNvSpPr/>
          <p:nvPr/>
        </p:nvSpPr>
        <p:spPr>
          <a:xfrm>
            <a:off x="761578" y="386928"/>
            <a:ext cx="6109544" cy="6109544"/>
          </a:xfrm>
          <a:prstGeom prst="ellipse">
            <a:avLst/>
          </a:prstGeom>
          <a:solidFill>
            <a:srgbClr val="51A7F9">
              <a:alpha val="45345"/>
            </a:srgbClr>
          </a:solidFill>
          <a:ln w="12700">
            <a:miter lim="400000"/>
          </a:ln>
          <a:effectLst>
            <a:outerShdw blurRad="406400" dist="389537" dir="3800035" rotWithShape="0">
              <a:srgbClr val="51A7F9">
                <a:alpha val="73481"/>
              </a:srgbClr>
            </a:outerShdw>
          </a:effectLst>
        </p:spPr>
        <p:txBody>
          <a:bodyPr lIns="50800" tIns="50800" rIns="50800" bIns="50800" anchor="ctr"/>
          <a:lstStyle/>
          <a:p>
            <a:pPr>
              <a:defRPr>
                <a:solidFill>
                  <a:srgbClr val="FFFFFF"/>
                </a:solidFill>
                <a:latin typeface="Helvetica Light"/>
                <a:ea typeface="Helvetica Light"/>
                <a:cs typeface="Helvetica Light"/>
                <a:sym typeface="Helvetica Light"/>
              </a:defRPr>
            </a:pPr>
            <a:endParaRPr/>
          </a:p>
        </p:txBody>
      </p:sp>
      <p:sp>
        <p:nvSpPr>
          <p:cNvPr id="210" name="Shape 210"/>
          <p:cNvSpPr/>
          <p:nvPr/>
        </p:nvSpPr>
        <p:spPr>
          <a:xfrm>
            <a:off x="3181350" y="2749550"/>
            <a:ext cx="1270000" cy="1270000"/>
          </a:xfrm>
          <a:prstGeom prst="rect">
            <a:avLst/>
          </a:prstGeom>
          <a:ln w="50800">
            <a:solidFill>
              <a:srgbClr val="85888D"/>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211" name="Shape 211"/>
          <p:cNvSpPr/>
          <p:nvPr/>
        </p:nvSpPr>
        <p:spPr>
          <a:xfrm>
            <a:off x="3409873" y="3162299"/>
            <a:ext cx="876454"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Público</a:t>
            </a:r>
          </a:p>
        </p:txBody>
      </p:sp>
      <p:sp>
        <p:nvSpPr>
          <p:cNvPr id="212" name="Shape 212"/>
          <p:cNvSpPr/>
          <p:nvPr/>
        </p:nvSpPr>
        <p:spPr>
          <a:xfrm>
            <a:off x="5243340" y="2692400"/>
            <a:ext cx="1139115" cy="1219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800">
                <a:solidFill>
                  <a:srgbClr val="000000"/>
                </a:solidFill>
                <a:latin typeface="Helvetica Light"/>
                <a:ea typeface="Helvetica Light"/>
                <a:cs typeface="Helvetica Light"/>
                <a:sym typeface="Helvetica Light"/>
              </a:defRPr>
            </a:pPr>
            <a:r>
              <a:t>Local</a:t>
            </a:r>
          </a:p>
          <a:p>
            <a:pPr>
              <a:defRPr sz="1800">
                <a:solidFill>
                  <a:srgbClr val="000000"/>
                </a:solidFill>
                <a:latin typeface="Helvetica Light"/>
                <a:ea typeface="Helvetica Light"/>
                <a:cs typeface="Helvetica Light"/>
                <a:sym typeface="Helvetica Light"/>
              </a:defRPr>
            </a:pPr>
            <a:r>
              <a:t>Regional</a:t>
            </a:r>
          </a:p>
          <a:p>
            <a:pPr>
              <a:defRPr sz="1800">
                <a:solidFill>
                  <a:srgbClr val="000000"/>
                </a:solidFill>
                <a:latin typeface="Helvetica Light"/>
                <a:ea typeface="Helvetica Light"/>
                <a:cs typeface="Helvetica Light"/>
                <a:sym typeface="Helvetica Light"/>
              </a:defRPr>
            </a:pPr>
            <a:r>
              <a:t>Nacional</a:t>
            </a:r>
          </a:p>
          <a:p>
            <a:pPr>
              <a:defRPr sz="1800">
                <a:solidFill>
                  <a:srgbClr val="000000"/>
                </a:solidFill>
                <a:latin typeface="Helvetica Light"/>
                <a:ea typeface="Helvetica Light"/>
                <a:cs typeface="Helvetica Light"/>
                <a:sym typeface="Helvetica Light"/>
              </a:defRPr>
            </a:pPr>
            <a:r>
              <a:t>Extranjero</a:t>
            </a:r>
          </a:p>
        </p:txBody>
      </p:sp>
      <p:sp>
        <p:nvSpPr>
          <p:cNvPr id="213" name="Shape 213"/>
          <p:cNvSpPr/>
          <p:nvPr/>
        </p:nvSpPr>
        <p:spPr>
          <a:xfrm>
            <a:off x="2259901" y="952500"/>
            <a:ext cx="3176398" cy="1498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800">
                <a:solidFill>
                  <a:srgbClr val="000000"/>
                </a:solidFill>
                <a:latin typeface="Helvetica Light"/>
                <a:ea typeface="Helvetica Light"/>
                <a:cs typeface="Helvetica Light"/>
                <a:sym typeface="Helvetica Light"/>
              </a:defRPr>
            </a:pPr>
            <a:r>
              <a:t>¿Quiénes y cómo son?</a:t>
            </a:r>
          </a:p>
          <a:p>
            <a:pPr>
              <a:defRPr sz="1800">
                <a:solidFill>
                  <a:srgbClr val="000000"/>
                </a:solidFill>
                <a:latin typeface="Helvetica Light"/>
                <a:ea typeface="Helvetica Light"/>
                <a:cs typeface="Helvetica Light"/>
                <a:sym typeface="Helvetica Light"/>
              </a:defRPr>
            </a:pPr>
            <a:r>
              <a:t>¿De dónde y cuándo vienen?</a:t>
            </a:r>
          </a:p>
          <a:p>
            <a:pPr>
              <a:defRPr sz="1800">
                <a:solidFill>
                  <a:srgbClr val="000000"/>
                </a:solidFill>
                <a:latin typeface="Helvetica Light"/>
                <a:ea typeface="Helvetica Light"/>
                <a:cs typeface="Helvetica Light"/>
                <a:sym typeface="Helvetica Light"/>
              </a:defRPr>
            </a:pPr>
            <a:r>
              <a:t>¿Que buscan?</a:t>
            </a:r>
          </a:p>
          <a:p>
            <a:pPr>
              <a:defRPr sz="1800">
                <a:solidFill>
                  <a:srgbClr val="000000"/>
                </a:solidFill>
                <a:latin typeface="Helvetica Light"/>
                <a:ea typeface="Helvetica Light"/>
                <a:cs typeface="Helvetica Light"/>
                <a:sym typeface="Helvetica Light"/>
              </a:defRPr>
            </a:pPr>
            <a:r>
              <a:t>demanda real y sueños</a:t>
            </a:r>
          </a:p>
          <a:p>
            <a:pPr>
              <a:defRPr sz="1800">
                <a:solidFill>
                  <a:srgbClr val="000000"/>
                </a:solidFill>
                <a:latin typeface="Helvetica Light"/>
                <a:ea typeface="Helvetica Light"/>
                <a:cs typeface="Helvetica Light"/>
                <a:sym typeface="Helvetica Light"/>
              </a:defRPr>
            </a:pPr>
            <a:r>
              <a:t>¿Cómo vienen?</a:t>
            </a:r>
          </a:p>
        </p:txBody>
      </p:sp>
      <p:sp>
        <p:nvSpPr>
          <p:cNvPr id="214" name="Shape 214"/>
          <p:cNvSpPr/>
          <p:nvPr/>
        </p:nvSpPr>
        <p:spPr>
          <a:xfrm>
            <a:off x="1068229" y="2692400"/>
            <a:ext cx="1384631" cy="1498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800">
                <a:solidFill>
                  <a:srgbClr val="000000"/>
                </a:solidFill>
                <a:latin typeface="Helvetica Light"/>
                <a:ea typeface="Helvetica Light"/>
                <a:cs typeface="Helvetica Light"/>
                <a:sym typeface="Helvetica Light"/>
              </a:defRPr>
            </a:pPr>
            <a:r>
              <a:t>Individual</a:t>
            </a:r>
          </a:p>
          <a:p>
            <a:pPr>
              <a:defRPr sz="1800">
                <a:solidFill>
                  <a:srgbClr val="000000"/>
                </a:solidFill>
                <a:latin typeface="Helvetica Light"/>
                <a:ea typeface="Helvetica Light"/>
                <a:cs typeface="Helvetica Light"/>
                <a:sym typeface="Helvetica Light"/>
              </a:defRPr>
            </a:pPr>
            <a:r>
              <a:t>Colectivo</a:t>
            </a:r>
          </a:p>
          <a:p>
            <a:pPr>
              <a:defRPr sz="1800">
                <a:solidFill>
                  <a:srgbClr val="000000"/>
                </a:solidFill>
                <a:latin typeface="Helvetica Light"/>
                <a:ea typeface="Helvetica Light"/>
                <a:cs typeface="Helvetica Light"/>
                <a:sym typeface="Helvetica Light"/>
              </a:defRPr>
            </a:pPr>
            <a:r>
              <a:t>Organizado</a:t>
            </a:r>
          </a:p>
          <a:p>
            <a:pPr>
              <a:defRPr sz="1800">
                <a:solidFill>
                  <a:srgbClr val="000000"/>
                </a:solidFill>
                <a:latin typeface="Helvetica Light"/>
                <a:ea typeface="Helvetica Light"/>
                <a:cs typeface="Helvetica Light"/>
                <a:sym typeface="Helvetica Light"/>
              </a:defRPr>
            </a:pPr>
            <a:r>
              <a:t>Específico</a:t>
            </a:r>
          </a:p>
          <a:p>
            <a:pPr>
              <a:defRPr sz="1800">
                <a:solidFill>
                  <a:srgbClr val="000000"/>
                </a:solidFill>
                <a:latin typeface="Helvetica Light"/>
                <a:ea typeface="Helvetica Light"/>
                <a:cs typeface="Helvetica Light"/>
                <a:sym typeface="Helvetica Light"/>
              </a:defRPr>
            </a:pPr>
            <a:r>
              <a:t>Casual</a:t>
            </a:r>
          </a:p>
        </p:txBody>
      </p:sp>
      <p:sp>
        <p:nvSpPr>
          <p:cNvPr id="215" name="Shape 215"/>
          <p:cNvSpPr/>
          <p:nvPr/>
        </p:nvSpPr>
        <p:spPr>
          <a:xfrm>
            <a:off x="3022396" y="4254500"/>
            <a:ext cx="1651408" cy="1219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800">
                <a:solidFill>
                  <a:srgbClr val="000000"/>
                </a:solidFill>
                <a:latin typeface="Helvetica Light"/>
                <a:ea typeface="Helvetica Light"/>
                <a:cs typeface="Helvetica Light"/>
                <a:sym typeface="Helvetica Light"/>
              </a:defRPr>
            </a:pPr>
            <a:r>
              <a:t>Edad</a:t>
            </a:r>
          </a:p>
          <a:p>
            <a:pPr>
              <a:defRPr sz="1800">
                <a:solidFill>
                  <a:srgbClr val="000000"/>
                </a:solidFill>
                <a:latin typeface="Helvetica Light"/>
                <a:ea typeface="Helvetica Light"/>
                <a:cs typeface="Helvetica Light"/>
                <a:sym typeface="Helvetica Light"/>
              </a:defRPr>
            </a:pPr>
            <a:r>
              <a:t>Profesión</a:t>
            </a:r>
          </a:p>
          <a:p>
            <a:pPr>
              <a:defRPr sz="1800">
                <a:solidFill>
                  <a:srgbClr val="000000"/>
                </a:solidFill>
                <a:latin typeface="Helvetica Light"/>
                <a:ea typeface="Helvetica Light"/>
                <a:cs typeface="Helvetica Light"/>
                <a:sym typeface="Helvetica Light"/>
              </a:defRPr>
            </a:pPr>
            <a:r>
              <a:t>Nivel Econom.</a:t>
            </a:r>
          </a:p>
          <a:p>
            <a:pPr>
              <a:defRPr sz="1800">
                <a:solidFill>
                  <a:srgbClr val="000000"/>
                </a:solidFill>
                <a:latin typeface="Helvetica Light"/>
                <a:ea typeface="Helvetica Light"/>
                <a:cs typeface="Helvetica Light"/>
                <a:sym typeface="Helvetica Light"/>
              </a:defRPr>
            </a:pPr>
            <a:r>
              <a:t>Estilo vida</a:t>
            </a:r>
          </a:p>
        </p:txBody>
      </p:sp>
      <p:sp>
        <p:nvSpPr>
          <p:cNvPr id="216" name="Shape 216"/>
          <p:cNvSpPr/>
          <p:nvPr/>
        </p:nvSpPr>
        <p:spPr>
          <a:xfrm>
            <a:off x="8215924" y="298028"/>
            <a:ext cx="3176398" cy="3176398"/>
          </a:xfrm>
          <a:prstGeom prst="ellipse">
            <a:avLst/>
          </a:prstGeom>
          <a:solidFill>
            <a:srgbClr val="B36AE2">
              <a:alpha val="45345"/>
            </a:srgbClr>
          </a:solidFill>
          <a:ln w="12700">
            <a:miter lim="400000"/>
          </a:ln>
          <a:effectLst>
            <a:outerShdw blurRad="406400" dist="389537" dir="3800035" rotWithShape="0">
              <a:srgbClr val="773F9B">
                <a:alpha val="73481"/>
              </a:srgbClr>
            </a:outerShdw>
          </a:effectLst>
        </p:spPr>
        <p:txBody>
          <a:bodyPr lIns="50800" tIns="50800" rIns="50800" bIns="50800" anchor="ctr"/>
          <a:lstStyle/>
          <a:p>
            <a:pPr>
              <a:defRPr>
                <a:solidFill>
                  <a:srgbClr val="FFFFFF"/>
                </a:solidFill>
                <a:latin typeface="Helvetica Light"/>
                <a:ea typeface="Helvetica Light"/>
                <a:cs typeface="Helvetica Light"/>
                <a:sym typeface="Helvetica Light"/>
              </a:defRPr>
            </a:pPr>
            <a:endParaRPr/>
          </a:p>
        </p:txBody>
      </p:sp>
      <p:sp>
        <p:nvSpPr>
          <p:cNvPr id="217" name="Shape 217"/>
          <p:cNvSpPr/>
          <p:nvPr/>
        </p:nvSpPr>
        <p:spPr>
          <a:xfrm>
            <a:off x="9169123" y="1251226"/>
            <a:ext cx="1270001" cy="1270001"/>
          </a:xfrm>
          <a:prstGeom prst="rect">
            <a:avLst/>
          </a:prstGeom>
          <a:ln w="50800">
            <a:solidFill>
              <a:srgbClr val="85888D"/>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218" name="Shape 218"/>
          <p:cNvSpPr/>
          <p:nvPr/>
        </p:nvSpPr>
        <p:spPr>
          <a:xfrm>
            <a:off x="9238770" y="1524276"/>
            <a:ext cx="1194207" cy="660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800">
                <a:solidFill>
                  <a:srgbClr val="000000"/>
                </a:solidFill>
                <a:latin typeface="Helvetica Light"/>
                <a:ea typeface="Helvetica Light"/>
                <a:cs typeface="Helvetica Light"/>
                <a:sym typeface="Helvetica Light"/>
              </a:defRPr>
            </a:pPr>
            <a:r>
              <a:t>Población</a:t>
            </a:r>
          </a:p>
          <a:p>
            <a:pPr>
              <a:defRPr sz="1800">
                <a:solidFill>
                  <a:srgbClr val="000000"/>
                </a:solidFill>
                <a:latin typeface="Helvetica Light"/>
                <a:ea typeface="Helvetica Light"/>
                <a:cs typeface="Helvetica Light"/>
                <a:sym typeface="Helvetica Light"/>
              </a:defRPr>
            </a:pPr>
            <a:r>
              <a:t>Local</a:t>
            </a:r>
          </a:p>
        </p:txBody>
      </p:sp>
      <p:sp>
        <p:nvSpPr>
          <p:cNvPr id="219" name="Shape 219"/>
          <p:cNvSpPr/>
          <p:nvPr/>
        </p:nvSpPr>
        <p:spPr>
          <a:xfrm>
            <a:off x="9232508" y="634999"/>
            <a:ext cx="1143230"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Custodios</a:t>
            </a:r>
          </a:p>
        </p:txBody>
      </p:sp>
      <p:sp>
        <p:nvSpPr>
          <p:cNvPr id="220" name="Shape 220"/>
          <p:cNvSpPr/>
          <p:nvPr/>
        </p:nvSpPr>
        <p:spPr>
          <a:xfrm rot="5400000">
            <a:off x="10298970" y="1663976"/>
            <a:ext cx="1232383"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Voluntarios</a:t>
            </a:r>
          </a:p>
        </p:txBody>
      </p:sp>
      <p:sp>
        <p:nvSpPr>
          <p:cNvPr id="221" name="Shape 221"/>
          <p:cNvSpPr/>
          <p:nvPr/>
        </p:nvSpPr>
        <p:spPr>
          <a:xfrm>
            <a:off x="9172934" y="2692399"/>
            <a:ext cx="1486587"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Asociaciones</a:t>
            </a:r>
          </a:p>
        </p:txBody>
      </p:sp>
      <p:sp>
        <p:nvSpPr>
          <p:cNvPr id="222" name="Shape 222"/>
          <p:cNvSpPr/>
          <p:nvPr/>
        </p:nvSpPr>
        <p:spPr>
          <a:xfrm rot="16200000">
            <a:off x="8002775" y="1695726"/>
            <a:ext cx="1507618"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Protagonistas</a:t>
            </a:r>
          </a:p>
        </p:txBody>
      </p:sp>
      <p:sp>
        <p:nvSpPr>
          <p:cNvPr id="223" name="Shape 223"/>
          <p:cNvSpPr/>
          <p:nvPr/>
        </p:nvSpPr>
        <p:spPr>
          <a:xfrm>
            <a:off x="5770565" y="165100"/>
            <a:ext cx="2644217" cy="965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400">
                <a:solidFill>
                  <a:srgbClr val="000000"/>
                </a:solidFill>
                <a:latin typeface="Helvetica Light"/>
                <a:ea typeface="Helvetica Light"/>
                <a:cs typeface="Helvetica Light"/>
                <a:sym typeface="Helvetica Light"/>
              </a:defRPr>
            </a:pPr>
            <a:r>
              <a:t>Hay más estudios de público</a:t>
            </a:r>
          </a:p>
          <a:p>
            <a:pPr>
              <a:defRPr sz="1400">
                <a:solidFill>
                  <a:srgbClr val="000000"/>
                </a:solidFill>
                <a:latin typeface="Helvetica Light"/>
                <a:ea typeface="Helvetica Light"/>
                <a:cs typeface="Helvetica Light"/>
                <a:sym typeface="Helvetica Light"/>
              </a:defRPr>
            </a:pPr>
            <a:r>
              <a:t>guardados en estanterías</a:t>
            </a:r>
          </a:p>
          <a:p>
            <a:pPr>
              <a:defRPr sz="1400">
                <a:solidFill>
                  <a:srgbClr val="000000"/>
                </a:solidFill>
                <a:latin typeface="Helvetica Light"/>
                <a:ea typeface="Helvetica Light"/>
                <a:cs typeface="Helvetica Light"/>
                <a:sym typeface="Helvetica Light"/>
              </a:defRPr>
            </a:pPr>
            <a:r>
              <a:t>que estrategias de adecuación</a:t>
            </a:r>
          </a:p>
          <a:p>
            <a:pPr>
              <a:defRPr sz="1400">
                <a:solidFill>
                  <a:srgbClr val="000000"/>
                </a:solidFill>
                <a:latin typeface="Helvetica Light"/>
                <a:ea typeface="Helvetica Light"/>
                <a:cs typeface="Helvetica Light"/>
                <a:sym typeface="Helvetica Light"/>
              </a:defRPr>
            </a:pPr>
            <a:r>
              <a:t>de productos patrimoniales</a:t>
            </a:r>
          </a:p>
        </p:txBody>
      </p:sp>
      <p:sp>
        <p:nvSpPr>
          <p:cNvPr id="224" name="Shape 224"/>
          <p:cNvSpPr/>
          <p:nvPr/>
        </p:nvSpPr>
        <p:spPr>
          <a:xfrm>
            <a:off x="7149043" y="3581676"/>
            <a:ext cx="3773781" cy="965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400">
                <a:solidFill>
                  <a:srgbClr val="000000"/>
                </a:solidFill>
                <a:latin typeface="Helvetica Light"/>
                <a:ea typeface="Helvetica Light"/>
                <a:cs typeface="Helvetica Light"/>
                <a:sym typeface="Helvetica Light"/>
              </a:defRPr>
            </a:pPr>
            <a:r>
              <a:t>Si la gestión del bien no está dispuesta a</a:t>
            </a:r>
          </a:p>
          <a:p>
            <a:pPr>
              <a:defRPr sz="1400">
                <a:solidFill>
                  <a:srgbClr val="000000"/>
                </a:solidFill>
                <a:latin typeface="Helvetica Light"/>
                <a:ea typeface="Helvetica Light"/>
                <a:cs typeface="Helvetica Light"/>
                <a:sym typeface="Helvetica Light"/>
              </a:defRPr>
            </a:pPr>
            <a:r>
              <a:t>reactivar su producto patrimonial y adecuarlo</a:t>
            </a:r>
          </a:p>
          <a:p>
            <a:pPr>
              <a:defRPr sz="1400">
                <a:solidFill>
                  <a:srgbClr val="000000"/>
                </a:solidFill>
                <a:latin typeface="Helvetica Light"/>
                <a:ea typeface="Helvetica Light"/>
                <a:cs typeface="Helvetica Light"/>
                <a:sym typeface="Helvetica Light"/>
              </a:defRPr>
            </a:pPr>
            <a:r>
              <a:t>a los tiempos y circunstancias</a:t>
            </a:r>
          </a:p>
          <a:p>
            <a:pPr>
              <a:defRPr sz="1400">
                <a:solidFill>
                  <a:srgbClr val="000000"/>
                </a:solidFill>
                <a:latin typeface="Helvetica Light"/>
                <a:ea typeface="Helvetica Light"/>
                <a:cs typeface="Helvetica Light"/>
                <a:sym typeface="Helvetica Light"/>
              </a:defRPr>
            </a:pPr>
            <a:r>
              <a:t>no invierta en estudios de público.</a:t>
            </a:r>
          </a:p>
        </p:txBody>
      </p:sp>
      <p:sp>
        <p:nvSpPr>
          <p:cNvPr id="225" name="Shape 225"/>
          <p:cNvSpPr/>
          <p:nvPr/>
        </p:nvSpPr>
        <p:spPr>
          <a:xfrm>
            <a:off x="591210" y="6940550"/>
            <a:ext cx="3592780" cy="749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400">
                <a:solidFill>
                  <a:srgbClr val="000000"/>
                </a:solidFill>
                <a:latin typeface="Helvetica Light"/>
                <a:ea typeface="Helvetica Light"/>
                <a:cs typeface="Helvetica Light"/>
                <a:sym typeface="Helvetica Light"/>
              </a:defRPr>
            </a:pPr>
            <a:r>
              <a:t>Los esfuerzos en segmentación de público</a:t>
            </a:r>
          </a:p>
          <a:p>
            <a:pPr>
              <a:defRPr sz="1400">
                <a:solidFill>
                  <a:srgbClr val="000000"/>
                </a:solidFill>
                <a:latin typeface="Helvetica Light"/>
                <a:ea typeface="Helvetica Light"/>
                <a:cs typeface="Helvetica Light"/>
                <a:sym typeface="Helvetica Light"/>
              </a:defRPr>
            </a:pPr>
            <a:r>
              <a:t>naufragan ante la incapacidad de</a:t>
            </a:r>
          </a:p>
          <a:p>
            <a:pPr>
              <a:defRPr sz="1400">
                <a:solidFill>
                  <a:srgbClr val="000000"/>
                </a:solidFill>
                <a:latin typeface="Helvetica Light"/>
                <a:ea typeface="Helvetica Light"/>
                <a:cs typeface="Helvetica Light"/>
                <a:sym typeface="Helvetica Light"/>
              </a:defRPr>
            </a:pPr>
            <a:r>
              <a:t>diversificar los productos patrimoniales</a:t>
            </a:r>
          </a:p>
        </p:txBody>
      </p:sp>
      <p:graphicFrame>
        <p:nvGraphicFramePr>
          <p:cNvPr id="226" name="Table 226"/>
          <p:cNvGraphicFramePr/>
          <p:nvPr/>
        </p:nvGraphicFramePr>
        <p:xfrm>
          <a:off x="7124700" y="4953000"/>
          <a:ext cx="4995862" cy="4084320"/>
        </p:xfrm>
        <a:graphic>
          <a:graphicData uri="http://schemas.openxmlformats.org/drawingml/2006/table">
            <a:tbl>
              <a:tblPr bandRow="1">
                <a:tableStyleId>{4C3C2611-4C71-4FC5-86AE-919BDF0F9419}</a:tableStyleId>
              </a:tblPr>
              <a:tblGrid>
                <a:gridCol w="4995862"/>
              </a:tblGrid>
              <a:tr h="767080">
                <a:tc>
                  <a:txBody>
                    <a:bodyPr/>
                    <a:lstStyle/>
                    <a:p>
                      <a:pPr defTabSz="914400">
                        <a:defRPr>
                          <a:solidFill>
                            <a:srgbClr val="000000"/>
                          </a:solidFill>
                        </a:defRPr>
                      </a:pPr>
                      <a:r>
                        <a:rPr sz="1200" b="1">
                          <a:latin typeface="Helvetica"/>
                          <a:ea typeface="Helvetica"/>
                          <a:cs typeface="Helvetica"/>
                          <a:sym typeface="Helvetica"/>
                        </a:rPr>
                        <a:t>TURISTA/Visitante/EXCURSIONISTA/Público</a:t>
                      </a:r>
                    </a:p>
                  </a:txBody>
                  <a:tcPr marL="50800" marR="50800" marT="50800" marB="50800" anchor="ctr" horzOverflow="overflow">
                    <a:lnL w="38100">
                      <a:solidFill>
                        <a:srgbClr val="0B5D18"/>
                      </a:solidFill>
                      <a:miter lim="400000"/>
                    </a:lnL>
                    <a:lnR w="38100">
                      <a:solidFill>
                        <a:srgbClr val="0B5D18"/>
                      </a:solidFill>
                      <a:miter lim="400000"/>
                    </a:lnR>
                    <a:lnT w="38100">
                      <a:solidFill>
                        <a:srgbClr val="0B5D18"/>
                      </a:solidFill>
                      <a:miter lim="400000"/>
                    </a:lnT>
                    <a:solidFill>
                      <a:srgbClr val="FFFFFF"/>
                    </a:solidFill>
                  </a:tcPr>
                </a:tc>
              </a:tr>
              <a:tr h="767080">
                <a:tc>
                  <a:txBody>
                    <a:bodyPr/>
                    <a:lstStyle/>
                    <a:p>
                      <a:pPr defTabSz="914400">
                        <a:defRPr>
                          <a:solidFill>
                            <a:srgbClr val="000000"/>
                          </a:solidFill>
                        </a:defRPr>
                      </a:pPr>
                      <a:r>
                        <a:rPr sz="1200">
                          <a:latin typeface="Helvetica Light"/>
                          <a:ea typeface="Helvetica Light"/>
                          <a:cs typeface="Helvetica Light"/>
                          <a:sym typeface="Helvetica Light"/>
                        </a:rPr>
                        <a:t>Coleccionista de conocimientos
Apasionado - Hooligan - Cultureta -Aficionado
Necesita compensaciones internas fuertes</a:t>
                      </a:r>
                    </a:p>
                  </a:txBody>
                  <a:tcPr marL="50800" marR="50800" marT="50800" marB="50800" anchor="ctr" horzOverflow="overflow">
                    <a:lnL w="38100">
                      <a:solidFill>
                        <a:srgbClr val="0B5D18"/>
                      </a:solidFill>
                      <a:miter lim="400000"/>
                    </a:lnL>
                    <a:lnR w="38100">
                      <a:solidFill>
                        <a:srgbClr val="0B5D18"/>
                      </a:solidFill>
                      <a:miter lim="400000"/>
                    </a:lnR>
                    <a:solidFill>
                      <a:srgbClr val="E3E5E8"/>
                    </a:solidFill>
                  </a:tcPr>
                </a:tc>
              </a:tr>
              <a:tr h="767080">
                <a:tc>
                  <a:txBody>
                    <a:bodyPr/>
                    <a:lstStyle/>
                    <a:p>
                      <a:pPr defTabSz="914400">
                        <a:defRPr>
                          <a:solidFill>
                            <a:srgbClr val="000000"/>
                          </a:solidFill>
                        </a:defRPr>
                      </a:pPr>
                      <a:r>
                        <a:rPr sz="1200">
                          <a:latin typeface="Helvetica Light"/>
                          <a:ea typeface="Helvetica Light"/>
                          <a:cs typeface="Helvetica Light"/>
                          <a:sym typeface="Helvetica Light"/>
                        </a:rPr>
                        <a:t>Coleccionista de imágenes
Comprometido - Esteta  - Picaflor 
Necesita compensaciones externas valiosas</a:t>
                      </a:r>
                    </a:p>
                  </a:txBody>
                  <a:tcPr marL="50800" marR="50800" marT="50800" marB="50800" anchor="ctr" horzOverflow="overflow">
                    <a:lnL w="38100">
                      <a:solidFill>
                        <a:srgbClr val="0B5D18"/>
                      </a:solidFill>
                      <a:miter lim="400000"/>
                    </a:lnL>
                    <a:lnR w="38100">
                      <a:solidFill>
                        <a:srgbClr val="0B5D18"/>
                      </a:solidFill>
                      <a:miter lim="400000"/>
                    </a:lnR>
                    <a:solidFill>
                      <a:srgbClr val="FFFFFF"/>
                    </a:solidFill>
                  </a:tcPr>
                </a:tc>
              </a:tr>
              <a:tr h="767080">
                <a:tc>
                  <a:txBody>
                    <a:bodyPr/>
                    <a:lstStyle/>
                    <a:p>
                      <a:pPr defTabSz="914400">
                        <a:defRPr>
                          <a:solidFill>
                            <a:srgbClr val="000000"/>
                          </a:solidFill>
                        </a:defRPr>
                      </a:pPr>
                      <a:r>
                        <a:rPr sz="1200">
                          <a:latin typeface="Helvetica Light"/>
                          <a:ea typeface="Helvetica Light"/>
                          <a:cs typeface="Helvetica Light"/>
                          <a:sym typeface="Helvetica Light"/>
                        </a:rPr>
                        <a:t>Casual - Incidental
No sabe porque está allí
Se aburre, picotea y se va.
Descubre, disfruta y se hace converso
</a:t>
                      </a:r>
                    </a:p>
                  </a:txBody>
                  <a:tcPr marL="50800" marR="50800" marT="50800" marB="50800" anchor="ctr" horzOverflow="overflow">
                    <a:lnL w="38100">
                      <a:solidFill>
                        <a:srgbClr val="0B5D18"/>
                      </a:solidFill>
                      <a:miter lim="400000"/>
                    </a:lnL>
                    <a:lnR w="38100">
                      <a:solidFill>
                        <a:srgbClr val="0B5D18"/>
                      </a:solidFill>
                      <a:miter lim="400000"/>
                    </a:lnR>
                    <a:solidFill>
                      <a:srgbClr val="E3E5E8"/>
                    </a:solidFill>
                  </a:tcPr>
                </a:tc>
              </a:tr>
              <a:tr h="767080">
                <a:tc>
                  <a:txBody>
                    <a:bodyPr/>
                    <a:lstStyle/>
                    <a:p>
                      <a:pPr defTabSz="914400">
                        <a:defRPr>
                          <a:solidFill>
                            <a:srgbClr val="000000"/>
                          </a:solidFill>
                        </a:defRPr>
                      </a:pPr>
                      <a:r>
                        <a:rPr sz="1200">
                          <a:latin typeface="Helvetica Light"/>
                          <a:ea typeface="Helvetica Light"/>
                          <a:cs typeface="Helvetica Light"/>
                          <a:sym typeface="Helvetica Light"/>
                        </a:rPr>
                        <a:t>Condenado
está allí porque lo llevaron, pasa de todo
</a:t>
                      </a:r>
                    </a:p>
                  </a:txBody>
                  <a:tcPr marL="50800" marR="50800" marT="50800" marB="50800" anchor="ctr" horzOverflow="overflow">
                    <a:lnL w="38100">
                      <a:solidFill>
                        <a:srgbClr val="0B5D18"/>
                      </a:solidFill>
                      <a:miter lim="400000"/>
                    </a:lnL>
                    <a:lnR w="38100">
                      <a:solidFill>
                        <a:srgbClr val="0B5D18"/>
                      </a:solidFill>
                      <a:miter lim="400000"/>
                    </a:lnR>
                    <a:lnB w="38100">
                      <a:solidFill>
                        <a:srgbClr val="0B5D18"/>
                      </a:solidFill>
                      <a:miter lim="400000"/>
                    </a:lnB>
                    <a:solidFill>
                      <a:srgbClr val="FFFFFF"/>
                    </a:solidFill>
                  </a:tcPr>
                </a:tc>
              </a:tr>
            </a:tbl>
          </a:graphicData>
        </a:graphic>
      </p:graphicFrame>
    </p:spTree>
  </p:cSld>
  <p:clrMapOvr>
    <a:masterClrMapping/>
  </p:clrMapOvr>
  <p:transition xmlns:p14="http://schemas.microsoft.com/office/powerpoint/2010/mai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Shape 228"/>
          <p:cNvSpPr/>
          <p:nvPr/>
        </p:nvSpPr>
        <p:spPr>
          <a:xfrm>
            <a:off x="455660" y="704849"/>
            <a:ext cx="3629622" cy="7658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R="331470" algn="l" defTabSz="457200">
              <a:defRPr sz="1400">
                <a:solidFill>
                  <a:srgbClr val="000000"/>
                </a:solidFill>
                <a:latin typeface="Helvetica Light"/>
                <a:ea typeface="Helvetica Light"/>
                <a:cs typeface="Helvetica Light"/>
                <a:sym typeface="Helvetica Light"/>
              </a:defRPr>
            </a:pPr>
            <a:r>
              <a:t>Un recurso patrimonial no es exactamente coincidente con un objeto material o inmaterial sino aquel medio que nos permite, dentro de una planificación cultural a escala regional comarcal o municipal, utilizar su capacidad de ser un referente histórico o natural, su potencial de ser interpretado de acuerdo a temáticas generales adecuadas y capaz de recibir una explotación sostenible que permita formar parte de un programa de desarrollo social y económico sustentado en el turismo cultural.</a:t>
            </a:r>
          </a:p>
          <a:p>
            <a:pPr marR="331470" algn="l" defTabSz="457200">
              <a:defRPr sz="1400">
                <a:solidFill>
                  <a:srgbClr val="000000"/>
                </a:solidFill>
                <a:latin typeface="Helvetica Light"/>
                <a:ea typeface="Helvetica Light"/>
                <a:cs typeface="Helvetica Light"/>
                <a:sym typeface="Helvetica Light"/>
              </a:defRPr>
            </a:pPr>
            <a:endParaRPr/>
          </a:p>
          <a:p>
            <a:pPr marR="331470" algn="l" defTabSz="457200">
              <a:defRPr sz="1400">
                <a:solidFill>
                  <a:srgbClr val="000000"/>
                </a:solidFill>
                <a:latin typeface="Helvetica Light"/>
                <a:ea typeface="Helvetica Light"/>
                <a:cs typeface="Helvetica Light"/>
                <a:sym typeface="Helvetica Light"/>
              </a:defRPr>
            </a:pPr>
            <a:r>
              <a:t>Características del recurso</a:t>
            </a:r>
          </a:p>
          <a:p>
            <a:pPr marR="331470" algn="l" defTabSz="457200">
              <a:defRPr sz="1400">
                <a:solidFill>
                  <a:srgbClr val="000000"/>
                </a:solidFill>
                <a:latin typeface="Helvetica Light"/>
                <a:ea typeface="Helvetica Light"/>
                <a:cs typeface="Helvetica Light"/>
                <a:sym typeface="Helvetica Light"/>
              </a:defRPr>
            </a:pPr>
            <a:r>
              <a:t>Singularidad, per se, territorial</a:t>
            </a:r>
          </a:p>
          <a:p>
            <a:pPr marR="331470" algn="l" defTabSz="457200">
              <a:defRPr sz="1400">
                <a:solidFill>
                  <a:srgbClr val="000000"/>
                </a:solidFill>
                <a:latin typeface="Helvetica Light"/>
                <a:ea typeface="Helvetica Light"/>
                <a:cs typeface="Helvetica Light"/>
                <a:sym typeface="Helvetica Light"/>
              </a:defRPr>
            </a:pPr>
            <a:r>
              <a:t>atractivo y capacidad de convocatoria</a:t>
            </a:r>
          </a:p>
          <a:p>
            <a:pPr marR="331470" algn="l" defTabSz="457200">
              <a:defRPr sz="1400">
                <a:solidFill>
                  <a:srgbClr val="000000"/>
                </a:solidFill>
                <a:latin typeface="Helvetica Light"/>
                <a:ea typeface="Helvetica Light"/>
                <a:cs typeface="Helvetica Light"/>
                <a:sym typeface="Helvetica Light"/>
              </a:defRPr>
            </a:pPr>
            <a:r>
              <a:t>Funcionalidad</a:t>
            </a:r>
          </a:p>
          <a:p>
            <a:pPr marR="331470" algn="l" defTabSz="457200">
              <a:defRPr sz="1400">
                <a:solidFill>
                  <a:srgbClr val="000000"/>
                </a:solidFill>
                <a:latin typeface="Helvetica Light"/>
                <a:ea typeface="Helvetica Light"/>
                <a:cs typeface="Helvetica Light"/>
                <a:sym typeface="Helvetica Light"/>
              </a:defRPr>
            </a:pPr>
            <a:r>
              <a:t>Temporalidad, clima, estacionalidad</a:t>
            </a:r>
          </a:p>
          <a:p>
            <a:pPr marR="331470" algn="l" defTabSz="457200">
              <a:defRPr sz="1400">
                <a:solidFill>
                  <a:srgbClr val="000000"/>
                </a:solidFill>
                <a:latin typeface="Helvetica Light"/>
                <a:ea typeface="Helvetica Light"/>
                <a:cs typeface="Helvetica Light"/>
                <a:sym typeface="Helvetica Light"/>
              </a:defRPr>
            </a:pPr>
            <a:r>
              <a:t>Complementariedad temática,</a:t>
            </a:r>
          </a:p>
          <a:p>
            <a:pPr marR="331470" algn="l" defTabSz="457200">
              <a:defRPr sz="1400">
                <a:solidFill>
                  <a:srgbClr val="000000"/>
                </a:solidFill>
                <a:latin typeface="Helvetica Light"/>
                <a:ea typeface="Helvetica Light"/>
                <a:cs typeface="Helvetica Light"/>
                <a:sym typeface="Helvetica Light"/>
              </a:defRPr>
            </a:pPr>
            <a:r>
              <a:t>funcional y tipológica</a:t>
            </a:r>
          </a:p>
          <a:p>
            <a:pPr marR="331470" algn="l" defTabSz="457200">
              <a:defRPr sz="1400">
                <a:solidFill>
                  <a:srgbClr val="000000"/>
                </a:solidFill>
                <a:latin typeface="Helvetica Light"/>
                <a:ea typeface="Helvetica Light"/>
                <a:cs typeface="Helvetica Light"/>
                <a:sym typeface="Helvetica Light"/>
              </a:defRPr>
            </a:pPr>
            <a:r>
              <a:t>Potencialidad de gestión</a:t>
            </a:r>
          </a:p>
          <a:p>
            <a:pPr marR="331470" algn="l" defTabSz="457200">
              <a:defRPr sz="1400">
                <a:solidFill>
                  <a:srgbClr val="000000"/>
                </a:solidFill>
                <a:latin typeface="Helvetica Light"/>
                <a:ea typeface="Helvetica Light"/>
                <a:cs typeface="Helvetica Light"/>
                <a:sym typeface="Helvetica Light"/>
              </a:defRPr>
            </a:pPr>
            <a:r>
              <a:t>pública/privada Uso público</a:t>
            </a:r>
          </a:p>
          <a:p>
            <a:pPr marR="331470" algn="l" defTabSz="457200">
              <a:defRPr sz="1400">
                <a:solidFill>
                  <a:srgbClr val="000000"/>
                </a:solidFill>
                <a:latin typeface="Helvetica Light"/>
                <a:ea typeface="Helvetica Light"/>
                <a:cs typeface="Helvetica Light"/>
                <a:sym typeface="Helvetica Light"/>
              </a:defRPr>
            </a:pPr>
            <a:r>
              <a:t>recursos humanos disponibles</a:t>
            </a:r>
          </a:p>
          <a:p>
            <a:pPr marR="331470" algn="l" defTabSz="457200">
              <a:defRPr sz="1400">
                <a:solidFill>
                  <a:srgbClr val="000000"/>
                </a:solidFill>
                <a:latin typeface="Helvetica Light"/>
                <a:ea typeface="Helvetica Light"/>
                <a:cs typeface="Helvetica Light"/>
                <a:sym typeface="Helvetica Light"/>
              </a:defRPr>
            </a:pPr>
            <a:r>
              <a:t>Entornos tecnológicos</a:t>
            </a:r>
          </a:p>
          <a:p>
            <a:pPr marR="331470" algn="l" defTabSz="457200">
              <a:defRPr sz="1400">
                <a:solidFill>
                  <a:srgbClr val="000000"/>
                </a:solidFill>
                <a:latin typeface="Helvetica Light"/>
                <a:ea typeface="Helvetica Light"/>
                <a:cs typeface="Helvetica Light"/>
                <a:sym typeface="Helvetica Light"/>
              </a:defRPr>
            </a:pPr>
            <a:endParaRPr/>
          </a:p>
          <a:p>
            <a:pPr marR="331470" algn="l" defTabSz="457200">
              <a:defRPr sz="1400">
                <a:solidFill>
                  <a:srgbClr val="000000"/>
                </a:solidFill>
                <a:latin typeface="Helvetica Light"/>
                <a:ea typeface="Helvetica Light"/>
                <a:cs typeface="Helvetica Light"/>
                <a:sym typeface="Helvetica Light"/>
              </a:defRPr>
            </a:pPr>
            <a:r>
              <a:t>Calificación de usos</a:t>
            </a:r>
          </a:p>
          <a:p>
            <a:pPr marR="331470" algn="l" defTabSz="457200">
              <a:defRPr sz="1400">
                <a:solidFill>
                  <a:srgbClr val="000000"/>
                </a:solidFill>
                <a:latin typeface="Helvetica Light"/>
                <a:ea typeface="Helvetica Light"/>
                <a:cs typeface="Helvetica Light"/>
                <a:sym typeface="Helvetica Light"/>
              </a:defRPr>
            </a:pPr>
            <a:r>
              <a:t>primario, ya musealizado en exclusiva</a:t>
            </a:r>
          </a:p>
          <a:p>
            <a:pPr marR="331470" algn="l" defTabSz="457200">
              <a:defRPr sz="1400">
                <a:solidFill>
                  <a:srgbClr val="000000"/>
                </a:solidFill>
                <a:latin typeface="Helvetica Light"/>
                <a:ea typeface="Helvetica Light"/>
                <a:cs typeface="Helvetica Light"/>
                <a:sym typeface="Helvetica Light"/>
              </a:defRPr>
            </a:pPr>
            <a:r>
              <a:t>Secundario, comparte usos, capacidad de incorporar equipamientos, CV.</a:t>
            </a:r>
          </a:p>
          <a:p>
            <a:pPr marR="331470" algn="l" defTabSz="457200">
              <a:defRPr sz="1400">
                <a:solidFill>
                  <a:srgbClr val="000000"/>
                </a:solidFill>
                <a:latin typeface="Helvetica Light"/>
                <a:ea typeface="Helvetica Light"/>
                <a:cs typeface="Helvetica Light"/>
                <a:sym typeface="Helvetica Light"/>
              </a:defRPr>
            </a:pPr>
            <a:r>
              <a:t>Terciarios Centro histórico, Paisaje cultural, Espacio o paraje natural</a:t>
            </a:r>
          </a:p>
          <a:p>
            <a:pPr marR="331470" algn="l" defTabSz="457200">
              <a:defRPr sz="1400">
                <a:solidFill>
                  <a:srgbClr val="000000"/>
                </a:solidFill>
                <a:latin typeface="Helvetica Light"/>
                <a:ea typeface="Helvetica Light"/>
                <a:cs typeface="Helvetica Light"/>
                <a:sym typeface="Helvetica Light"/>
              </a:defRPr>
            </a:pPr>
            <a:endParaRPr/>
          </a:p>
        </p:txBody>
      </p:sp>
      <p:sp>
        <p:nvSpPr>
          <p:cNvPr id="229" name="Shape 229"/>
          <p:cNvSpPr/>
          <p:nvPr/>
        </p:nvSpPr>
        <p:spPr>
          <a:xfrm>
            <a:off x="6642100" y="558800"/>
            <a:ext cx="1270000" cy="1270000"/>
          </a:xfrm>
          <a:prstGeom prst="rect">
            <a:avLst/>
          </a:prstGeom>
          <a:ln w="50800">
            <a:solidFill>
              <a:srgbClr val="85888D"/>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230" name="Shape 230"/>
          <p:cNvSpPr/>
          <p:nvPr/>
        </p:nvSpPr>
        <p:spPr>
          <a:xfrm>
            <a:off x="6654736" y="863600"/>
            <a:ext cx="1244728" cy="660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800">
                <a:solidFill>
                  <a:srgbClr val="000000"/>
                </a:solidFill>
                <a:latin typeface="Helvetica Light"/>
                <a:ea typeface="Helvetica Light"/>
                <a:cs typeface="Helvetica Light"/>
                <a:sym typeface="Helvetica Light"/>
              </a:defRPr>
            </a:pPr>
            <a:r>
              <a:t>Escena</a:t>
            </a:r>
          </a:p>
          <a:p>
            <a:pPr>
              <a:defRPr sz="1800">
                <a:solidFill>
                  <a:srgbClr val="000000"/>
                </a:solidFill>
                <a:latin typeface="Helvetica Light"/>
                <a:ea typeface="Helvetica Light"/>
                <a:cs typeface="Helvetica Light"/>
                <a:sym typeface="Helvetica Light"/>
              </a:defRPr>
            </a:pPr>
            <a:r>
              <a:t>patrimonial</a:t>
            </a:r>
          </a:p>
        </p:txBody>
      </p:sp>
      <p:sp>
        <p:nvSpPr>
          <p:cNvPr id="231" name="Shape 231"/>
          <p:cNvSpPr/>
          <p:nvPr/>
        </p:nvSpPr>
        <p:spPr>
          <a:xfrm>
            <a:off x="8229308" y="520699"/>
            <a:ext cx="2159356"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memoria / identidad</a:t>
            </a:r>
          </a:p>
        </p:txBody>
      </p:sp>
      <p:sp>
        <p:nvSpPr>
          <p:cNvPr id="232" name="Shape 232"/>
          <p:cNvSpPr/>
          <p:nvPr/>
        </p:nvSpPr>
        <p:spPr>
          <a:xfrm>
            <a:off x="8229307" y="1003299"/>
            <a:ext cx="2570837"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entorno contemporáneo</a:t>
            </a:r>
          </a:p>
        </p:txBody>
      </p:sp>
      <p:sp>
        <p:nvSpPr>
          <p:cNvPr id="233" name="Shape 233"/>
          <p:cNvSpPr/>
          <p:nvPr/>
        </p:nvSpPr>
        <p:spPr>
          <a:xfrm>
            <a:off x="8229307" y="1485899"/>
            <a:ext cx="1702386"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infraestructuras</a:t>
            </a:r>
          </a:p>
        </p:txBody>
      </p:sp>
      <p:sp>
        <p:nvSpPr>
          <p:cNvPr id="234" name="Shape 234"/>
          <p:cNvSpPr/>
          <p:nvPr/>
        </p:nvSpPr>
        <p:spPr>
          <a:xfrm>
            <a:off x="11242706" y="1308099"/>
            <a:ext cx="1353123" cy="787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a:defRPr sz="1500">
                <a:solidFill>
                  <a:srgbClr val="000000"/>
                </a:solidFill>
                <a:latin typeface="Helvetica Light"/>
                <a:ea typeface="Helvetica Light"/>
                <a:cs typeface="Helvetica Light"/>
                <a:sym typeface="Helvetica Light"/>
              </a:defRPr>
            </a:pPr>
            <a:r>
              <a:t>Accesibilidad</a:t>
            </a:r>
          </a:p>
          <a:p>
            <a:pPr algn="l">
              <a:defRPr sz="1500">
                <a:solidFill>
                  <a:srgbClr val="000000"/>
                </a:solidFill>
                <a:latin typeface="Helvetica Light"/>
                <a:ea typeface="Helvetica Light"/>
                <a:cs typeface="Helvetica Light"/>
                <a:sym typeface="Helvetica Light"/>
              </a:defRPr>
            </a:pPr>
            <a:r>
              <a:t>Servicios</a:t>
            </a:r>
          </a:p>
          <a:p>
            <a:pPr algn="l">
              <a:defRPr sz="1500">
                <a:solidFill>
                  <a:srgbClr val="000000"/>
                </a:solidFill>
                <a:latin typeface="Helvetica Light"/>
                <a:ea typeface="Helvetica Light"/>
                <a:cs typeface="Helvetica Light"/>
                <a:sym typeface="Helvetica Light"/>
              </a:defRPr>
            </a:pPr>
            <a:r>
              <a:t>Otras escenas</a:t>
            </a:r>
          </a:p>
        </p:txBody>
      </p:sp>
      <p:sp>
        <p:nvSpPr>
          <p:cNvPr id="235" name="Shape 235"/>
          <p:cNvSpPr/>
          <p:nvPr/>
        </p:nvSpPr>
        <p:spPr>
          <a:xfrm>
            <a:off x="10020300" y="1701800"/>
            <a:ext cx="1133799" cy="0"/>
          </a:xfrm>
          <a:prstGeom prst="line">
            <a:avLst/>
          </a:prstGeom>
          <a:ln w="25400">
            <a:solidFill>
              <a:srgbClr val="000000"/>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236" name="Shape 236"/>
          <p:cNvSpPr/>
          <p:nvPr/>
        </p:nvSpPr>
        <p:spPr>
          <a:xfrm>
            <a:off x="4609706" y="520699"/>
            <a:ext cx="1715187"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Relato/narrativa</a:t>
            </a:r>
          </a:p>
        </p:txBody>
      </p:sp>
      <p:sp>
        <p:nvSpPr>
          <p:cNvPr id="237" name="Shape 237"/>
          <p:cNvSpPr/>
          <p:nvPr/>
        </p:nvSpPr>
        <p:spPr>
          <a:xfrm>
            <a:off x="4165307" y="1485899"/>
            <a:ext cx="2159586"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Capacidad acogida</a:t>
            </a:r>
          </a:p>
        </p:txBody>
      </p:sp>
      <p:sp>
        <p:nvSpPr>
          <p:cNvPr id="238" name="Shape 238"/>
          <p:cNvSpPr/>
          <p:nvPr/>
        </p:nvSpPr>
        <p:spPr>
          <a:xfrm>
            <a:off x="4804702" y="1003299"/>
            <a:ext cx="1520191"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Protagonismo</a:t>
            </a:r>
          </a:p>
        </p:txBody>
      </p:sp>
      <p:sp>
        <p:nvSpPr>
          <p:cNvPr id="239" name="Shape 239"/>
          <p:cNvSpPr/>
          <p:nvPr/>
        </p:nvSpPr>
        <p:spPr>
          <a:xfrm>
            <a:off x="6642100" y="2806700"/>
            <a:ext cx="1270000" cy="1270000"/>
          </a:xfrm>
          <a:prstGeom prst="rect">
            <a:avLst/>
          </a:prstGeom>
          <a:ln w="50800">
            <a:solidFill>
              <a:srgbClr val="85888D"/>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240" name="Shape 240"/>
          <p:cNvSpPr/>
          <p:nvPr/>
        </p:nvSpPr>
        <p:spPr>
          <a:xfrm>
            <a:off x="6442709" y="2641600"/>
            <a:ext cx="1668781" cy="2450505"/>
          </a:xfrm>
          <a:prstGeom prst="rect">
            <a:avLst/>
          </a:prstGeom>
          <a:ln w="50800">
            <a:solidFill>
              <a:srgbClr val="85888D"/>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241" name="Shape 241"/>
          <p:cNvSpPr/>
          <p:nvPr/>
        </p:nvSpPr>
        <p:spPr>
          <a:xfrm>
            <a:off x="5994400" y="2476500"/>
            <a:ext cx="2565400" cy="4334471"/>
          </a:xfrm>
          <a:prstGeom prst="rect">
            <a:avLst/>
          </a:prstGeom>
          <a:ln w="50800">
            <a:solidFill>
              <a:srgbClr val="85888D"/>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242" name="Shape 242"/>
          <p:cNvSpPr/>
          <p:nvPr/>
        </p:nvSpPr>
        <p:spPr>
          <a:xfrm>
            <a:off x="6794296" y="3251199"/>
            <a:ext cx="965608"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Recurso</a:t>
            </a:r>
          </a:p>
        </p:txBody>
      </p:sp>
      <p:sp>
        <p:nvSpPr>
          <p:cNvPr id="243" name="Shape 243"/>
          <p:cNvSpPr/>
          <p:nvPr/>
        </p:nvSpPr>
        <p:spPr>
          <a:xfrm>
            <a:off x="6762521" y="4343399"/>
            <a:ext cx="1029158"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Contexto</a:t>
            </a:r>
          </a:p>
        </p:txBody>
      </p:sp>
      <p:sp>
        <p:nvSpPr>
          <p:cNvPr id="244" name="Shape 244"/>
          <p:cNvSpPr/>
          <p:nvPr/>
        </p:nvSpPr>
        <p:spPr>
          <a:xfrm>
            <a:off x="6824014" y="5879504"/>
            <a:ext cx="906172"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Entorno</a:t>
            </a:r>
          </a:p>
        </p:txBody>
      </p:sp>
      <p:sp>
        <p:nvSpPr>
          <p:cNvPr id="245" name="Shape 245"/>
          <p:cNvSpPr/>
          <p:nvPr/>
        </p:nvSpPr>
        <p:spPr>
          <a:xfrm>
            <a:off x="5759400" y="2273300"/>
            <a:ext cx="3035400" cy="6529884"/>
          </a:xfrm>
          <a:prstGeom prst="rect">
            <a:avLst/>
          </a:prstGeom>
          <a:ln w="50800">
            <a:solidFill>
              <a:srgbClr val="85888D"/>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246" name="Shape 246"/>
          <p:cNvSpPr/>
          <p:nvPr/>
        </p:nvSpPr>
        <p:spPr>
          <a:xfrm>
            <a:off x="6343497" y="7543800"/>
            <a:ext cx="1867206"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600">
                <a:solidFill>
                  <a:srgbClr val="000000"/>
                </a:solidFill>
                <a:latin typeface="Helvetica Light"/>
                <a:ea typeface="Helvetica Light"/>
                <a:cs typeface="Helvetica Light"/>
                <a:sym typeface="Helvetica Light"/>
              </a:defRPr>
            </a:lvl1pPr>
          </a:lstStyle>
          <a:p>
            <a:r>
              <a:t>Territorio</a:t>
            </a:r>
          </a:p>
        </p:txBody>
      </p:sp>
      <p:sp>
        <p:nvSpPr>
          <p:cNvPr id="247" name="Shape 247"/>
          <p:cNvSpPr/>
          <p:nvPr/>
        </p:nvSpPr>
        <p:spPr>
          <a:xfrm>
            <a:off x="7950200" y="3441700"/>
            <a:ext cx="1867205" cy="0"/>
          </a:xfrm>
          <a:prstGeom prst="line">
            <a:avLst/>
          </a:prstGeom>
          <a:ln w="25400">
            <a:solidFill>
              <a:srgbClr val="000000"/>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248" name="Shape 248"/>
          <p:cNvSpPr/>
          <p:nvPr/>
        </p:nvSpPr>
        <p:spPr>
          <a:xfrm>
            <a:off x="10007701" y="2355849"/>
            <a:ext cx="2934821" cy="1828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sz="1400">
                <a:solidFill>
                  <a:srgbClr val="000000"/>
                </a:solidFill>
                <a:latin typeface="Helvetica Light"/>
                <a:ea typeface="Helvetica Light"/>
                <a:cs typeface="Helvetica Light"/>
                <a:sym typeface="Helvetica Light"/>
              </a:defRPr>
            </a:pPr>
            <a:r>
              <a:t>Agentes público, mixto o privado</a:t>
            </a:r>
          </a:p>
          <a:p>
            <a:pPr algn="l">
              <a:defRPr sz="1400">
                <a:solidFill>
                  <a:srgbClr val="000000"/>
                </a:solidFill>
                <a:latin typeface="Helvetica Light"/>
                <a:ea typeface="Helvetica Light"/>
                <a:cs typeface="Helvetica Light"/>
                <a:sym typeface="Helvetica Light"/>
              </a:defRPr>
            </a:pPr>
            <a:r>
              <a:t>Accesibilidad física e intelectual</a:t>
            </a:r>
          </a:p>
          <a:p>
            <a:pPr algn="l">
              <a:defRPr sz="1400">
                <a:solidFill>
                  <a:srgbClr val="000000"/>
                </a:solidFill>
                <a:latin typeface="Helvetica Light"/>
                <a:ea typeface="Helvetica Light"/>
                <a:cs typeface="Helvetica Light"/>
                <a:sym typeface="Helvetica Light"/>
              </a:defRPr>
            </a:pPr>
            <a:r>
              <a:t>Potencial interpretativo</a:t>
            </a:r>
          </a:p>
          <a:p>
            <a:pPr algn="l">
              <a:defRPr sz="1400">
                <a:solidFill>
                  <a:srgbClr val="000000"/>
                </a:solidFill>
                <a:latin typeface="Helvetica Light"/>
                <a:ea typeface="Helvetica Light"/>
                <a:cs typeface="Helvetica Light"/>
                <a:sym typeface="Helvetica Light"/>
              </a:defRPr>
            </a:pPr>
            <a:r>
              <a:t>Integrado en relato/narrativa mayor</a:t>
            </a:r>
          </a:p>
          <a:p>
            <a:pPr algn="l">
              <a:defRPr sz="1400">
                <a:solidFill>
                  <a:srgbClr val="000000"/>
                </a:solidFill>
                <a:latin typeface="Helvetica Light"/>
                <a:ea typeface="Helvetica Light"/>
                <a:cs typeface="Helvetica Light"/>
                <a:sym typeface="Helvetica Light"/>
              </a:defRPr>
            </a:pPr>
            <a:r>
              <a:t>Capacidad de acogida</a:t>
            </a:r>
          </a:p>
          <a:p>
            <a:pPr algn="l">
              <a:defRPr sz="1400">
                <a:solidFill>
                  <a:srgbClr val="000000"/>
                </a:solidFill>
                <a:latin typeface="Helvetica Light"/>
                <a:ea typeface="Helvetica Light"/>
                <a:cs typeface="Helvetica Light"/>
                <a:sym typeface="Helvetica Light"/>
              </a:defRPr>
            </a:pPr>
            <a:r>
              <a:t>reconocimiento social</a:t>
            </a:r>
          </a:p>
          <a:p>
            <a:pPr algn="l">
              <a:defRPr sz="1400">
                <a:solidFill>
                  <a:srgbClr val="000000"/>
                </a:solidFill>
                <a:latin typeface="Helvetica Light"/>
                <a:ea typeface="Helvetica Light"/>
                <a:cs typeface="Helvetica Light"/>
                <a:sym typeface="Helvetica Light"/>
              </a:defRPr>
            </a:pPr>
            <a:r>
              <a:t>No es un equipamiento.</a:t>
            </a:r>
          </a:p>
          <a:p>
            <a:pPr algn="l">
              <a:defRPr sz="1400">
                <a:solidFill>
                  <a:srgbClr val="000000"/>
                </a:solidFill>
                <a:latin typeface="Helvetica Light"/>
                <a:ea typeface="Helvetica Light"/>
                <a:cs typeface="Helvetica Light"/>
                <a:sym typeface="Helvetica Light"/>
              </a:defRPr>
            </a:pPr>
            <a:r>
              <a:t>No es un edificio o sitio en sí</a:t>
            </a:r>
          </a:p>
        </p:txBody>
      </p:sp>
      <p:sp>
        <p:nvSpPr>
          <p:cNvPr id="249" name="Shape 249"/>
          <p:cNvSpPr/>
          <p:nvPr/>
        </p:nvSpPr>
        <p:spPr>
          <a:xfrm>
            <a:off x="10007701" y="4273550"/>
            <a:ext cx="2934821" cy="14605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sz="1200">
                <a:solidFill>
                  <a:srgbClr val="000000"/>
                </a:solidFill>
                <a:latin typeface="Helvetica Light"/>
                <a:ea typeface="Helvetica Light"/>
                <a:cs typeface="Helvetica Light"/>
                <a:sym typeface="Helvetica Light"/>
              </a:defRPr>
            </a:pPr>
            <a:r>
              <a:rPr sz="1400"/>
              <a:t>Autenticidad.</a:t>
            </a:r>
            <a:r>
              <a:t> Selección de material culturalmente representativo y la producción de escenas y manifestaciones que ayuden a proveernos de verosimilitud histórica.</a:t>
            </a:r>
          </a:p>
          <a:p>
            <a:pPr algn="l" defTabSz="457200">
              <a:defRPr sz="1400">
                <a:solidFill>
                  <a:srgbClr val="000000"/>
                </a:solidFill>
                <a:latin typeface="Helvetica Light"/>
                <a:ea typeface="Helvetica Light"/>
                <a:cs typeface="Helvetica Light"/>
                <a:sym typeface="Helvetica Light"/>
              </a:defRPr>
            </a:pPr>
            <a:r>
              <a:t>Complementariedad narrativa.</a:t>
            </a:r>
          </a:p>
          <a:p>
            <a:pPr algn="l" defTabSz="457200">
              <a:defRPr sz="1400">
                <a:solidFill>
                  <a:srgbClr val="000000"/>
                </a:solidFill>
                <a:latin typeface="Helvetica Light"/>
                <a:ea typeface="Helvetica Light"/>
                <a:cs typeface="Helvetica Light"/>
                <a:sym typeface="Helvetica Light"/>
              </a:defRPr>
            </a:pPr>
            <a:r>
              <a:t>Uso público según escala</a:t>
            </a:r>
          </a:p>
        </p:txBody>
      </p:sp>
      <p:sp>
        <p:nvSpPr>
          <p:cNvPr id="250" name="Shape 250"/>
          <p:cNvSpPr/>
          <p:nvPr/>
        </p:nvSpPr>
        <p:spPr>
          <a:xfrm>
            <a:off x="8221103" y="4533900"/>
            <a:ext cx="1702385" cy="0"/>
          </a:xfrm>
          <a:prstGeom prst="line">
            <a:avLst/>
          </a:prstGeom>
          <a:ln w="25400">
            <a:solidFill>
              <a:srgbClr val="000000"/>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251" name="Shape 251"/>
          <p:cNvSpPr/>
          <p:nvPr/>
        </p:nvSpPr>
        <p:spPr>
          <a:xfrm>
            <a:off x="10021888" y="5822949"/>
            <a:ext cx="2703247" cy="1397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a:defRPr sz="1400">
                <a:solidFill>
                  <a:srgbClr val="000000"/>
                </a:solidFill>
                <a:latin typeface="Helvetica Light"/>
                <a:ea typeface="Helvetica Light"/>
                <a:cs typeface="Helvetica Light"/>
                <a:sym typeface="Helvetica Light"/>
              </a:defRPr>
            </a:pPr>
            <a:r>
              <a:t>Espacio natural, paisaje cultural</a:t>
            </a:r>
          </a:p>
          <a:p>
            <a:pPr algn="l">
              <a:defRPr sz="1400">
                <a:solidFill>
                  <a:srgbClr val="000000"/>
                </a:solidFill>
                <a:latin typeface="Helvetica Light"/>
                <a:ea typeface="Helvetica Light"/>
                <a:cs typeface="Helvetica Light"/>
                <a:sym typeface="Helvetica Light"/>
              </a:defRPr>
            </a:pPr>
            <a:r>
              <a:t>Relaciones con otros recursos</a:t>
            </a:r>
          </a:p>
          <a:p>
            <a:pPr algn="l">
              <a:defRPr sz="1400">
                <a:solidFill>
                  <a:srgbClr val="000000"/>
                </a:solidFill>
                <a:latin typeface="Helvetica Light"/>
                <a:ea typeface="Helvetica Light"/>
                <a:cs typeface="Helvetica Light"/>
                <a:sym typeface="Helvetica Light"/>
              </a:defRPr>
            </a:pPr>
            <a:r>
              <a:t>similares o complementarios. </a:t>
            </a:r>
          </a:p>
          <a:p>
            <a:pPr algn="l">
              <a:defRPr sz="1400">
                <a:solidFill>
                  <a:srgbClr val="000000"/>
                </a:solidFill>
                <a:latin typeface="Helvetica Light"/>
                <a:ea typeface="Helvetica Light"/>
                <a:cs typeface="Helvetica Light"/>
                <a:sym typeface="Helvetica Light"/>
              </a:defRPr>
            </a:pPr>
            <a:r>
              <a:t>Planificación territorial,</a:t>
            </a:r>
          </a:p>
          <a:p>
            <a:pPr algn="l">
              <a:defRPr sz="1400">
                <a:solidFill>
                  <a:srgbClr val="000000"/>
                </a:solidFill>
                <a:latin typeface="Helvetica Light"/>
                <a:ea typeface="Helvetica Light"/>
                <a:cs typeface="Helvetica Light"/>
                <a:sym typeface="Helvetica Light"/>
              </a:defRPr>
            </a:pPr>
            <a:r>
              <a:t>cultural/natural, interpretativa</a:t>
            </a:r>
          </a:p>
          <a:p>
            <a:pPr algn="l">
              <a:defRPr sz="1400">
                <a:solidFill>
                  <a:srgbClr val="000000"/>
                </a:solidFill>
                <a:latin typeface="Helvetica Light"/>
                <a:ea typeface="Helvetica Light"/>
                <a:cs typeface="Helvetica Light"/>
                <a:sym typeface="Helvetica Light"/>
              </a:defRPr>
            </a:pPr>
            <a:r>
              <a:t>Uso público</a:t>
            </a:r>
          </a:p>
        </p:txBody>
      </p:sp>
      <p:sp>
        <p:nvSpPr>
          <p:cNvPr id="252" name="Shape 252"/>
          <p:cNvSpPr/>
          <p:nvPr/>
        </p:nvSpPr>
        <p:spPr>
          <a:xfrm>
            <a:off x="8578697" y="6070004"/>
            <a:ext cx="1244728" cy="1"/>
          </a:xfrm>
          <a:prstGeom prst="line">
            <a:avLst/>
          </a:prstGeom>
          <a:ln w="25400">
            <a:solidFill>
              <a:srgbClr val="000000"/>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253" name="Shape 253"/>
          <p:cNvSpPr/>
          <p:nvPr/>
        </p:nvSpPr>
        <p:spPr>
          <a:xfrm>
            <a:off x="9507699" y="7420570"/>
            <a:ext cx="3453741" cy="1397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a:defRPr sz="1400">
                <a:solidFill>
                  <a:srgbClr val="000000"/>
                </a:solidFill>
                <a:latin typeface="Helvetica Light"/>
                <a:ea typeface="Helvetica Light"/>
                <a:cs typeface="Helvetica Light"/>
                <a:sym typeface="Helvetica Light"/>
              </a:defRPr>
            </a:pPr>
            <a:r>
              <a:t>Relaciones entre estructura física,</a:t>
            </a:r>
          </a:p>
          <a:p>
            <a:pPr algn="l">
              <a:defRPr sz="1400">
                <a:solidFill>
                  <a:srgbClr val="000000"/>
                </a:solidFill>
                <a:latin typeface="Helvetica Light"/>
                <a:ea typeface="Helvetica Light"/>
                <a:cs typeface="Helvetica Light"/>
                <a:sym typeface="Helvetica Light"/>
              </a:defRPr>
            </a:pPr>
            <a:r>
              <a:t>cultural y narrativa.</a:t>
            </a:r>
          </a:p>
          <a:p>
            <a:pPr algn="l">
              <a:defRPr sz="1400">
                <a:solidFill>
                  <a:srgbClr val="000000"/>
                </a:solidFill>
                <a:latin typeface="Helvetica Light"/>
                <a:ea typeface="Helvetica Light"/>
                <a:cs typeface="Helvetica Light"/>
                <a:sym typeface="Helvetica Light"/>
              </a:defRPr>
            </a:pPr>
            <a:r>
              <a:t>Diversidad temática/complementariedad.</a:t>
            </a:r>
          </a:p>
          <a:p>
            <a:pPr algn="l">
              <a:defRPr sz="1400">
                <a:solidFill>
                  <a:srgbClr val="000000"/>
                </a:solidFill>
                <a:latin typeface="Helvetica Light"/>
                <a:ea typeface="Helvetica Light"/>
                <a:cs typeface="Helvetica Light"/>
                <a:sym typeface="Helvetica Light"/>
              </a:defRPr>
            </a:pPr>
            <a:r>
              <a:t>Diversificación de productos y</a:t>
            </a:r>
          </a:p>
          <a:p>
            <a:pPr algn="l">
              <a:defRPr sz="1400">
                <a:solidFill>
                  <a:srgbClr val="000000"/>
                </a:solidFill>
                <a:latin typeface="Helvetica Light"/>
                <a:ea typeface="Helvetica Light"/>
                <a:cs typeface="Helvetica Light"/>
                <a:sym typeface="Helvetica Light"/>
              </a:defRPr>
            </a:pPr>
            <a:r>
              <a:t>experiencias</a:t>
            </a:r>
          </a:p>
          <a:p>
            <a:pPr algn="l">
              <a:defRPr sz="1400">
                <a:solidFill>
                  <a:srgbClr val="000000"/>
                </a:solidFill>
                <a:latin typeface="Helvetica Light"/>
                <a:ea typeface="Helvetica Light"/>
                <a:cs typeface="Helvetica Light"/>
                <a:sym typeface="Helvetica Light"/>
              </a:defRPr>
            </a:pPr>
            <a:r>
              <a:t>Infraestructuras.</a:t>
            </a:r>
          </a:p>
        </p:txBody>
      </p:sp>
      <p:sp>
        <p:nvSpPr>
          <p:cNvPr id="254" name="Shape 254"/>
          <p:cNvSpPr/>
          <p:nvPr/>
        </p:nvSpPr>
        <p:spPr>
          <a:xfrm>
            <a:off x="4327421" y="3574752"/>
            <a:ext cx="1164439" cy="584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600">
                <a:solidFill>
                  <a:srgbClr val="000000"/>
                </a:solidFill>
                <a:latin typeface="Helvetica Light"/>
                <a:ea typeface="Helvetica Light"/>
                <a:cs typeface="Helvetica Light"/>
                <a:sym typeface="Helvetica Light"/>
              </a:defRPr>
            </a:pPr>
            <a:r>
              <a:t>Recorridos</a:t>
            </a:r>
          </a:p>
          <a:p>
            <a:pPr>
              <a:defRPr sz="1600">
                <a:solidFill>
                  <a:srgbClr val="000000"/>
                </a:solidFill>
                <a:latin typeface="Helvetica Light"/>
                <a:ea typeface="Helvetica Light"/>
                <a:cs typeface="Helvetica Light"/>
                <a:sym typeface="Helvetica Light"/>
              </a:defRPr>
            </a:pPr>
            <a:r>
              <a:t>Senderos</a:t>
            </a:r>
          </a:p>
        </p:txBody>
      </p:sp>
      <p:sp>
        <p:nvSpPr>
          <p:cNvPr id="255" name="Shape 255"/>
          <p:cNvSpPr/>
          <p:nvPr/>
        </p:nvSpPr>
        <p:spPr>
          <a:xfrm>
            <a:off x="8775700" y="7835900"/>
            <a:ext cx="609601" cy="0"/>
          </a:xfrm>
          <a:prstGeom prst="line">
            <a:avLst/>
          </a:prstGeom>
          <a:ln w="25400">
            <a:solidFill>
              <a:srgbClr val="000000"/>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256" name="Shape 256"/>
          <p:cNvSpPr/>
          <p:nvPr/>
        </p:nvSpPr>
        <p:spPr>
          <a:xfrm>
            <a:off x="4363083" y="5777904"/>
            <a:ext cx="1093115" cy="584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600">
                <a:solidFill>
                  <a:srgbClr val="000000"/>
                </a:solidFill>
                <a:latin typeface="Helvetica Light"/>
                <a:ea typeface="Helvetica Light"/>
                <a:cs typeface="Helvetica Light"/>
                <a:sym typeface="Helvetica Light"/>
              </a:defRPr>
            </a:pPr>
            <a:r>
              <a:t>Senderos </a:t>
            </a:r>
          </a:p>
          <a:p>
            <a:pPr>
              <a:defRPr sz="1600">
                <a:solidFill>
                  <a:srgbClr val="000000"/>
                </a:solidFill>
                <a:latin typeface="Helvetica Light"/>
                <a:ea typeface="Helvetica Light"/>
                <a:cs typeface="Helvetica Light"/>
                <a:sym typeface="Helvetica Light"/>
              </a:defRPr>
            </a:pPr>
            <a:r>
              <a:t>Itinerarios</a:t>
            </a:r>
          </a:p>
        </p:txBody>
      </p:sp>
      <p:sp>
        <p:nvSpPr>
          <p:cNvPr id="257" name="Shape 257"/>
          <p:cNvSpPr/>
          <p:nvPr/>
        </p:nvSpPr>
        <p:spPr>
          <a:xfrm>
            <a:off x="4412618" y="7744420"/>
            <a:ext cx="633883" cy="342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600">
                <a:solidFill>
                  <a:srgbClr val="000000"/>
                </a:solidFill>
                <a:latin typeface="Helvetica Light"/>
                <a:ea typeface="Helvetica Light"/>
                <a:cs typeface="Helvetica Light"/>
                <a:sym typeface="Helvetica Light"/>
              </a:defRPr>
            </a:lvl1pPr>
          </a:lstStyle>
          <a:p>
            <a:r>
              <a:t>Rutas</a:t>
            </a:r>
          </a:p>
        </p:txBody>
      </p:sp>
      <p:sp>
        <p:nvSpPr>
          <p:cNvPr id="258" name="Shape 258"/>
          <p:cNvSpPr/>
          <p:nvPr/>
        </p:nvSpPr>
        <p:spPr>
          <a:xfrm>
            <a:off x="5530367" y="3866852"/>
            <a:ext cx="1029158" cy="1"/>
          </a:xfrm>
          <a:prstGeom prst="line">
            <a:avLst/>
          </a:prstGeom>
          <a:ln w="25400">
            <a:solidFill>
              <a:srgbClr val="000000"/>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259" name="Shape 259"/>
          <p:cNvSpPr/>
          <p:nvPr/>
        </p:nvSpPr>
        <p:spPr>
          <a:xfrm>
            <a:off x="5629087" y="6070004"/>
            <a:ext cx="1029158" cy="1"/>
          </a:xfrm>
          <a:prstGeom prst="line">
            <a:avLst/>
          </a:prstGeom>
          <a:ln w="25400">
            <a:solidFill>
              <a:srgbClr val="000000"/>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260" name="Shape 260"/>
          <p:cNvSpPr/>
          <p:nvPr/>
        </p:nvSpPr>
        <p:spPr>
          <a:xfrm>
            <a:off x="5185203" y="7915870"/>
            <a:ext cx="906171" cy="1"/>
          </a:xfrm>
          <a:prstGeom prst="line">
            <a:avLst/>
          </a:prstGeom>
          <a:ln w="25400">
            <a:solidFill>
              <a:srgbClr val="000000"/>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Tree>
  </p:cSld>
  <p:clrMapOvr>
    <a:masterClrMapping/>
  </p:clrMapOvr>
  <p:transition xmlns:p14="http://schemas.microsoft.com/office/powerpoint/2010/mai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Shape 262"/>
          <p:cNvSpPr/>
          <p:nvPr/>
        </p:nvSpPr>
        <p:spPr>
          <a:xfrm>
            <a:off x="7327900" y="3543300"/>
            <a:ext cx="1270000" cy="1270000"/>
          </a:xfrm>
          <a:prstGeom prst="rect">
            <a:avLst/>
          </a:prstGeom>
          <a:ln w="50800">
            <a:solidFill>
              <a:srgbClr val="85888D"/>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263" name="Shape 263"/>
          <p:cNvSpPr/>
          <p:nvPr/>
        </p:nvSpPr>
        <p:spPr>
          <a:xfrm>
            <a:off x="7340536" y="3848100"/>
            <a:ext cx="1244728" cy="660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800">
                <a:solidFill>
                  <a:srgbClr val="000000"/>
                </a:solidFill>
                <a:latin typeface="Helvetica Light"/>
                <a:ea typeface="Helvetica Light"/>
                <a:cs typeface="Helvetica Light"/>
                <a:sym typeface="Helvetica Light"/>
              </a:defRPr>
            </a:pPr>
            <a:r>
              <a:t>Producto</a:t>
            </a:r>
          </a:p>
          <a:p>
            <a:pPr>
              <a:defRPr sz="1800">
                <a:solidFill>
                  <a:srgbClr val="000000"/>
                </a:solidFill>
                <a:latin typeface="Helvetica Light"/>
                <a:ea typeface="Helvetica Light"/>
                <a:cs typeface="Helvetica Light"/>
                <a:sym typeface="Helvetica Light"/>
              </a:defRPr>
            </a:pPr>
            <a:r>
              <a:t>patrimonial</a:t>
            </a:r>
          </a:p>
        </p:txBody>
      </p:sp>
      <p:sp>
        <p:nvSpPr>
          <p:cNvPr id="264" name="Shape 264"/>
          <p:cNvSpPr/>
          <p:nvPr/>
        </p:nvSpPr>
        <p:spPr>
          <a:xfrm>
            <a:off x="1703585" y="6464300"/>
            <a:ext cx="1270001" cy="1270000"/>
          </a:xfrm>
          <a:prstGeom prst="rect">
            <a:avLst/>
          </a:prstGeom>
          <a:ln w="50800">
            <a:solidFill>
              <a:srgbClr val="85888D"/>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265" name="Shape 265"/>
          <p:cNvSpPr/>
          <p:nvPr/>
        </p:nvSpPr>
        <p:spPr>
          <a:xfrm>
            <a:off x="1855782" y="6908799"/>
            <a:ext cx="965607"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000000"/>
                </a:solidFill>
                <a:latin typeface="Helvetica Light"/>
                <a:ea typeface="Helvetica Light"/>
                <a:cs typeface="Helvetica Light"/>
                <a:sym typeface="Helvetica Light"/>
              </a:defRPr>
            </a:lvl1pPr>
          </a:lstStyle>
          <a:p>
            <a:r>
              <a:t>Recurso</a:t>
            </a:r>
          </a:p>
        </p:txBody>
      </p:sp>
      <p:sp>
        <p:nvSpPr>
          <p:cNvPr id="266" name="Shape 266"/>
          <p:cNvSpPr/>
          <p:nvPr/>
        </p:nvSpPr>
        <p:spPr>
          <a:xfrm>
            <a:off x="1511300" y="393700"/>
            <a:ext cx="1270000" cy="1270000"/>
          </a:xfrm>
          <a:prstGeom prst="rect">
            <a:avLst/>
          </a:prstGeom>
          <a:ln w="50800">
            <a:solidFill>
              <a:srgbClr val="85888D"/>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pic>
        <p:nvPicPr>
          <p:cNvPr id="267" name="pasted-image.png"/>
          <p:cNvPicPr>
            <a:picLocks noChangeAspect="1"/>
          </p:cNvPicPr>
          <p:nvPr/>
        </p:nvPicPr>
        <p:blipFill>
          <a:blip r:embed="rId2">
            <a:extLst/>
          </a:blip>
          <a:stretch>
            <a:fillRect/>
          </a:stretch>
        </p:blipFill>
        <p:spPr>
          <a:xfrm>
            <a:off x="241300" y="831850"/>
            <a:ext cx="4749800" cy="4000500"/>
          </a:xfrm>
          <a:prstGeom prst="rect">
            <a:avLst/>
          </a:prstGeom>
          <a:ln w="12700">
            <a:miter lim="400000"/>
          </a:ln>
        </p:spPr>
      </p:pic>
      <p:sp>
        <p:nvSpPr>
          <p:cNvPr id="268" name="Shape 268"/>
          <p:cNvSpPr/>
          <p:nvPr/>
        </p:nvSpPr>
        <p:spPr>
          <a:xfrm>
            <a:off x="8978900" y="1371600"/>
            <a:ext cx="4019054" cy="7010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R="331470" algn="l" defTabSz="457200">
              <a:defRPr sz="1400">
                <a:solidFill>
                  <a:srgbClr val="000000"/>
                </a:solidFill>
                <a:latin typeface="Helvetica Light"/>
                <a:ea typeface="Helvetica Light"/>
                <a:cs typeface="Helvetica Light"/>
                <a:sym typeface="Helvetica Light"/>
              </a:defRPr>
            </a:pPr>
            <a:r>
              <a:t>Definimos como producto patrimonial a la elaboración de un sistema diverso e integrado que mediante estrategias de interpretación, presentación, exhibición, conservación y promoción tenga como objetivo producir un complejo de mensajes, actividades y equipamientos que brinde al visitante una serie de pautas cognoscitivas, informativas y lúdicas para que éste satisfaga eficientemente su demanda de ocio cultural en su tiempo libre.</a:t>
            </a:r>
          </a:p>
          <a:p>
            <a:pPr marR="331470" algn="l" defTabSz="457200">
              <a:defRPr sz="1400">
                <a:solidFill>
                  <a:srgbClr val="000000"/>
                </a:solidFill>
                <a:latin typeface="Helvetica Light"/>
                <a:ea typeface="Helvetica Light"/>
                <a:cs typeface="Helvetica Light"/>
                <a:sym typeface="Helvetica Light"/>
              </a:defRPr>
            </a:pPr>
            <a:endParaRPr/>
          </a:p>
          <a:p>
            <a:pPr marR="331470" algn="l" defTabSz="457200">
              <a:defRPr sz="1400">
                <a:solidFill>
                  <a:srgbClr val="000000"/>
                </a:solidFill>
                <a:latin typeface="Helvetica Light"/>
                <a:ea typeface="Helvetica Light"/>
                <a:cs typeface="Helvetica Light"/>
                <a:sym typeface="Helvetica Light"/>
              </a:defRPr>
            </a:pPr>
            <a:r>
              <a:t>Por tanto no podemos decir que tener recursos patrimoniales en nuestro territorio es sinónimo de poseer productos patrimoniales, debemos trabajar en ello, producirlos para luego integrarlos en estrategias turísticas sostenibles.</a:t>
            </a:r>
          </a:p>
          <a:p>
            <a:pPr marR="331470" algn="l" defTabSz="457200">
              <a:defRPr sz="1400">
                <a:solidFill>
                  <a:srgbClr val="000000"/>
                </a:solidFill>
                <a:latin typeface="Helvetica Light"/>
                <a:ea typeface="Helvetica Light"/>
                <a:cs typeface="Helvetica Light"/>
                <a:sym typeface="Helvetica Light"/>
              </a:defRPr>
            </a:pPr>
            <a:endParaRPr/>
          </a:p>
          <a:p>
            <a:pPr marR="331470" algn="l" defTabSz="457200">
              <a:defRPr sz="1400">
                <a:solidFill>
                  <a:srgbClr val="000000"/>
                </a:solidFill>
                <a:latin typeface="Helvetica Light"/>
                <a:ea typeface="Helvetica Light"/>
                <a:cs typeface="Helvetica Light"/>
                <a:sym typeface="Helvetica Light"/>
              </a:defRPr>
            </a:pPr>
            <a:r>
              <a:t>El producto patrimonial integrado en una estrategia turística es el resultado de</a:t>
            </a:r>
          </a:p>
          <a:p>
            <a:pPr marL="457200" marR="331470" indent="-228600" algn="l" defTabSz="457200">
              <a:tabLst>
                <a:tab pos="457200" algn="l"/>
              </a:tabLst>
              <a:defRPr sz="1400">
                <a:solidFill>
                  <a:srgbClr val="000000"/>
                </a:solidFill>
                <a:latin typeface="Helvetica Light"/>
                <a:ea typeface="Helvetica Light"/>
                <a:cs typeface="Helvetica Light"/>
                <a:sym typeface="Helvetica Light"/>
              </a:defRPr>
            </a:pPr>
            <a:r>
              <a:t>ø	 Puesta en valor</a:t>
            </a:r>
          </a:p>
          <a:p>
            <a:pPr marL="457200" marR="331470" indent="-228600" algn="l" defTabSz="457200">
              <a:tabLst>
                <a:tab pos="457200" algn="l"/>
              </a:tabLst>
              <a:defRPr sz="1400">
                <a:solidFill>
                  <a:srgbClr val="000000"/>
                </a:solidFill>
                <a:latin typeface="Helvetica Light"/>
                <a:ea typeface="Helvetica Light"/>
                <a:cs typeface="Helvetica Light"/>
                <a:sym typeface="Helvetica Light"/>
              </a:defRPr>
            </a:pPr>
            <a:r>
              <a:t>ø	 Planificación integrada</a:t>
            </a:r>
          </a:p>
          <a:p>
            <a:pPr marL="457200" marR="331470" indent="-228600" algn="l" defTabSz="457200">
              <a:tabLst>
                <a:tab pos="457200" algn="l"/>
              </a:tabLst>
              <a:defRPr sz="1400">
                <a:solidFill>
                  <a:srgbClr val="000000"/>
                </a:solidFill>
                <a:latin typeface="Helvetica Light"/>
                <a:ea typeface="Helvetica Light"/>
                <a:cs typeface="Helvetica Light"/>
                <a:sym typeface="Helvetica Light"/>
              </a:defRPr>
            </a:pPr>
            <a:r>
              <a:t>ø	 Gestión cultural</a:t>
            </a:r>
          </a:p>
          <a:p>
            <a:pPr marR="331470" algn="l" defTabSz="457200">
              <a:defRPr sz="1400">
                <a:solidFill>
                  <a:srgbClr val="000000"/>
                </a:solidFill>
                <a:latin typeface="Helvetica Light"/>
                <a:ea typeface="Helvetica Light"/>
                <a:cs typeface="Helvetica Light"/>
                <a:sym typeface="Helvetica Light"/>
              </a:defRPr>
            </a:pPr>
            <a:endParaRPr/>
          </a:p>
          <a:p>
            <a:pPr marR="331470" algn="l" defTabSz="457200">
              <a:defRPr sz="1400">
                <a:solidFill>
                  <a:srgbClr val="000000"/>
                </a:solidFill>
                <a:latin typeface="Helvetica Light"/>
                <a:ea typeface="Helvetica Light"/>
                <a:cs typeface="Helvetica Light"/>
                <a:sym typeface="Helvetica Light"/>
              </a:defRPr>
            </a:pPr>
            <a:r>
              <a:t>El producto será diseñado en función de pautas de lo que entendemos por autenticidad: selección de material culturalmente representativo y producción de escenas y manifestaciones que ayuden a proveernos de verosimilitud histórica</a:t>
            </a:r>
          </a:p>
        </p:txBody>
      </p:sp>
      <p:sp>
        <p:nvSpPr>
          <p:cNvPr id="269" name="Shape 269"/>
          <p:cNvSpPr/>
          <p:nvPr/>
        </p:nvSpPr>
        <p:spPr>
          <a:xfrm>
            <a:off x="3354044" y="6434137"/>
            <a:ext cx="2426412" cy="11811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a:defRPr sz="1400">
                <a:solidFill>
                  <a:srgbClr val="000000"/>
                </a:solidFill>
                <a:latin typeface="Helvetica Light"/>
                <a:ea typeface="Helvetica Light"/>
                <a:cs typeface="Helvetica Light"/>
                <a:sym typeface="Helvetica Light"/>
              </a:defRPr>
            </a:pPr>
            <a:r>
              <a:t>Potencialidad interpretativa</a:t>
            </a:r>
          </a:p>
          <a:p>
            <a:pPr algn="l">
              <a:defRPr sz="1400">
                <a:solidFill>
                  <a:srgbClr val="000000"/>
                </a:solidFill>
                <a:latin typeface="Helvetica Light"/>
                <a:ea typeface="Helvetica Light"/>
                <a:cs typeface="Helvetica Light"/>
                <a:sym typeface="Helvetica Light"/>
              </a:defRPr>
            </a:pPr>
            <a:r>
              <a:t>Capacidad de acogida</a:t>
            </a:r>
          </a:p>
          <a:p>
            <a:pPr algn="l">
              <a:defRPr sz="1400">
                <a:solidFill>
                  <a:srgbClr val="000000"/>
                </a:solidFill>
                <a:latin typeface="Helvetica Light"/>
                <a:ea typeface="Helvetica Light"/>
                <a:cs typeface="Helvetica Light"/>
                <a:sym typeface="Helvetica Light"/>
              </a:defRPr>
            </a:pPr>
            <a:r>
              <a:t>Funcionalidad Accesibilidad</a:t>
            </a:r>
          </a:p>
          <a:p>
            <a:pPr algn="l">
              <a:defRPr sz="1400">
                <a:solidFill>
                  <a:srgbClr val="000000"/>
                </a:solidFill>
                <a:latin typeface="Helvetica Light"/>
                <a:ea typeface="Helvetica Light"/>
                <a:cs typeface="Helvetica Light"/>
                <a:sym typeface="Helvetica Light"/>
              </a:defRPr>
            </a:pPr>
            <a:r>
              <a:t>Atractivo</a:t>
            </a:r>
          </a:p>
          <a:p>
            <a:pPr algn="l">
              <a:defRPr sz="1400">
                <a:solidFill>
                  <a:srgbClr val="000000"/>
                </a:solidFill>
                <a:latin typeface="Helvetica Light"/>
                <a:ea typeface="Helvetica Light"/>
                <a:cs typeface="Helvetica Light"/>
                <a:sym typeface="Helvetica Light"/>
              </a:defRPr>
            </a:pPr>
            <a:r>
              <a:t>Singularidad</a:t>
            </a:r>
          </a:p>
        </p:txBody>
      </p:sp>
      <p:sp>
        <p:nvSpPr>
          <p:cNvPr id="270" name="Shape 270"/>
          <p:cNvSpPr/>
          <p:nvPr/>
        </p:nvSpPr>
        <p:spPr>
          <a:xfrm>
            <a:off x="148793" y="5311775"/>
            <a:ext cx="7424014"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600">
                <a:solidFill>
                  <a:srgbClr val="000000"/>
                </a:solidFill>
                <a:latin typeface="Helvetica Light"/>
                <a:ea typeface="Helvetica Light"/>
                <a:cs typeface="Helvetica Light"/>
                <a:sym typeface="Helvetica Light"/>
              </a:defRPr>
            </a:lvl1pPr>
          </a:lstStyle>
          <a:p>
            <a:r>
              <a:t>No todo el patrimonio es un recurso</a:t>
            </a:r>
          </a:p>
        </p:txBody>
      </p:sp>
      <p:pic>
        <p:nvPicPr>
          <p:cNvPr id="271" name="CAAC_302.jpe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943944" y="307682"/>
            <a:ext cx="1679356" cy="2979032"/>
          </a:xfrm>
          <a:prstGeom prst="rect">
            <a:avLst/>
          </a:prstGeom>
          <a:ln w="12700">
            <a:miter lim="400000"/>
          </a:ln>
        </p:spPr>
      </p:pic>
      <p:pic>
        <p:nvPicPr>
          <p:cNvPr id="272" name="Montenmedio_187a.jpe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971800" y="7730090"/>
            <a:ext cx="4536165" cy="1592532"/>
          </a:xfrm>
          <a:prstGeom prst="rect">
            <a:avLst/>
          </a:prstGeom>
          <a:ln w="12700">
            <a:miter lim="400000"/>
          </a:ln>
        </p:spPr>
      </p:pic>
    </p:spTree>
  </p:cSld>
  <p:clrMapOvr>
    <a:masterClrMapping/>
  </p:clrMapOvr>
  <p:transition xmlns:p14="http://schemas.microsoft.com/office/powerpoint/2010/mai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Shape 274"/>
          <p:cNvSpPr/>
          <p:nvPr/>
        </p:nvSpPr>
        <p:spPr>
          <a:xfrm>
            <a:off x="6756400" y="2971800"/>
            <a:ext cx="2413000" cy="2413000"/>
          </a:xfrm>
          <a:prstGeom prst="rect">
            <a:avLst/>
          </a:prstGeom>
          <a:gradFill>
            <a:gsLst>
              <a:gs pos="0">
                <a:srgbClr val="FBFBFB"/>
              </a:gs>
              <a:gs pos="100000">
                <a:srgbClr val="BEBEBE"/>
              </a:gs>
            </a:gsLst>
            <a:lin ang="5400000"/>
          </a:gradFill>
          <a:ln w="50800">
            <a:solidFill>
              <a:srgbClr val="000000"/>
            </a:solidFill>
            <a:miter lim="400000"/>
          </a:ln>
          <a:effectLst>
            <a:outerShdw blurRad="38100" dist="25400" dir="5400000" rotWithShape="0">
              <a:srgbClr val="000000">
                <a:alpha val="50000"/>
              </a:srgbClr>
            </a:outerShdw>
          </a:effectLst>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275" name="Shape 275"/>
          <p:cNvSpPr/>
          <p:nvPr/>
        </p:nvSpPr>
        <p:spPr>
          <a:xfrm>
            <a:off x="6799633" y="3138338"/>
            <a:ext cx="2316957" cy="2176683"/>
          </a:xfrm>
          <a:custGeom>
            <a:avLst/>
            <a:gdLst/>
            <a:ahLst/>
            <a:cxnLst>
              <a:cxn ang="0">
                <a:pos x="wd2" y="hd2"/>
              </a:cxn>
              <a:cxn ang="5400000">
                <a:pos x="wd2" y="hd2"/>
              </a:cxn>
              <a:cxn ang="10800000">
                <a:pos x="wd2" y="hd2"/>
              </a:cxn>
              <a:cxn ang="16200000">
                <a:pos x="wd2" y="hd2"/>
              </a:cxn>
            </a:cxnLst>
            <a:rect l="0" t="0" r="r" b="b"/>
            <a:pathLst>
              <a:path w="21600" h="21600" extrusionOk="0">
                <a:moveTo>
                  <a:pt x="2120" y="2207"/>
                </a:moveTo>
                <a:lnTo>
                  <a:pt x="5166" y="586"/>
                </a:lnTo>
                <a:lnTo>
                  <a:pt x="8322" y="1353"/>
                </a:lnTo>
                <a:lnTo>
                  <a:pt x="11839" y="1093"/>
                </a:lnTo>
                <a:lnTo>
                  <a:pt x="12571" y="0"/>
                </a:lnTo>
                <a:lnTo>
                  <a:pt x="15126" y="407"/>
                </a:lnTo>
                <a:lnTo>
                  <a:pt x="16618" y="2559"/>
                </a:lnTo>
                <a:lnTo>
                  <a:pt x="19107" y="5675"/>
                </a:lnTo>
                <a:lnTo>
                  <a:pt x="21337" y="4708"/>
                </a:lnTo>
                <a:lnTo>
                  <a:pt x="21600" y="6423"/>
                </a:lnTo>
                <a:lnTo>
                  <a:pt x="20165" y="7703"/>
                </a:lnTo>
                <a:lnTo>
                  <a:pt x="18378" y="8670"/>
                </a:lnTo>
                <a:lnTo>
                  <a:pt x="18115" y="11133"/>
                </a:lnTo>
                <a:lnTo>
                  <a:pt x="19375" y="12941"/>
                </a:lnTo>
                <a:lnTo>
                  <a:pt x="20634" y="14469"/>
                </a:lnTo>
                <a:lnTo>
                  <a:pt x="20108" y="17212"/>
                </a:lnTo>
                <a:lnTo>
                  <a:pt x="18993" y="17679"/>
                </a:lnTo>
                <a:lnTo>
                  <a:pt x="17496" y="17960"/>
                </a:lnTo>
                <a:lnTo>
                  <a:pt x="16237" y="17833"/>
                </a:lnTo>
                <a:lnTo>
                  <a:pt x="15503" y="16647"/>
                </a:lnTo>
                <a:lnTo>
                  <a:pt x="14595" y="15647"/>
                </a:lnTo>
                <a:lnTo>
                  <a:pt x="12018" y="15147"/>
                </a:lnTo>
                <a:lnTo>
                  <a:pt x="10201" y="16830"/>
                </a:lnTo>
                <a:lnTo>
                  <a:pt x="13480" y="19853"/>
                </a:lnTo>
                <a:cubicBezTo>
                  <a:pt x="13719" y="19946"/>
                  <a:pt x="13959" y="20040"/>
                  <a:pt x="14198" y="20133"/>
                </a:cubicBezTo>
                <a:cubicBezTo>
                  <a:pt x="14437" y="20227"/>
                  <a:pt x="14676" y="20320"/>
                  <a:pt x="14916" y="20414"/>
                </a:cubicBezTo>
                <a:lnTo>
                  <a:pt x="12281" y="21506"/>
                </a:lnTo>
                <a:lnTo>
                  <a:pt x="10232" y="21600"/>
                </a:lnTo>
                <a:lnTo>
                  <a:pt x="7536" y="21600"/>
                </a:lnTo>
                <a:lnTo>
                  <a:pt x="5429" y="21133"/>
                </a:lnTo>
                <a:cubicBezTo>
                  <a:pt x="4818" y="21115"/>
                  <a:pt x="4214" y="20989"/>
                  <a:pt x="3643" y="20759"/>
                </a:cubicBezTo>
                <a:cubicBezTo>
                  <a:pt x="3018" y="20508"/>
                  <a:pt x="2443" y="20137"/>
                  <a:pt x="1944" y="19666"/>
                </a:cubicBezTo>
                <a:lnTo>
                  <a:pt x="1355" y="18325"/>
                </a:lnTo>
                <a:cubicBezTo>
                  <a:pt x="1616" y="18001"/>
                  <a:pt x="1935" y="17736"/>
                  <a:pt x="2292" y="17545"/>
                </a:cubicBezTo>
                <a:cubicBezTo>
                  <a:pt x="3063" y="17131"/>
                  <a:pt x="4040" y="17015"/>
                  <a:pt x="4470" y="16203"/>
                </a:cubicBezTo>
                <a:cubicBezTo>
                  <a:pt x="4824" y="15534"/>
                  <a:pt x="4632" y="14687"/>
                  <a:pt x="4029" y="14265"/>
                </a:cubicBezTo>
                <a:lnTo>
                  <a:pt x="2706" y="13017"/>
                </a:lnTo>
                <a:lnTo>
                  <a:pt x="2004" y="12051"/>
                </a:lnTo>
                <a:cubicBezTo>
                  <a:pt x="1756" y="11579"/>
                  <a:pt x="1541" y="11088"/>
                  <a:pt x="1359" y="10583"/>
                </a:cubicBezTo>
                <a:cubicBezTo>
                  <a:pt x="1145" y="9989"/>
                  <a:pt x="988" y="9331"/>
                  <a:pt x="1271" y="8775"/>
                </a:cubicBezTo>
                <a:cubicBezTo>
                  <a:pt x="1707" y="7919"/>
                  <a:pt x="2985" y="7831"/>
                  <a:pt x="3212" y="6841"/>
                </a:cubicBezTo>
                <a:cubicBezTo>
                  <a:pt x="3379" y="6111"/>
                  <a:pt x="2832" y="5418"/>
                  <a:pt x="2128" y="5468"/>
                </a:cubicBezTo>
                <a:lnTo>
                  <a:pt x="401" y="4720"/>
                </a:lnTo>
                <a:lnTo>
                  <a:pt x="0" y="3314"/>
                </a:lnTo>
                <a:lnTo>
                  <a:pt x="2120" y="2207"/>
                </a:lnTo>
                <a:close/>
              </a:path>
            </a:pathLst>
          </a:custGeom>
          <a:blipFill>
            <a:blip r:embed="rId2"/>
          </a:blipFill>
          <a:ln w="12700">
            <a:miter lim="400000"/>
          </a:ln>
          <a:effectLst>
            <a:outerShdw blurRad="38100" dist="25400" dir="5400000" rotWithShape="0">
              <a:srgbClr val="000000">
                <a:alpha val="50000"/>
              </a:srgbClr>
            </a:outerShdw>
          </a:effectLst>
        </p:spPr>
        <p:txBody>
          <a:bodyPr lIns="50800" tIns="50800" rIns="50800" bIns="50800" anchor="ctr"/>
          <a:lstStyle/>
          <a:p>
            <a:pPr>
              <a:defRPr>
                <a:solidFill>
                  <a:srgbClr val="FFFFFF"/>
                </a:solidFill>
                <a:latin typeface="Helvetica Light"/>
                <a:ea typeface="Helvetica Light"/>
                <a:cs typeface="Helvetica Light"/>
                <a:sym typeface="Helvetica Light"/>
              </a:defRPr>
            </a:pPr>
            <a:endParaRPr/>
          </a:p>
        </p:txBody>
      </p:sp>
      <p:sp>
        <p:nvSpPr>
          <p:cNvPr id="276" name="Shape 276"/>
          <p:cNvSpPr/>
          <p:nvPr/>
        </p:nvSpPr>
        <p:spPr>
          <a:xfrm>
            <a:off x="7327900" y="3543300"/>
            <a:ext cx="1270000" cy="1270000"/>
          </a:xfrm>
          <a:prstGeom prst="rect">
            <a:avLst/>
          </a:prstGeom>
          <a:ln w="50800">
            <a:solidFill>
              <a:srgbClr val="85888D"/>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277" name="Shape 277"/>
          <p:cNvSpPr/>
          <p:nvPr/>
        </p:nvSpPr>
        <p:spPr>
          <a:xfrm>
            <a:off x="6673722" y="1574800"/>
            <a:ext cx="2123949" cy="1066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a:defRPr sz="3200">
                <a:solidFill>
                  <a:srgbClr val="000000"/>
                </a:solidFill>
                <a:latin typeface="Helvetica Light"/>
                <a:ea typeface="Helvetica Light"/>
                <a:cs typeface="Helvetica Light"/>
                <a:sym typeface="Helvetica Light"/>
              </a:defRPr>
            </a:pPr>
            <a:r>
              <a:t>Producto</a:t>
            </a:r>
          </a:p>
          <a:p>
            <a:pPr algn="l">
              <a:defRPr sz="3200">
                <a:solidFill>
                  <a:srgbClr val="000000"/>
                </a:solidFill>
                <a:latin typeface="Helvetica Light"/>
                <a:ea typeface="Helvetica Light"/>
                <a:cs typeface="Helvetica Light"/>
                <a:sym typeface="Helvetica Light"/>
              </a:defRPr>
            </a:pPr>
            <a:r>
              <a:t>patrimonial</a:t>
            </a:r>
          </a:p>
        </p:txBody>
      </p:sp>
      <p:sp>
        <p:nvSpPr>
          <p:cNvPr id="278" name="Shape 278"/>
          <p:cNvSpPr/>
          <p:nvPr/>
        </p:nvSpPr>
        <p:spPr>
          <a:xfrm>
            <a:off x="7448382" y="3987799"/>
            <a:ext cx="1029036"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b="1">
                <a:solidFill>
                  <a:srgbClr val="FFFFFF"/>
                </a:solidFill>
                <a:latin typeface="Helvetica"/>
                <a:ea typeface="Helvetica"/>
                <a:cs typeface="Helvetica"/>
                <a:sym typeface="Helvetica"/>
              </a:defRPr>
            </a:lvl1pPr>
          </a:lstStyle>
          <a:p>
            <a:r>
              <a:t>Recurso</a:t>
            </a:r>
          </a:p>
        </p:txBody>
      </p:sp>
      <p:sp>
        <p:nvSpPr>
          <p:cNvPr id="279" name="Shape 279"/>
          <p:cNvSpPr/>
          <p:nvPr/>
        </p:nvSpPr>
        <p:spPr>
          <a:xfrm>
            <a:off x="9741357" y="3136899"/>
            <a:ext cx="2259686" cy="584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000000"/>
                </a:solidFill>
                <a:latin typeface="Helvetica Light"/>
                <a:ea typeface="Helvetica Light"/>
                <a:cs typeface="Helvetica Light"/>
                <a:sym typeface="Helvetica Light"/>
              </a:defRPr>
            </a:lvl1pPr>
          </a:lstStyle>
          <a:p>
            <a:r>
              <a:t>Experiencia</a:t>
            </a:r>
          </a:p>
        </p:txBody>
      </p:sp>
      <p:sp>
        <p:nvSpPr>
          <p:cNvPr id="280" name="Shape 280"/>
          <p:cNvSpPr/>
          <p:nvPr/>
        </p:nvSpPr>
        <p:spPr>
          <a:xfrm>
            <a:off x="9547834" y="3911600"/>
            <a:ext cx="2646732" cy="1498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800">
                <a:solidFill>
                  <a:srgbClr val="000000"/>
                </a:solidFill>
                <a:latin typeface="Helvetica Light"/>
                <a:ea typeface="Helvetica Light"/>
                <a:cs typeface="Helvetica Light"/>
                <a:sym typeface="Helvetica Light"/>
              </a:defRPr>
            </a:pPr>
            <a:r>
              <a:t>Información-Orientación</a:t>
            </a:r>
          </a:p>
          <a:p>
            <a:pPr>
              <a:defRPr sz="1800">
                <a:solidFill>
                  <a:srgbClr val="000000"/>
                </a:solidFill>
                <a:latin typeface="Helvetica Light"/>
                <a:ea typeface="Helvetica Light"/>
                <a:cs typeface="Helvetica Light"/>
                <a:sym typeface="Helvetica Light"/>
              </a:defRPr>
            </a:pPr>
            <a:r>
              <a:t>Comunicación</a:t>
            </a:r>
          </a:p>
          <a:p>
            <a:pPr>
              <a:defRPr sz="1800">
                <a:solidFill>
                  <a:srgbClr val="000000"/>
                </a:solidFill>
                <a:latin typeface="Helvetica Light"/>
                <a:ea typeface="Helvetica Light"/>
                <a:cs typeface="Helvetica Light"/>
                <a:sym typeface="Helvetica Light"/>
              </a:defRPr>
            </a:pPr>
            <a:r>
              <a:t>Interpretación</a:t>
            </a:r>
          </a:p>
          <a:p>
            <a:pPr>
              <a:defRPr sz="1800">
                <a:solidFill>
                  <a:srgbClr val="000000"/>
                </a:solidFill>
                <a:latin typeface="Helvetica Light"/>
                <a:ea typeface="Helvetica Light"/>
                <a:cs typeface="Helvetica Light"/>
                <a:sym typeface="Helvetica Light"/>
              </a:defRPr>
            </a:pPr>
            <a:r>
              <a:t>Animación</a:t>
            </a:r>
          </a:p>
          <a:p>
            <a:pPr>
              <a:defRPr sz="1800">
                <a:solidFill>
                  <a:srgbClr val="000000"/>
                </a:solidFill>
                <a:latin typeface="Helvetica Light"/>
                <a:ea typeface="Helvetica Light"/>
                <a:cs typeface="Helvetica Light"/>
                <a:sym typeface="Helvetica Light"/>
              </a:defRPr>
            </a:pPr>
            <a:r>
              <a:t>Educación</a:t>
            </a:r>
          </a:p>
        </p:txBody>
      </p:sp>
      <p:sp>
        <p:nvSpPr>
          <p:cNvPr id="281" name="Shape 281"/>
          <p:cNvSpPr/>
          <p:nvPr/>
        </p:nvSpPr>
        <p:spPr>
          <a:xfrm>
            <a:off x="7756042" y="6573759"/>
            <a:ext cx="4891355" cy="1778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sz="1800">
                <a:solidFill>
                  <a:srgbClr val="000000"/>
                </a:solidFill>
                <a:latin typeface="Helvetica Light"/>
                <a:ea typeface="Helvetica Light"/>
                <a:cs typeface="Helvetica Light"/>
                <a:sym typeface="Helvetica Light"/>
              </a:defRPr>
            </a:pPr>
            <a:r>
              <a:t>Se establece una relación directamente proporcional entre la intensidad de la vista y la rentabilidad social del producto patrimonial.</a:t>
            </a:r>
          </a:p>
          <a:p>
            <a:pPr algn="l">
              <a:defRPr sz="1800">
                <a:solidFill>
                  <a:srgbClr val="000000"/>
                </a:solidFill>
                <a:latin typeface="Helvetica Light"/>
                <a:ea typeface="Helvetica Light"/>
                <a:cs typeface="Helvetica Light"/>
                <a:sym typeface="Helvetica Light"/>
              </a:defRPr>
            </a:pPr>
            <a:r>
              <a:t>A mayor calidad de la experiencia menor riesgo de deterioro y mayor implicación</a:t>
            </a:r>
          </a:p>
          <a:p>
            <a:pPr algn="l">
              <a:defRPr sz="1800">
                <a:solidFill>
                  <a:srgbClr val="000000"/>
                </a:solidFill>
                <a:latin typeface="Helvetica Light"/>
                <a:ea typeface="Helvetica Light"/>
                <a:cs typeface="Helvetica Light"/>
                <a:sym typeface="Helvetica Light"/>
              </a:defRPr>
            </a:pPr>
            <a:r>
              <a:t>emocional y afectiva con el recurso.</a:t>
            </a:r>
          </a:p>
        </p:txBody>
      </p:sp>
      <p:sp>
        <p:nvSpPr>
          <p:cNvPr id="282" name="Shape 282"/>
          <p:cNvSpPr/>
          <p:nvPr/>
        </p:nvSpPr>
        <p:spPr>
          <a:xfrm>
            <a:off x="1013625" y="2076449"/>
            <a:ext cx="4891355" cy="3733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a:defRPr sz="1800" b="1">
                <a:solidFill>
                  <a:srgbClr val="000000"/>
                </a:solidFill>
                <a:latin typeface="Helvetica"/>
                <a:ea typeface="Helvetica"/>
                <a:cs typeface="Helvetica"/>
                <a:sym typeface="Helvetica"/>
              </a:defRPr>
            </a:pPr>
            <a:r>
              <a:t>Características del producto patrimonial</a:t>
            </a:r>
          </a:p>
          <a:p>
            <a:pPr algn="l">
              <a:defRPr sz="1800">
                <a:solidFill>
                  <a:srgbClr val="000000"/>
                </a:solidFill>
                <a:latin typeface="Helvetica Light"/>
                <a:ea typeface="Helvetica Light"/>
                <a:cs typeface="Helvetica Light"/>
                <a:sym typeface="Helvetica Light"/>
              </a:defRPr>
            </a:pPr>
            <a:endParaRPr/>
          </a:p>
          <a:p>
            <a:pPr algn="l">
              <a:defRPr sz="1800">
                <a:solidFill>
                  <a:srgbClr val="000000"/>
                </a:solidFill>
                <a:latin typeface="Helvetica Light"/>
                <a:ea typeface="Helvetica Light"/>
                <a:cs typeface="Helvetica Light"/>
                <a:sym typeface="Helvetica Light"/>
              </a:defRPr>
            </a:pPr>
            <a:r>
              <a:t>Flexibilidad. horaria y de calendario</a:t>
            </a:r>
          </a:p>
          <a:p>
            <a:pPr algn="l">
              <a:defRPr sz="1800">
                <a:solidFill>
                  <a:srgbClr val="000000"/>
                </a:solidFill>
                <a:latin typeface="Helvetica Light"/>
                <a:ea typeface="Helvetica Light"/>
                <a:cs typeface="Helvetica Light"/>
                <a:sym typeface="Helvetica Light"/>
              </a:defRPr>
            </a:pPr>
            <a:r>
              <a:t>Visibilidad y Aceptación social</a:t>
            </a:r>
          </a:p>
          <a:p>
            <a:pPr algn="l">
              <a:defRPr sz="1800">
                <a:solidFill>
                  <a:srgbClr val="000000"/>
                </a:solidFill>
                <a:latin typeface="Helvetica Light"/>
                <a:ea typeface="Helvetica Light"/>
                <a:cs typeface="Helvetica Light"/>
                <a:sym typeface="Helvetica Light"/>
              </a:defRPr>
            </a:pPr>
            <a:r>
              <a:t>Accesibilidad. Arribar y recorrer</a:t>
            </a:r>
          </a:p>
          <a:p>
            <a:pPr algn="l">
              <a:defRPr sz="1800">
                <a:solidFill>
                  <a:srgbClr val="000000"/>
                </a:solidFill>
                <a:latin typeface="Helvetica Light"/>
                <a:ea typeface="Helvetica Light"/>
                <a:cs typeface="Helvetica Light"/>
                <a:sym typeface="Helvetica Light"/>
              </a:defRPr>
            </a:pPr>
            <a:r>
              <a:t>Capacidad de acogida</a:t>
            </a:r>
          </a:p>
          <a:p>
            <a:pPr algn="l">
              <a:defRPr sz="1800">
                <a:solidFill>
                  <a:srgbClr val="000000"/>
                </a:solidFill>
                <a:latin typeface="Helvetica Light"/>
                <a:ea typeface="Helvetica Light"/>
                <a:cs typeface="Helvetica Light"/>
                <a:sym typeface="Helvetica Light"/>
              </a:defRPr>
            </a:pPr>
            <a:r>
              <a:t>(numero de visitantes, información/orientación</a:t>
            </a:r>
          </a:p>
          <a:p>
            <a:pPr algn="l">
              <a:defRPr sz="1800">
                <a:solidFill>
                  <a:srgbClr val="000000"/>
                </a:solidFill>
                <a:latin typeface="Helvetica Light"/>
                <a:ea typeface="Helvetica Light"/>
                <a:cs typeface="Helvetica Light"/>
                <a:sym typeface="Helvetica Light"/>
              </a:defRPr>
            </a:pPr>
            <a:r>
              <a:t>diversificación de experiencias, seguridad)</a:t>
            </a:r>
          </a:p>
          <a:p>
            <a:pPr algn="l">
              <a:defRPr sz="1800">
                <a:solidFill>
                  <a:srgbClr val="000000"/>
                </a:solidFill>
                <a:latin typeface="Helvetica Light"/>
                <a:ea typeface="Helvetica Light"/>
                <a:cs typeface="Helvetica Light"/>
                <a:sym typeface="Helvetica Light"/>
              </a:defRPr>
            </a:pPr>
            <a:r>
              <a:t>Servicios</a:t>
            </a:r>
          </a:p>
          <a:p>
            <a:pPr algn="l">
              <a:defRPr sz="1800">
                <a:solidFill>
                  <a:srgbClr val="000000"/>
                </a:solidFill>
                <a:latin typeface="Helvetica Light"/>
                <a:ea typeface="Helvetica Light"/>
                <a:cs typeface="Helvetica Light"/>
                <a:sym typeface="Helvetica Light"/>
              </a:defRPr>
            </a:pPr>
            <a:r>
              <a:t>(tienda, cafetería, aseos, wifi, guías</a:t>
            </a:r>
          </a:p>
          <a:p>
            <a:pPr algn="l">
              <a:defRPr sz="1800">
                <a:solidFill>
                  <a:srgbClr val="000000"/>
                </a:solidFill>
                <a:latin typeface="Helvetica Light"/>
                <a:ea typeface="Helvetica Light"/>
                <a:cs typeface="Helvetica Light"/>
                <a:sym typeface="Helvetica Light"/>
              </a:defRPr>
            </a:pPr>
            <a:r>
              <a:t>-auto o personales- aparcamientos,</a:t>
            </a:r>
          </a:p>
          <a:p>
            <a:pPr algn="l">
              <a:defRPr sz="1800">
                <a:solidFill>
                  <a:srgbClr val="000000"/>
                </a:solidFill>
                <a:latin typeface="Helvetica Light"/>
                <a:ea typeface="Helvetica Light"/>
                <a:cs typeface="Helvetica Light"/>
                <a:sym typeface="Helvetica Light"/>
              </a:defRPr>
            </a:pPr>
            <a:r>
              <a:t>áreas de descanso, merenderos, miradores)</a:t>
            </a:r>
          </a:p>
        </p:txBody>
      </p:sp>
      <p:sp>
        <p:nvSpPr>
          <p:cNvPr id="283" name="Shape 283"/>
          <p:cNvSpPr/>
          <p:nvPr/>
        </p:nvSpPr>
        <p:spPr>
          <a:xfrm>
            <a:off x="1843290" y="5975350"/>
            <a:ext cx="4891356" cy="1498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z="1800">
                <a:solidFill>
                  <a:srgbClr val="000000"/>
                </a:solidFill>
                <a:latin typeface="Helvetica Light"/>
                <a:ea typeface="Helvetica Light"/>
                <a:cs typeface="Helvetica Light"/>
                <a:sym typeface="Helvetica Light"/>
              </a:defRPr>
            </a:lvl1pPr>
          </a:lstStyle>
          <a:p>
            <a:r>
              <a:t>El objetivo básico de activar, tutelar conservar y difundir los recursos patrimoniales consiste en dotarlos de uso y disfrute para la sociedad mediante su conversión en productos patrimoniales</a:t>
            </a:r>
          </a:p>
        </p:txBody>
      </p:sp>
      <p:pic>
        <p:nvPicPr>
          <p:cNvPr id="284" name="LON24787.jpg"/>
          <p:cNvPicPr>
            <a:picLocks noChangeAspect="1"/>
          </p:cNvPicPr>
          <p:nvPr/>
        </p:nvPicPr>
        <p:blipFill>
          <a:blip r:embed="rId3">
            <a:extLst/>
          </a:blip>
          <a:stretch>
            <a:fillRect/>
          </a:stretch>
        </p:blipFill>
        <p:spPr>
          <a:xfrm>
            <a:off x="9169400" y="495300"/>
            <a:ext cx="3032370" cy="2463800"/>
          </a:xfrm>
          <a:prstGeom prst="rect">
            <a:avLst/>
          </a:prstGeom>
          <a:ln w="12700">
            <a:miter lim="400000"/>
          </a:ln>
        </p:spPr>
      </p:pic>
      <p:pic>
        <p:nvPicPr>
          <p:cNvPr id="285" name="LON36794.jpg"/>
          <p:cNvPicPr>
            <a:picLocks noChangeAspect="1"/>
          </p:cNvPicPr>
          <p:nvPr/>
        </p:nvPicPr>
        <p:blipFill>
          <a:blip r:embed="rId4">
            <a:extLst/>
          </a:blip>
          <a:stretch>
            <a:fillRect/>
          </a:stretch>
        </p:blipFill>
        <p:spPr>
          <a:xfrm>
            <a:off x="1955800" y="7251700"/>
            <a:ext cx="2438400" cy="1981200"/>
          </a:xfrm>
          <a:prstGeom prst="rect">
            <a:avLst/>
          </a:prstGeom>
          <a:ln w="12700">
            <a:miter lim="400000"/>
          </a:ln>
        </p:spPr>
      </p:pic>
    </p:spTree>
  </p:cSld>
  <p:clrMapOvr>
    <a:masterClrMapping/>
  </p:clrMapOvr>
  <p:transition xmlns:p14="http://schemas.microsoft.com/office/powerpoint/2010/mai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Shape 287"/>
          <p:cNvSpPr/>
          <p:nvPr/>
        </p:nvSpPr>
        <p:spPr>
          <a:xfrm>
            <a:off x="392794" y="1866899"/>
            <a:ext cx="4211824" cy="760082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R="331470" algn="l" defTabSz="457200">
              <a:defRPr sz="1400">
                <a:solidFill>
                  <a:srgbClr val="000000"/>
                </a:solidFill>
                <a:latin typeface="Helvetica"/>
                <a:ea typeface="Helvetica"/>
                <a:cs typeface="Helvetica"/>
                <a:sym typeface="Helvetica"/>
              </a:defRPr>
            </a:pPr>
            <a:r>
              <a:t>Desde el punto de vista de dichas estrategias turísticas, un </a:t>
            </a:r>
            <a:r>
              <a:rPr b="1"/>
              <a:t>producto turístico</a:t>
            </a:r>
            <a:r>
              <a:t> es aquel que cubre una experiencia de viaje en su conjunto, desde que el turista sale de su domicilio hasta que regresa. Un producto turístico es un conjunto de elementos que hacen del viajar un arte intangible, una experiencia interesante y atractiva para turistas y visitantes. Es, en definitiva,  el servicio o conjunto de servicios prestado en un lugar determinado a un precio fijado y en unas condiciones de calidad comprometidas. En los productos turísticos se incorporan ingredientes remunerados (alojamiento, comida, actividades, etc.) y otros no remunerados (clima, paisaje, naturaleza, cultura, etc).</a:t>
            </a:r>
          </a:p>
          <a:p>
            <a:pPr marR="331470" algn="l" defTabSz="457200">
              <a:defRPr sz="1400">
                <a:solidFill>
                  <a:srgbClr val="000000"/>
                </a:solidFill>
                <a:latin typeface="Helvetica"/>
                <a:ea typeface="Helvetica"/>
                <a:cs typeface="Helvetica"/>
                <a:sym typeface="Helvetica"/>
              </a:defRPr>
            </a:pPr>
            <a:endParaRPr/>
          </a:p>
          <a:p>
            <a:pPr marR="331470" algn="l" defTabSz="457200">
              <a:defRPr sz="1400">
                <a:solidFill>
                  <a:srgbClr val="000000"/>
                </a:solidFill>
                <a:latin typeface="Helvetica"/>
                <a:ea typeface="Helvetica"/>
                <a:cs typeface="Helvetica"/>
                <a:sym typeface="Helvetica"/>
              </a:defRPr>
            </a:pPr>
            <a:r>
              <a:t>Los planificadores turísticos, buscan con su diseño la representación tangible de un producto o servicio, de acuerdo a una </a:t>
            </a:r>
            <a:r>
              <a:rPr i="1"/>
              <a:t>idea creativa previa. </a:t>
            </a:r>
            <a:r>
              <a:t>Discrepamos en ello, el territorio necesita de un estudio, una investigación de su historia, desarrollo y características principales que darán sustento científico a su interpretación. En función de ello el diseño del producto patrimonial implica definir un concepto o criterio clave, que a modo de lo que hoy denominamos “marca”, singularice y posicione a la ciudad y a partir del cual se desarrolle el tema argumental que permita englobar toda la actuación y planificación interpretativa bajo una unidad conceptual.</a:t>
            </a:r>
          </a:p>
          <a:p>
            <a:pPr marR="331470" algn="l" defTabSz="457200">
              <a:defRPr sz="1200">
                <a:solidFill>
                  <a:srgbClr val="000000"/>
                </a:solidFill>
                <a:latin typeface="Times New Roman"/>
                <a:ea typeface="Times New Roman"/>
                <a:cs typeface="Times New Roman"/>
                <a:sym typeface="Times New Roman"/>
              </a:defRPr>
            </a:pPr>
            <a:endParaRPr/>
          </a:p>
        </p:txBody>
      </p:sp>
      <p:sp>
        <p:nvSpPr>
          <p:cNvPr id="288" name="Shape 288"/>
          <p:cNvSpPr/>
          <p:nvPr/>
        </p:nvSpPr>
        <p:spPr>
          <a:xfrm>
            <a:off x="2451430" y="730250"/>
            <a:ext cx="9803740"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600">
                <a:solidFill>
                  <a:srgbClr val="000000"/>
                </a:solidFill>
                <a:latin typeface="Helvetica Light"/>
                <a:ea typeface="Helvetica Light"/>
                <a:cs typeface="Helvetica Light"/>
                <a:sym typeface="Helvetica Light"/>
              </a:defRPr>
            </a:lvl1pPr>
          </a:lstStyle>
          <a:p>
            <a:r>
              <a:t>El Turismo es una fábrica de sueños y servicios</a:t>
            </a:r>
          </a:p>
        </p:txBody>
      </p:sp>
      <p:sp>
        <p:nvSpPr>
          <p:cNvPr id="289" name="Shape 289"/>
          <p:cNvSpPr/>
          <p:nvPr/>
        </p:nvSpPr>
        <p:spPr>
          <a:xfrm>
            <a:off x="6913352" y="1835149"/>
            <a:ext cx="3216696" cy="1562101"/>
          </a:xfrm>
          <a:prstGeom prst="rect">
            <a:avLst/>
          </a:prstGeom>
          <a:blipFill>
            <a:blip r:embed="rId2"/>
          </a:blipFill>
          <a:ln w="12700">
            <a:miter lim="400000"/>
          </a:ln>
          <a:effectLst>
            <a:outerShdw blurRad="190500" dist="50800" dir="5400000" rotWithShape="0">
              <a:srgbClr val="000000">
                <a:alpha val="66873"/>
              </a:srgbClr>
            </a:outerShdw>
          </a:effectLst>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900">
                <a:solidFill>
                  <a:srgbClr val="FFFFFF"/>
                </a:solidFill>
                <a:latin typeface="Helvetica Light"/>
                <a:ea typeface="Helvetica Light"/>
                <a:cs typeface="Helvetica Light"/>
                <a:sym typeface="Helvetica Light"/>
              </a:defRPr>
            </a:pPr>
            <a:r>
              <a:t>Proporcionalmente gratuitos</a:t>
            </a:r>
          </a:p>
          <a:p>
            <a:pPr>
              <a:defRPr sz="1900">
                <a:solidFill>
                  <a:srgbClr val="FFFFFF"/>
                </a:solidFill>
                <a:latin typeface="Helvetica Light"/>
                <a:ea typeface="Helvetica Light"/>
                <a:cs typeface="Helvetica Light"/>
                <a:sym typeface="Helvetica Light"/>
              </a:defRPr>
            </a:pPr>
            <a:r>
              <a:t>Clima</a:t>
            </a:r>
          </a:p>
          <a:p>
            <a:pPr>
              <a:defRPr sz="1900">
                <a:solidFill>
                  <a:srgbClr val="FFFFFF"/>
                </a:solidFill>
                <a:latin typeface="Helvetica Light"/>
                <a:ea typeface="Helvetica Light"/>
                <a:cs typeface="Helvetica Light"/>
                <a:sym typeface="Helvetica Light"/>
              </a:defRPr>
            </a:pPr>
            <a:r>
              <a:t>Naturaleza -Paisaje</a:t>
            </a:r>
          </a:p>
          <a:p>
            <a:pPr>
              <a:defRPr sz="1900">
                <a:solidFill>
                  <a:srgbClr val="FFFFFF"/>
                </a:solidFill>
                <a:latin typeface="Helvetica Light"/>
                <a:ea typeface="Helvetica Light"/>
                <a:cs typeface="Helvetica Light"/>
                <a:sym typeface="Helvetica Light"/>
              </a:defRPr>
            </a:pPr>
            <a:r>
              <a:t>Modos de vida</a:t>
            </a:r>
          </a:p>
          <a:p>
            <a:pPr>
              <a:defRPr sz="1900">
                <a:solidFill>
                  <a:srgbClr val="FFFFFF"/>
                </a:solidFill>
                <a:latin typeface="Helvetica Light"/>
                <a:ea typeface="Helvetica Light"/>
                <a:cs typeface="Helvetica Light"/>
                <a:sym typeface="Helvetica Light"/>
              </a:defRPr>
            </a:pPr>
            <a:r>
              <a:t>Cultura - Patrimonio</a:t>
            </a:r>
          </a:p>
        </p:txBody>
      </p:sp>
      <p:sp>
        <p:nvSpPr>
          <p:cNvPr id="290" name="Shape 290"/>
          <p:cNvSpPr/>
          <p:nvPr/>
        </p:nvSpPr>
        <p:spPr>
          <a:xfrm>
            <a:off x="10587278" y="1866900"/>
            <a:ext cx="1622147" cy="1498601"/>
          </a:xfrm>
          <a:prstGeom prst="rect">
            <a:avLst/>
          </a:prstGeom>
          <a:blipFill>
            <a:blip r:embed="rId3"/>
          </a:blipFill>
          <a:ln w="12700">
            <a:miter lim="400000"/>
          </a:ln>
          <a:effectLst>
            <a:outerShdw blurRad="190500" dist="50800" dir="5400000" rotWithShape="0">
              <a:srgbClr val="000000">
                <a:alpha val="65051"/>
              </a:srgbClr>
            </a:outerShdw>
          </a:effectLst>
          <a:extLst>
            <a:ext uri="{C572A759-6A51-4108-AA02-DFA0A04FC94B}">
              <ma14:wrappingTextBoxFlag xmlns:ma14="http://schemas.microsoft.com/office/mac/drawingml/2011/main" val="1"/>
            </a:ext>
          </a:extLst>
        </p:spPr>
        <p:txBody>
          <a:bodyPr lIns="50800" tIns="50800" rIns="50800" bIns="50800" anchor="ctr">
            <a:spAutoFit/>
          </a:bodyPr>
          <a:lstStyle/>
          <a:p>
            <a:pPr>
              <a:defRPr sz="1800">
                <a:solidFill>
                  <a:srgbClr val="FFFFFF"/>
                </a:solidFill>
                <a:latin typeface="Helvetica Light"/>
                <a:ea typeface="Helvetica Light"/>
                <a:cs typeface="Helvetica Light"/>
                <a:sym typeface="Helvetica Light"/>
              </a:defRPr>
            </a:pPr>
            <a:r>
              <a:t>Rentados</a:t>
            </a:r>
          </a:p>
          <a:p>
            <a:pPr>
              <a:defRPr sz="1800">
                <a:solidFill>
                  <a:srgbClr val="FFFFFF"/>
                </a:solidFill>
                <a:latin typeface="Helvetica Light"/>
                <a:ea typeface="Helvetica Light"/>
                <a:cs typeface="Helvetica Light"/>
                <a:sym typeface="Helvetica Light"/>
              </a:defRPr>
            </a:pPr>
            <a:r>
              <a:t>Transporte</a:t>
            </a:r>
          </a:p>
          <a:p>
            <a:pPr>
              <a:defRPr sz="1800">
                <a:solidFill>
                  <a:srgbClr val="FFFFFF"/>
                </a:solidFill>
                <a:latin typeface="Helvetica Light"/>
                <a:ea typeface="Helvetica Light"/>
                <a:cs typeface="Helvetica Light"/>
                <a:sym typeface="Helvetica Light"/>
              </a:defRPr>
            </a:pPr>
            <a:r>
              <a:t>Alojamiento</a:t>
            </a:r>
          </a:p>
          <a:p>
            <a:pPr>
              <a:defRPr sz="1800">
                <a:solidFill>
                  <a:srgbClr val="FFFFFF"/>
                </a:solidFill>
                <a:latin typeface="Helvetica Light"/>
                <a:ea typeface="Helvetica Light"/>
                <a:cs typeface="Helvetica Light"/>
                <a:sym typeface="Helvetica Light"/>
              </a:defRPr>
            </a:pPr>
            <a:r>
              <a:t>Gastronomía</a:t>
            </a:r>
          </a:p>
          <a:p>
            <a:pPr>
              <a:defRPr sz="1800">
                <a:solidFill>
                  <a:srgbClr val="FFFFFF"/>
                </a:solidFill>
                <a:latin typeface="Helvetica Light"/>
                <a:ea typeface="Helvetica Light"/>
                <a:cs typeface="Helvetica Light"/>
                <a:sym typeface="Helvetica Light"/>
              </a:defRPr>
            </a:pPr>
            <a:r>
              <a:t>Ocio activo</a:t>
            </a:r>
          </a:p>
        </p:txBody>
      </p:sp>
      <p:sp>
        <p:nvSpPr>
          <p:cNvPr id="291" name="Shape 291"/>
          <p:cNvSpPr/>
          <p:nvPr/>
        </p:nvSpPr>
        <p:spPr>
          <a:xfrm>
            <a:off x="10631627" y="3854450"/>
            <a:ext cx="1622146" cy="1219201"/>
          </a:xfrm>
          <a:prstGeom prst="rect">
            <a:avLst/>
          </a:prstGeom>
          <a:blipFill>
            <a:blip r:embed="rId3"/>
          </a:blipFill>
          <a:ln w="12700">
            <a:miter lim="400000"/>
          </a:ln>
          <a:effectLst>
            <a:outerShdw blurRad="190500" dist="50800" dir="5400000" rotWithShape="0">
              <a:srgbClr val="000000">
                <a:alpha val="67018"/>
              </a:srgbClr>
            </a:outerShdw>
          </a:effectLst>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800">
                <a:solidFill>
                  <a:srgbClr val="FFFFFF"/>
                </a:solidFill>
                <a:latin typeface="Helvetica Light"/>
                <a:ea typeface="Helvetica Light"/>
                <a:cs typeface="Helvetica Light"/>
                <a:sym typeface="Helvetica Light"/>
              </a:defRPr>
            </a:pPr>
            <a:r>
              <a:t>Tangibles</a:t>
            </a:r>
          </a:p>
          <a:p>
            <a:pPr>
              <a:defRPr sz="1800">
                <a:solidFill>
                  <a:srgbClr val="FFFFFF"/>
                </a:solidFill>
                <a:latin typeface="Helvetica Light"/>
                <a:ea typeface="Helvetica Light"/>
                <a:cs typeface="Helvetica Light"/>
                <a:sym typeface="Helvetica Light"/>
              </a:defRPr>
            </a:pPr>
            <a:r>
              <a:t>Heterogéneos</a:t>
            </a:r>
          </a:p>
          <a:p>
            <a:pPr>
              <a:defRPr sz="1800">
                <a:solidFill>
                  <a:srgbClr val="FFFFFF"/>
                </a:solidFill>
                <a:latin typeface="Helvetica Light"/>
                <a:ea typeface="Helvetica Light"/>
                <a:cs typeface="Helvetica Light"/>
                <a:sym typeface="Helvetica Light"/>
              </a:defRPr>
            </a:pPr>
            <a:r>
              <a:t>Según Precio</a:t>
            </a:r>
          </a:p>
          <a:p>
            <a:pPr>
              <a:defRPr sz="1800">
                <a:solidFill>
                  <a:srgbClr val="FFFFFF"/>
                </a:solidFill>
                <a:latin typeface="Helvetica Light"/>
                <a:ea typeface="Helvetica Light"/>
                <a:cs typeface="Helvetica Light"/>
                <a:sym typeface="Helvetica Light"/>
              </a:defRPr>
            </a:pPr>
            <a:r>
              <a:t>Caducidad</a:t>
            </a:r>
          </a:p>
        </p:txBody>
      </p:sp>
      <p:sp>
        <p:nvSpPr>
          <p:cNvPr id="292" name="Shape 292"/>
          <p:cNvSpPr/>
          <p:nvPr/>
        </p:nvSpPr>
        <p:spPr>
          <a:xfrm>
            <a:off x="6930962" y="3870325"/>
            <a:ext cx="3216696" cy="1219201"/>
          </a:xfrm>
          <a:prstGeom prst="rect">
            <a:avLst/>
          </a:prstGeom>
          <a:blipFill>
            <a:blip r:embed="rId2"/>
          </a:blipFill>
          <a:ln w="12700">
            <a:miter lim="400000"/>
          </a:ln>
          <a:effectLst>
            <a:outerShdw blurRad="190500" dist="50800" dir="5400000" rotWithShape="0">
              <a:srgbClr val="000000">
                <a:alpha val="66832"/>
              </a:srgbClr>
            </a:outerShdw>
          </a:effectLst>
          <a:extLst>
            <a:ext uri="{C572A759-6A51-4108-AA02-DFA0A04FC94B}">
              <ma14:wrappingTextBoxFlag xmlns:ma14="http://schemas.microsoft.com/office/mac/drawingml/2011/main" val="1"/>
            </a:ext>
          </a:extLst>
        </p:spPr>
        <p:txBody>
          <a:bodyPr lIns="50800" tIns="50800" rIns="50800" bIns="50800" anchor="ctr">
            <a:spAutoFit/>
          </a:bodyPr>
          <a:lstStyle/>
          <a:p>
            <a:pPr>
              <a:defRPr sz="1800">
                <a:solidFill>
                  <a:srgbClr val="FFFFFF"/>
                </a:solidFill>
                <a:latin typeface="Helvetica Light"/>
                <a:ea typeface="Helvetica Light"/>
                <a:cs typeface="Helvetica Light"/>
                <a:sym typeface="Helvetica Light"/>
              </a:defRPr>
            </a:pPr>
            <a:r>
              <a:t>Intangibles</a:t>
            </a:r>
          </a:p>
          <a:p>
            <a:pPr>
              <a:defRPr sz="1800">
                <a:solidFill>
                  <a:srgbClr val="FFFFFF"/>
                </a:solidFill>
                <a:latin typeface="Helvetica Light"/>
                <a:ea typeface="Helvetica Light"/>
                <a:cs typeface="Helvetica Light"/>
                <a:sym typeface="Helvetica Light"/>
              </a:defRPr>
            </a:pPr>
            <a:r>
              <a:t>Homogéneos</a:t>
            </a:r>
          </a:p>
          <a:p>
            <a:pPr>
              <a:defRPr sz="1800">
                <a:solidFill>
                  <a:srgbClr val="FFFFFF"/>
                </a:solidFill>
                <a:latin typeface="Helvetica Light"/>
                <a:ea typeface="Helvetica Light"/>
                <a:cs typeface="Helvetica Light"/>
                <a:sym typeface="Helvetica Light"/>
              </a:defRPr>
            </a:pPr>
            <a:r>
              <a:t>Calidad experiencia</a:t>
            </a:r>
          </a:p>
          <a:p>
            <a:pPr>
              <a:defRPr sz="1800">
                <a:solidFill>
                  <a:srgbClr val="FFFFFF"/>
                </a:solidFill>
                <a:latin typeface="Helvetica Light"/>
                <a:ea typeface="Helvetica Light"/>
                <a:cs typeface="Helvetica Light"/>
                <a:sym typeface="Helvetica Light"/>
              </a:defRPr>
            </a:pPr>
            <a:r>
              <a:t>Recuerdo-Emociones</a:t>
            </a:r>
          </a:p>
        </p:txBody>
      </p:sp>
      <p:sp>
        <p:nvSpPr>
          <p:cNvPr id="293" name="Shape 293"/>
          <p:cNvSpPr/>
          <p:nvPr/>
        </p:nvSpPr>
        <p:spPr>
          <a:xfrm>
            <a:off x="8508212" y="8232775"/>
            <a:ext cx="3913176" cy="660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800">
                <a:solidFill>
                  <a:srgbClr val="000000"/>
                </a:solidFill>
                <a:latin typeface="Helvetica Light"/>
                <a:ea typeface="Helvetica Light"/>
                <a:cs typeface="Helvetica Light"/>
                <a:sym typeface="Helvetica Light"/>
              </a:defRPr>
            </a:pPr>
            <a:r>
              <a:t>La variabilidad de la oferta</a:t>
            </a:r>
          </a:p>
          <a:p>
            <a:pPr>
              <a:defRPr sz="1800">
                <a:solidFill>
                  <a:srgbClr val="000000"/>
                </a:solidFill>
                <a:latin typeface="Helvetica Light"/>
                <a:ea typeface="Helvetica Light"/>
                <a:cs typeface="Helvetica Light"/>
                <a:sym typeface="Helvetica Light"/>
              </a:defRPr>
            </a:pPr>
            <a:r>
              <a:t>depende del % de cada uno de ellos</a:t>
            </a:r>
          </a:p>
        </p:txBody>
      </p:sp>
      <p:sp>
        <p:nvSpPr>
          <p:cNvPr id="294" name="Shape 294"/>
          <p:cNvSpPr/>
          <p:nvPr/>
        </p:nvSpPr>
        <p:spPr>
          <a:xfrm>
            <a:off x="9156700" y="1365249"/>
            <a:ext cx="1" cy="482602"/>
          </a:xfrm>
          <a:prstGeom prst="line">
            <a:avLst/>
          </a:prstGeom>
          <a:ln w="25400">
            <a:solidFill>
              <a:srgbClr val="000000"/>
            </a:solidFill>
            <a:miter lim="400000"/>
            <a:tailEnd type="triangle"/>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295" name="Shape 295"/>
          <p:cNvSpPr/>
          <p:nvPr/>
        </p:nvSpPr>
        <p:spPr>
          <a:xfrm>
            <a:off x="11442700" y="1365249"/>
            <a:ext cx="1" cy="482602"/>
          </a:xfrm>
          <a:prstGeom prst="line">
            <a:avLst/>
          </a:prstGeom>
          <a:ln w="25400">
            <a:solidFill>
              <a:srgbClr val="000000"/>
            </a:solidFill>
            <a:miter lim="400000"/>
            <a:tailEnd type="triangle"/>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296" name="Shape 296"/>
          <p:cNvSpPr/>
          <p:nvPr/>
        </p:nvSpPr>
        <p:spPr>
          <a:xfrm>
            <a:off x="6620327" y="6440485"/>
            <a:ext cx="4211825" cy="143510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R="331470" defTabSz="457200">
              <a:defRPr sz="1400">
                <a:solidFill>
                  <a:srgbClr val="000000"/>
                </a:solidFill>
                <a:latin typeface="Helvetica"/>
                <a:ea typeface="Helvetica"/>
                <a:cs typeface="Helvetica"/>
                <a:sym typeface="Helvetica"/>
              </a:defRPr>
            </a:pPr>
            <a:r>
              <a:rPr sz="1800">
                <a:latin typeface="Helvetica Light"/>
                <a:ea typeface="Helvetica Light"/>
                <a:cs typeface="Helvetica Light"/>
                <a:sym typeface="Helvetica Light"/>
              </a:rPr>
              <a:t>Los </a:t>
            </a:r>
            <a:r>
              <a:rPr sz="1800"/>
              <a:t>sueños</a:t>
            </a:r>
            <a:r>
              <a:rPr sz="1800">
                <a:latin typeface="Helvetica Light"/>
                <a:ea typeface="Helvetica Light"/>
                <a:cs typeface="Helvetica Light"/>
                <a:sym typeface="Helvetica Light"/>
              </a:rPr>
              <a:t>, a pesar de su casi gratuidad influyen poderosamente en la decisión de compra del consumidor.</a:t>
            </a:r>
            <a:r>
              <a:t> </a:t>
            </a:r>
          </a:p>
        </p:txBody>
      </p:sp>
      <p:sp>
        <p:nvSpPr>
          <p:cNvPr id="297" name="Shape 297"/>
          <p:cNvSpPr/>
          <p:nvPr/>
        </p:nvSpPr>
        <p:spPr>
          <a:xfrm>
            <a:off x="6913353" y="5422900"/>
            <a:ext cx="3216695" cy="660401"/>
          </a:xfrm>
          <a:prstGeom prst="rect">
            <a:avLst/>
          </a:prstGeom>
          <a:blipFill>
            <a:blip r:embed="rId2"/>
          </a:blipFill>
          <a:ln w="12700">
            <a:miter lim="400000"/>
          </a:ln>
          <a:effectLst>
            <a:outerShdw blurRad="190500" dist="50800" dir="5400000" rotWithShape="0">
              <a:srgbClr val="000000">
                <a:alpha val="66832"/>
              </a:srgbClr>
            </a:outerShdw>
          </a:effectLst>
          <a:extLst>
            <a:ext uri="{C572A759-6A51-4108-AA02-DFA0A04FC94B}">
              <ma14:wrappingTextBoxFlag xmlns:ma14="http://schemas.microsoft.com/office/mac/drawingml/2011/main" val="1"/>
            </a:ext>
          </a:extLst>
        </p:spPr>
        <p:txBody>
          <a:bodyPr lIns="50800" tIns="50800" rIns="50800" bIns="50800" anchor="ctr">
            <a:spAutoFit/>
          </a:bodyPr>
          <a:lstStyle/>
          <a:p>
            <a:pPr>
              <a:defRPr sz="1800">
                <a:solidFill>
                  <a:srgbClr val="FFFFFF"/>
                </a:solidFill>
                <a:latin typeface="Helvetica Light"/>
                <a:ea typeface="Helvetica Light"/>
                <a:cs typeface="Helvetica Light"/>
                <a:sym typeface="Helvetica Light"/>
              </a:defRPr>
            </a:pPr>
            <a:r>
              <a:t>Estrategias </a:t>
            </a:r>
          </a:p>
          <a:p>
            <a:pPr>
              <a:defRPr sz="1800">
                <a:solidFill>
                  <a:srgbClr val="FFFFFF"/>
                </a:solidFill>
                <a:latin typeface="Helvetica Light"/>
                <a:ea typeface="Helvetica Light"/>
                <a:cs typeface="Helvetica Light"/>
                <a:sym typeface="Helvetica Light"/>
              </a:defRPr>
            </a:pPr>
            <a:r>
              <a:t>de difusión</a:t>
            </a:r>
          </a:p>
        </p:txBody>
      </p:sp>
      <p:sp>
        <p:nvSpPr>
          <p:cNvPr id="298" name="Shape 298"/>
          <p:cNvSpPr/>
          <p:nvPr/>
        </p:nvSpPr>
        <p:spPr>
          <a:xfrm>
            <a:off x="10616996" y="5422900"/>
            <a:ext cx="1651408" cy="660401"/>
          </a:xfrm>
          <a:prstGeom prst="rect">
            <a:avLst/>
          </a:prstGeom>
          <a:blipFill>
            <a:blip r:embed="rId3"/>
          </a:blipFill>
          <a:ln w="12700">
            <a:miter lim="400000"/>
          </a:ln>
          <a:effectLst>
            <a:outerShdw blurRad="190500" dist="50800" dir="5400000" rotWithShape="0">
              <a:srgbClr val="000000">
                <a:alpha val="67018"/>
              </a:srgbClr>
            </a:outerShdw>
          </a:effectLst>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800">
                <a:solidFill>
                  <a:srgbClr val="FFFFFF"/>
                </a:solidFill>
                <a:latin typeface="Helvetica Light"/>
                <a:ea typeface="Helvetica Light"/>
                <a:cs typeface="Helvetica Light"/>
                <a:sym typeface="Helvetica Light"/>
              </a:defRPr>
            </a:pPr>
            <a:r>
              <a:t>Estrategias de</a:t>
            </a:r>
          </a:p>
          <a:p>
            <a:pPr>
              <a:defRPr sz="1800">
                <a:solidFill>
                  <a:srgbClr val="FFFFFF"/>
                </a:solidFill>
                <a:latin typeface="Helvetica Light"/>
                <a:ea typeface="Helvetica Light"/>
                <a:cs typeface="Helvetica Light"/>
                <a:sym typeface="Helvetica Light"/>
              </a:defRPr>
            </a:pPr>
            <a:r>
              <a:t>Marketing</a:t>
            </a:r>
          </a:p>
        </p:txBody>
      </p:sp>
      <p:pic>
        <p:nvPicPr>
          <p:cNvPr id="299" name="Montenmedio_273a.jpe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461235" y="1866900"/>
            <a:ext cx="2098772" cy="5194300"/>
          </a:xfrm>
          <a:prstGeom prst="rect">
            <a:avLst/>
          </a:prstGeom>
          <a:ln w="12700">
            <a:miter lim="400000"/>
          </a:ln>
        </p:spPr>
      </p:pic>
    </p:spTree>
  </p:cSld>
  <p:clrMapOvr>
    <a:masterClrMapping/>
  </p:clrMapOvr>
  <p:transition xmlns:p14="http://schemas.microsoft.com/office/powerpoint/2010/mai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Shape 301"/>
          <p:cNvSpPr/>
          <p:nvPr/>
        </p:nvSpPr>
        <p:spPr>
          <a:xfrm>
            <a:off x="9244624" y="329501"/>
            <a:ext cx="3176398" cy="3176398"/>
          </a:xfrm>
          <a:prstGeom prst="ellipse">
            <a:avLst/>
          </a:prstGeom>
          <a:solidFill>
            <a:srgbClr val="B36AE2">
              <a:alpha val="45345"/>
            </a:srgbClr>
          </a:solidFill>
          <a:ln w="12700">
            <a:miter lim="400000"/>
          </a:ln>
          <a:effectLst>
            <a:outerShdw blurRad="406400" dist="389537" dir="3800035" rotWithShape="0">
              <a:srgbClr val="773F9B">
                <a:alpha val="73481"/>
              </a:srgbClr>
            </a:outerShdw>
          </a:effectLst>
        </p:spPr>
        <p:txBody>
          <a:bodyPr lIns="50800" tIns="50800" rIns="50800" bIns="50800" anchor="ctr"/>
          <a:lstStyle/>
          <a:p>
            <a:pPr>
              <a:defRPr>
                <a:solidFill>
                  <a:srgbClr val="FFFFFF"/>
                </a:solidFill>
                <a:latin typeface="Helvetica Light"/>
                <a:ea typeface="Helvetica Light"/>
                <a:cs typeface="Helvetica Light"/>
                <a:sym typeface="Helvetica Light"/>
              </a:defRPr>
            </a:pPr>
            <a:endParaRPr/>
          </a:p>
        </p:txBody>
      </p:sp>
      <p:sp>
        <p:nvSpPr>
          <p:cNvPr id="302" name="Shape 302"/>
          <p:cNvSpPr/>
          <p:nvPr/>
        </p:nvSpPr>
        <p:spPr>
          <a:xfrm>
            <a:off x="7213600" y="4051300"/>
            <a:ext cx="1270000" cy="1270000"/>
          </a:xfrm>
          <a:prstGeom prst="rect">
            <a:avLst/>
          </a:prstGeom>
          <a:gradFill>
            <a:gsLst>
              <a:gs pos="0">
                <a:srgbClr val="F39019"/>
              </a:gs>
              <a:gs pos="100000">
                <a:srgbClr val="C82506"/>
              </a:gs>
            </a:gsLst>
            <a:lin ang="5400000"/>
          </a:gradFill>
          <a:ln w="12700">
            <a:miter lim="400000"/>
          </a:ln>
          <a:effectLst>
            <a:outerShdw blurRad="38100" dist="25400" dir="5400000" rotWithShape="0">
              <a:srgbClr val="000000">
                <a:alpha val="50000"/>
              </a:srgbClr>
            </a:outerShdw>
          </a:effectLst>
        </p:spPr>
        <p:txBody>
          <a:bodyPr lIns="50800" tIns="50800" rIns="50800" bIns="50800" anchor="ctr"/>
          <a:lstStyle/>
          <a:p>
            <a:pPr>
              <a:defRPr>
                <a:solidFill>
                  <a:srgbClr val="FFFFFF"/>
                </a:solidFill>
                <a:latin typeface="Helvetica Light"/>
                <a:ea typeface="Helvetica Light"/>
                <a:cs typeface="Helvetica Light"/>
                <a:sym typeface="Helvetica Light"/>
              </a:defRPr>
            </a:pPr>
            <a:endParaRPr/>
          </a:p>
        </p:txBody>
      </p:sp>
      <p:sp>
        <p:nvSpPr>
          <p:cNvPr id="303" name="Shape 303"/>
          <p:cNvSpPr/>
          <p:nvPr/>
        </p:nvSpPr>
        <p:spPr>
          <a:xfrm>
            <a:off x="7175413" y="4356100"/>
            <a:ext cx="1346374" cy="660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800" b="1">
                <a:solidFill>
                  <a:srgbClr val="FFFFFF"/>
                </a:solidFill>
                <a:latin typeface="Helvetica"/>
                <a:ea typeface="Helvetica"/>
                <a:cs typeface="Helvetica"/>
                <a:sym typeface="Helvetica"/>
              </a:defRPr>
            </a:pPr>
            <a:r>
              <a:t>Producto</a:t>
            </a:r>
          </a:p>
          <a:p>
            <a:pPr>
              <a:defRPr sz="1800" b="1">
                <a:solidFill>
                  <a:srgbClr val="FFFFFF"/>
                </a:solidFill>
                <a:latin typeface="Helvetica"/>
                <a:ea typeface="Helvetica"/>
                <a:cs typeface="Helvetica"/>
                <a:sym typeface="Helvetica"/>
              </a:defRPr>
            </a:pPr>
            <a:r>
              <a:t>patrimonial</a:t>
            </a:r>
          </a:p>
        </p:txBody>
      </p:sp>
      <p:sp>
        <p:nvSpPr>
          <p:cNvPr id="304" name="Shape 304"/>
          <p:cNvSpPr/>
          <p:nvPr/>
        </p:nvSpPr>
        <p:spPr>
          <a:xfrm>
            <a:off x="8483600" y="5321300"/>
            <a:ext cx="1270000" cy="1270000"/>
          </a:xfrm>
          <a:prstGeom prst="rect">
            <a:avLst/>
          </a:prstGeom>
          <a:ln w="50800">
            <a:solidFill>
              <a:srgbClr val="85888D"/>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305" name="Shape 305"/>
          <p:cNvSpPr/>
          <p:nvPr/>
        </p:nvSpPr>
        <p:spPr>
          <a:xfrm>
            <a:off x="7213600" y="5321300"/>
            <a:ext cx="1270000" cy="1270000"/>
          </a:xfrm>
          <a:prstGeom prst="rect">
            <a:avLst/>
          </a:prstGeom>
          <a:ln w="50800">
            <a:solidFill>
              <a:srgbClr val="85888D"/>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306" name="Shape 306"/>
          <p:cNvSpPr/>
          <p:nvPr/>
        </p:nvSpPr>
        <p:spPr>
          <a:xfrm>
            <a:off x="5943600" y="6578600"/>
            <a:ext cx="1270000" cy="1270000"/>
          </a:xfrm>
          <a:prstGeom prst="rect">
            <a:avLst/>
          </a:prstGeom>
          <a:ln w="50800">
            <a:solidFill>
              <a:srgbClr val="85888D"/>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307" name="Shape 307"/>
          <p:cNvSpPr/>
          <p:nvPr/>
        </p:nvSpPr>
        <p:spPr>
          <a:xfrm>
            <a:off x="7213600" y="4051300"/>
            <a:ext cx="1270000" cy="1270000"/>
          </a:xfrm>
          <a:prstGeom prst="rect">
            <a:avLst/>
          </a:prstGeom>
          <a:ln w="50800">
            <a:solidFill>
              <a:srgbClr val="85888D"/>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308" name="Shape 308"/>
          <p:cNvSpPr/>
          <p:nvPr/>
        </p:nvSpPr>
        <p:spPr>
          <a:xfrm>
            <a:off x="7228687" y="5765799"/>
            <a:ext cx="1239826" cy="342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600">
                <a:solidFill>
                  <a:srgbClr val="000000"/>
                </a:solidFill>
                <a:latin typeface="Helvetica Light"/>
                <a:ea typeface="Helvetica Light"/>
                <a:cs typeface="Helvetica Light"/>
                <a:sym typeface="Helvetica Light"/>
              </a:defRPr>
            </a:lvl1pPr>
          </a:lstStyle>
          <a:p>
            <a:r>
              <a:t>gastronomía</a:t>
            </a:r>
          </a:p>
        </p:txBody>
      </p:sp>
      <p:sp>
        <p:nvSpPr>
          <p:cNvPr id="309" name="Shape 309"/>
          <p:cNvSpPr/>
          <p:nvPr/>
        </p:nvSpPr>
        <p:spPr>
          <a:xfrm>
            <a:off x="8558834" y="5543550"/>
            <a:ext cx="1119532" cy="825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600">
                <a:solidFill>
                  <a:srgbClr val="000000"/>
                </a:solidFill>
                <a:latin typeface="Helvetica Light"/>
                <a:ea typeface="Helvetica Light"/>
                <a:cs typeface="Helvetica Light"/>
                <a:sym typeface="Helvetica Light"/>
              </a:defRPr>
            </a:pPr>
            <a:r>
              <a:t>descanso</a:t>
            </a:r>
          </a:p>
          <a:p>
            <a:pPr>
              <a:defRPr sz="1600">
                <a:solidFill>
                  <a:srgbClr val="000000"/>
                </a:solidFill>
                <a:latin typeface="Helvetica Light"/>
                <a:ea typeface="Helvetica Light"/>
                <a:cs typeface="Helvetica Light"/>
                <a:sym typeface="Helvetica Light"/>
              </a:defRPr>
            </a:pPr>
            <a:r>
              <a:t>naturaleza</a:t>
            </a:r>
          </a:p>
          <a:p>
            <a:pPr>
              <a:defRPr sz="1600">
                <a:solidFill>
                  <a:srgbClr val="000000"/>
                </a:solidFill>
                <a:latin typeface="Helvetica Light"/>
                <a:ea typeface="Helvetica Light"/>
                <a:cs typeface="Helvetica Light"/>
                <a:sym typeface="Helvetica Light"/>
              </a:defRPr>
            </a:pPr>
            <a:r>
              <a:t>playa</a:t>
            </a:r>
          </a:p>
        </p:txBody>
      </p:sp>
      <p:sp>
        <p:nvSpPr>
          <p:cNvPr id="310" name="Shape 310"/>
          <p:cNvSpPr/>
          <p:nvPr/>
        </p:nvSpPr>
        <p:spPr>
          <a:xfrm>
            <a:off x="6092393" y="6559550"/>
            <a:ext cx="972414" cy="13081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600">
                <a:solidFill>
                  <a:srgbClr val="000000"/>
                </a:solidFill>
                <a:latin typeface="Helvetica Light"/>
                <a:ea typeface="Helvetica Light"/>
                <a:cs typeface="Helvetica Light"/>
                <a:sym typeface="Helvetica Light"/>
              </a:defRPr>
            </a:pPr>
            <a:r>
              <a:t>estilo</a:t>
            </a:r>
          </a:p>
          <a:p>
            <a:pPr>
              <a:defRPr sz="1600">
                <a:solidFill>
                  <a:srgbClr val="000000"/>
                </a:solidFill>
                <a:latin typeface="Helvetica Light"/>
                <a:ea typeface="Helvetica Light"/>
                <a:cs typeface="Helvetica Light"/>
                <a:sym typeface="Helvetica Light"/>
              </a:defRPr>
            </a:pPr>
            <a:r>
              <a:t>de vida</a:t>
            </a:r>
          </a:p>
          <a:p>
            <a:pPr>
              <a:defRPr sz="1600">
                <a:solidFill>
                  <a:srgbClr val="000000"/>
                </a:solidFill>
                <a:latin typeface="Helvetica Light"/>
                <a:ea typeface="Helvetica Light"/>
                <a:cs typeface="Helvetica Light"/>
                <a:sym typeface="Helvetica Light"/>
              </a:defRPr>
            </a:pPr>
            <a:r>
              <a:t>compras</a:t>
            </a:r>
          </a:p>
          <a:p>
            <a:pPr>
              <a:defRPr sz="1600">
                <a:solidFill>
                  <a:srgbClr val="000000"/>
                </a:solidFill>
                <a:latin typeface="Helvetica Light"/>
                <a:ea typeface="Helvetica Light"/>
                <a:cs typeface="Helvetica Light"/>
                <a:sym typeface="Helvetica Light"/>
              </a:defRPr>
            </a:pPr>
            <a:r>
              <a:t>musica</a:t>
            </a:r>
          </a:p>
          <a:p>
            <a:pPr>
              <a:defRPr sz="1600">
                <a:solidFill>
                  <a:srgbClr val="000000"/>
                </a:solidFill>
                <a:latin typeface="Helvetica Light"/>
                <a:ea typeface="Helvetica Light"/>
                <a:cs typeface="Helvetica Light"/>
                <a:sym typeface="Helvetica Light"/>
              </a:defRPr>
            </a:pPr>
            <a:r>
              <a:t>teatro</a:t>
            </a:r>
          </a:p>
        </p:txBody>
      </p:sp>
      <p:sp>
        <p:nvSpPr>
          <p:cNvPr id="311" name="Shape 311"/>
          <p:cNvSpPr/>
          <p:nvPr/>
        </p:nvSpPr>
        <p:spPr>
          <a:xfrm>
            <a:off x="8483600" y="6578600"/>
            <a:ext cx="1270000" cy="1270000"/>
          </a:xfrm>
          <a:prstGeom prst="rect">
            <a:avLst/>
          </a:prstGeom>
          <a:ln w="50800">
            <a:solidFill>
              <a:srgbClr val="85888D"/>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312" name="Shape 312"/>
          <p:cNvSpPr/>
          <p:nvPr/>
        </p:nvSpPr>
        <p:spPr>
          <a:xfrm>
            <a:off x="8489854" y="6819899"/>
            <a:ext cx="1257492" cy="787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500">
                <a:solidFill>
                  <a:srgbClr val="000000"/>
                </a:solidFill>
                <a:latin typeface="Helvetica Light"/>
                <a:ea typeface="Helvetica Light"/>
                <a:cs typeface="Helvetica Light"/>
                <a:sym typeface="Helvetica Light"/>
              </a:defRPr>
            </a:pPr>
            <a:r>
              <a:t>otros</a:t>
            </a:r>
          </a:p>
          <a:p>
            <a:pPr>
              <a:defRPr sz="1500">
                <a:solidFill>
                  <a:srgbClr val="000000"/>
                </a:solidFill>
                <a:latin typeface="Helvetica Light"/>
                <a:ea typeface="Helvetica Light"/>
                <a:cs typeface="Helvetica Light"/>
                <a:sym typeface="Helvetica Light"/>
              </a:defRPr>
            </a:pPr>
            <a:r>
              <a:t>productos</a:t>
            </a:r>
          </a:p>
          <a:p>
            <a:pPr>
              <a:defRPr sz="1500">
                <a:solidFill>
                  <a:srgbClr val="000000"/>
                </a:solidFill>
                <a:latin typeface="Helvetica Light"/>
                <a:ea typeface="Helvetica Light"/>
                <a:cs typeface="Helvetica Light"/>
                <a:sym typeface="Helvetica Light"/>
              </a:defRPr>
            </a:pPr>
            <a:r>
              <a:t>patrimoniales</a:t>
            </a:r>
          </a:p>
        </p:txBody>
      </p:sp>
      <p:sp>
        <p:nvSpPr>
          <p:cNvPr id="313" name="Shape 313"/>
          <p:cNvSpPr/>
          <p:nvPr/>
        </p:nvSpPr>
        <p:spPr>
          <a:xfrm>
            <a:off x="5721424" y="3049265"/>
            <a:ext cx="4254352" cy="5053335"/>
          </a:xfrm>
          <a:prstGeom prst="rect">
            <a:avLst/>
          </a:prstGeom>
          <a:ln w="50800">
            <a:solidFill>
              <a:srgbClr val="85888D"/>
            </a:solidFill>
            <a:miter lim="400000"/>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314" name="Shape 314"/>
          <p:cNvSpPr/>
          <p:nvPr/>
        </p:nvSpPr>
        <p:spPr>
          <a:xfrm>
            <a:off x="6896075" y="3340099"/>
            <a:ext cx="2082850"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b="1">
                <a:solidFill>
                  <a:srgbClr val="773F9B"/>
                </a:solidFill>
                <a:latin typeface="Helvetica"/>
                <a:ea typeface="Helvetica"/>
                <a:cs typeface="Helvetica"/>
                <a:sym typeface="Helvetica"/>
              </a:defRPr>
            </a:lvl1pPr>
          </a:lstStyle>
          <a:p>
            <a:r>
              <a:t>Producto turistico</a:t>
            </a:r>
          </a:p>
        </p:txBody>
      </p:sp>
      <p:sp>
        <p:nvSpPr>
          <p:cNvPr id="315" name="Shape 315"/>
          <p:cNvSpPr/>
          <p:nvPr/>
        </p:nvSpPr>
        <p:spPr>
          <a:xfrm>
            <a:off x="9581351" y="888999"/>
            <a:ext cx="2502943" cy="205740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nSpc>
                <a:spcPct val="120000"/>
              </a:lnSpc>
              <a:defRPr sz="1800">
                <a:solidFill>
                  <a:srgbClr val="000000"/>
                </a:solidFill>
                <a:latin typeface="Helvetica Light"/>
                <a:ea typeface="Helvetica Light"/>
                <a:cs typeface="Helvetica Light"/>
                <a:sym typeface="Helvetica Light"/>
              </a:defRPr>
            </a:pPr>
            <a:r>
              <a:t>Experiencia activa</a:t>
            </a:r>
          </a:p>
          <a:p>
            <a:pPr>
              <a:lnSpc>
                <a:spcPct val="120000"/>
              </a:lnSpc>
              <a:defRPr sz="1800">
                <a:solidFill>
                  <a:srgbClr val="000000"/>
                </a:solidFill>
                <a:latin typeface="Helvetica Light"/>
                <a:ea typeface="Helvetica Light"/>
                <a:cs typeface="Helvetica Light"/>
                <a:sym typeface="Helvetica Light"/>
              </a:defRPr>
            </a:pPr>
            <a:r>
              <a:t>Autenticidad</a:t>
            </a:r>
          </a:p>
          <a:p>
            <a:pPr>
              <a:lnSpc>
                <a:spcPct val="120000"/>
              </a:lnSpc>
              <a:defRPr sz="1800">
                <a:solidFill>
                  <a:srgbClr val="000000"/>
                </a:solidFill>
                <a:latin typeface="Helvetica Light"/>
                <a:ea typeface="Helvetica Light"/>
                <a:cs typeface="Helvetica Light"/>
                <a:sym typeface="Helvetica Light"/>
              </a:defRPr>
            </a:pPr>
            <a:r>
              <a:t>Cultura viva</a:t>
            </a:r>
          </a:p>
          <a:p>
            <a:pPr>
              <a:lnSpc>
                <a:spcPct val="120000"/>
              </a:lnSpc>
              <a:defRPr sz="1800">
                <a:solidFill>
                  <a:srgbClr val="000000"/>
                </a:solidFill>
                <a:latin typeface="Helvetica Light"/>
                <a:ea typeface="Helvetica Light"/>
                <a:cs typeface="Helvetica Light"/>
                <a:sym typeface="Helvetica Light"/>
              </a:defRPr>
            </a:pPr>
            <a:r>
              <a:t>Aprendizaje no formal</a:t>
            </a:r>
          </a:p>
          <a:p>
            <a:pPr>
              <a:lnSpc>
                <a:spcPct val="120000"/>
              </a:lnSpc>
              <a:defRPr sz="1800">
                <a:solidFill>
                  <a:srgbClr val="000000"/>
                </a:solidFill>
                <a:latin typeface="Helvetica Light"/>
                <a:ea typeface="Helvetica Light"/>
                <a:cs typeface="Helvetica Light"/>
                <a:sym typeface="Helvetica Light"/>
              </a:defRPr>
            </a:pPr>
            <a:r>
              <a:t>Relaciones personales</a:t>
            </a:r>
          </a:p>
          <a:p>
            <a:pPr>
              <a:lnSpc>
                <a:spcPct val="120000"/>
              </a:lnSpc>
              <a:defRPr sz="1800">
                <a:solidFill>
                  <a:srgbClr val="000000"/>
                </a:solidFill>
                <a:latin typeface="Helvetica Light"/>
                <a:ea typeface="Helvetica Light"/>
                <a:cs typeface="Helvetica Light"/>
                <a:sym typeface="Helvetica Light"/>
              </a:defRPr>
            </a:pPr>
            <a:r>
              <a:t>Co-protagonismo</a:t>
            </a:r>
          </a:p>
        </p:txBody>
      </p:sp>
      <p:sp>
        <p:nvSpPr>
          <p:cNvPr id="316" name="Shape 316"/>
          <p:cNvSpPr/>
          <p:nvPr/>
        </p:nvSpPr>
        <p:spPr>
          <a:xfrm>
            <a:off x="2366950" y="196849"/>
            <a:ext cx="1096864" cy="46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latin typeface="Helvetica"/>
                <a:ea typeface="Helvetica"/>
                <a:cs typeface="Helvetica"/>
                <a:sym typeface="Helvetica"/>
              </a:defRPr>
            </a:lvl1pPr>
          </a:lstStyle>
          <a:p>
            <a:r>
              <a:t>Cultura</a:t>
            </a:r>
          </a:p>
        </p:txBody>
      </p:sp>
      <p:sp>
        <p:nvSpPr>
          <p:cNvPr id="317" name="Shape 317"/>
          <p:cNvSpPr/>
          <p:nvPr/>
        </p:nvSpPr>
        <p:spPr>
          <a:xfrm>
            <a:off x="4293170" y="2863849"/>
            <a:ext cx="1203872" cy="46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latin typeface="Helvetica"/>
                <a:ea typeface="Helvetica"/>
                <a:cs typeface="Helvetica"/>
                <a:sym typeface="Helvetica"/>
              </a:defRPr>
            </a:lvl1pPr>
          </a:lstStyle>
          <a:p>
            <a:r>
              <a:t>Turismo</a:t>
            </a:r>
          </a:p>
        </p:txBody>
      </p:sp>
      <p:sp>
        <p:nvSpPr>
          <p:cNvPr id="318" name="Shape 318"/>
          <p:cNvSpPr/>
          <p:nvPr/>
        </p:nvSpPr>
        <p:spPr>
          <a:xfrm>
            <a:off x="1295400" y="577850"/>
            <a:ext cx="3239964" cy="3239964"/>
          </a:xfrm>
          <a:prstGeom prst="ellipse">
            <a:avLst/>
          </a:prstGeom>
          <a:gradFill>
            <a:gsLst>
              <a:gs pos="0">
                <a:srgbClr val="FBFBFB"/>
              </a:gs>
              <a:gs pos="100000">
                <a:srgbClr val="BEBEBE"/>
              </a:gs>
            </a:gsLst>
            <a:lin ang="5400000"/>
          </a:gradFill>
          <a:ln w="12700">
            <a:miter lim="400000"/>
          </a:ln>
          <a:effectLst>
            <a:outerShdw blurRad="38100" dist="25400" dir="5400000" rotWithShape="0">
              <a:srgbClr val="000000">
                <a:alpha val="50000"/>
              </a:srgbClr>
            </a:outerShdw>
          </a:effectLst>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319" name="Shape 319"/>
          <p:cNvSpPr/>
          <p:nvPr/>
        </p:nvSpPr>
        <p:spPr>
          <a:xfrm>
            <a:off x="331688" y="2863849"/>
            <a:ext cx="1673424" cy="46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latin typeface="Helvetica"/>
                <a:ea typeface="Helvetica"/>
                <a:cs typeface="Helvetica"/>
                <a:sym typeface="Helvetica"/>
              </a:defRPr>
            </a:lvl1pPr>
          </a:lstStyle>
          <a:p>
            <a:r>
              <a:t>Ciudadanía</a:t>
            </a:r>
          </a:p>
        </p:txBody>
      </p:sp>
      <p:sp>
        <p:nvSpPr>
          <p:cNvPr id="320" name="Shape 320"/>
          <p:cNvSpPr/>
          <p:nvPr/>
        </p:nvSpPr>
        <p:spPr>
          <a:xfrm rot="17160000">
            <a:off x="490374" y="1670049"/>
            <a:ext cx="1356052" cy="3175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400">
                <a:solidFill>
                  <a:srgbClr val="000000"/>
                </a:solidFill>
                <a:latin typeface="Helvetica Light"/>
                <a:ea typeface="Helvetica Light"/>
                <a:cs typeface="Helvetica Light"/>
                <a:sym typeface="Helvetica Light"/>
              </a:defRPr>
            </a:lvl1pPr>
          </a:lstStyle>
          <a:p>
            <a:r>
              <a:t>forma y sentido</a:t>
            </a:r>
          </a:p>
        </p:txBody>
      </p:sp>
      <p:sp>
        <p:nvSpPr>
          <p:cNvPr id="321" name="Shape 321"/>
          <p:cNvSpPr/>
          <p:nvPr/>
        </p:nvSpPr>
        <p:spPr>
          <a:xfrm rot="4140000">
            <a:off x="3950380" y="1454881"/>
            <a:ext cx="1356051" cy="3175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400">
                <a:solidFill>
                  <a:srgbClr val="000000"/>
                </a:solidFill>
                <a:latin typeface="Helvetica Light"/>
                <a:ea typeface="Helvetica Light"/>
                <a:cs typeface="Helvetica Light"/>
                <a:sym typeface="Helvetica Light"/>
              </a:defRPr>
            </a:lvl1pPr>
          </a:lstStyle>
          <a:p>
            <a:r>
              <a:t>Valor cultural</a:t>
            </a:r>
          </a:p>
        </p:txBody>
      </p:sp>
      <p:sp>
        <p:nvSpPr>
          <p:cNvPr id="322" name="Shape 322"/>
          <p:cNvSpPr/>
          <p:nvPr/>
        </p:nvSpPr>
        <p:spPr>
          <a:xfrm rot="3120000">
            <a:off x="3299634" y="1212849"/>
            <a:ext cx="1356051" cy="3175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400">
                <a:solidFill>
                  <a:srgbClr val="000000"/>
                </a:solidFill>
                <a:latin typeface="Helvetica Light"/>
                <a:ea typeface="Helvetica Light"/>
                <a:cs typeface="Helvetica Light"/>
                <a:sym typeface="Helvetica Light"/>
              </a:defRPr>
            </a:lvl1pPr>
          </a:lstStyle>
          <a:p>
            <a:r>
              <a:t>Contenido</a:t>
            </a:r>
          </a:p>
        </p:txBody>
      </p:sp>
      <p:sp>
        <p:nvSpPr>
          <p:cNvPr id="323" name="Shape 323"/>
          <p:cNvSpPr/>
          <p:nvPr/>
        </p:nvSpPr>
        <p:spPr>
          <a:xfrm>
            <a:off x="4267199" y="1786942"/>
            <a:ext cx="46866" cy="822502"/>
          </a:xfrm>
          <a:prstGeom prst="line">
            <a:avLst/>
          </a:prstGeom>
          <a:ln w="25400">
            <a:solidFill>
              <a:srgbClr val="000000"/>
            </a:solidFill>
            <a:miter lim="400000"/>
            <a:tailEnd type="triangle"/>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324" name="Shape 324"/>
          <p:cNvSpPr/>
          <p:nvPr/>
        </p:nvSpPr>
        <p:spPr>
          <a:xfrm flipH="1" flipV="1">
            <a:off x="1723480" y="3495108"/>
            <a:ext cx="785196" cy="459068"/>
          </a:xfrm>
          <a:prstGeom prst="line">
            <a:avLst/>
          </a:prstGeom>
          <a:ln w="25400">
            <a:solidFill>
              <a:srgbClr val="000000"/>
            </a:solidFill>
            <a:miter lim="400000"/>
            <a:tailEnd type="triangle"/>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325" name="Shape 325"/>
          <p:cNvSpPr/>
          <p:nvPr/>
        </p:nvSpPr>
        <p:spPr>
          <a:xfrm rot="20940000">
            <a:off x="2388305" y="3752467"/>
            <a:ext cx="1870599" cy="3175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400">
                <a:solidFill>
                  <a:srgbClr val="000000"/>
                </a:solidFill>
                <a:latin typeface="Helvetica Light"/>
                <a:ea typeface="Helvetica Light"/>
                <a:cs typeface="Helvetica Light"/>
                <a:sym typeface="Helvetica Light"/>
              </a:defRPr>
            </a:lvl1pPr>
          </a:lstStyle>
          <a:p>
            <a:r>
              <a:t>Valor económico</a:t>
            </a:r>
          </a:p>
        </p:txBody>
      </p:sp>
      <p:sp>
        <p:nvSpPr>
          <p:cNvPr id="326" name="Shape 326"/>
          <p:cNvSpPr/>
          <p:nvPr/>
        </p:nvSpPr>
        <p:spPr>
          <a:xfrm flipH="1" flipV="1">
            <a:off x="3755480" y="608830"/>
            <a:ext cx="731965" cy="556173"/>
          </a:xfrm>
          <a:prstGeom prst="line">
            <a:avLst/>
          </a:prstGeom>
          <a:ln w="25400">
            <a:solidFill>
              <a:srgbClr val="000000"/>
            </a:solidFill>
            <a:miter lim="400000"/>
            <a:tailEnd type="triangle"/>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327" name="Shape 327"/>
          <p:cNvSpPr/>
          <p:nvPr/>
        </p:nvSpPr>
        <p:spPr>
          <a:xfrm rot="540000">
            <a:off x="1715182" y="3372482"/>
            <a:ext cx="1870599" cy="3175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400">
                <a:solidFill>
                  <a:srgbClr val="000000"/>
                </a:solidFill>
                <a:latin typeface="Helvetica Light"/>
                <a:ea typeface="Helvetica Light"/>
                <a:cs typeface="Helvetica Light"/>
                <a:sym typeface="Helvetica Light"/>
              </a:defRPr>
            </a:lvl1pPr>
          </a:lstStyle>
          <a:p>
            <a:r>
              <a:t>Actividades</a:t>
            </a:r>
          </a:p>
        </p:txBody>
      </p:sp>
      <p:sp>
        <p:nvSpPr>
          <p:cNvPr id="328" name="Shape 328"/>
          <p:cNvSpPr/>
          <p:nvPr/>
        </p:nvSpPr>
        <p:spPr>
          <a:xfrm flipV="1">
            <a:off x="3270345" y="3182259"/>
            <a:ext cx="760343" cy="458254"/>
          </a:xfrm>
          <a:prstGeom prst="line">
            <a:avLst/>
          </a:prstGeom>
          <a:ln w="25400">
            <a:solidFill>
              <a:srgbClr val="000000"/>
            </a:solidFill>
            <a:miter lim="400000"/>
            <a:tailEnd type="triangle"/>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329" name="Shape 329"/>
          <p:cNvSpPr/>
          <p:nvPr/>
        </p:nvSpPr>
        <p:spPr>
          <a:xfrm flipV="1">
            <a:off x="1450654" y="500288"/>
            <a:ext cx="846583" cy="649989"/>
          </a:xfrm>
          <a:prstGeom prst="line">
            <a:avLst/>
          </a:prstGeom>
          <a:ln w="25400">
            <a:solidFill>
              <a:srgbClr val="000000"/>
            </a:solidFill>
            <a:miter lim="400000"/>
            <a:tailEnd type="triangle"/>
          </a:ln>
        </p:spPr>
        <p:txBody>
          <a:bodyPr lIns="50800" tIns="50800" rIns="50800" bIns="50800" anchor="ctr"/>
          <a:lstStyle/>
          <a:p>
            <a:pPr>
              <a:defRPr>
                <a:solidFill>
                  <a:srgbClr val="000000"/>
                </a:solidFill>
                <a:latin typeface="Helvetica Light"/>
                <a:ea typeface="Helvetica Light"/>
                <a:cs typeface="Helvetica Light"/>
                <a:sym typeface="Helvetica Light"/>
              </a:defRPr>
            </a:pPr>
            <a:endParaRPr/>
          </a:p>
        </p:txBody>
      </p:sp>
      <p:sp>
        <p:nvSpPr>
          <p:cNvPr id="330" name="Shape 330"/>
          <p:cNvSpPr/>
          <p:nvPr/>
        </p:nvSpPr>
        <p:spPr>
          <a:xfrm>
            <a:off x="812384" y="4229100"/>
            <a:ext cx="4205995" cy="660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800">
                <a:solidFill>
                  <a:srgbClr val="000000"/>
                </a:solidFill>
                <a:latin typeface="Helvetica"/>
                <a:ea typeface="Helvetica"/>
                <a:cs typeface="Helvetica"/>
                <a:sym typeface="Helvetica"/>
              </a:defRPr>
            </a:pPr>
            <a:r>
              <a:t>Categorización del producto patrimonial</a:t>
            </a:r>
          </a:p>
          <a:p>
            <a:pPr>
              <a:defRPr sz="1800">
                <a:solidFill>
                  <a:srgbClr val="000000"/>
                </a:solidFill>
                <a:latin typeface="Helvetica"/>
                <a:ea typeface="Helvetica"/>
                <a:cs typeface="Helvetica"/>
                <a:sym typeface="Helvetica"/>
              </a:defRPr>
            </a:pPr>
            <a:r>
              <a:t>en función de una estrategia turística</a:t>
            </a:r>
          </a:p>
        </p:txBody>
      </p:sp>
      <p:sp>
        <p:nvSpPr>
          <p:cNvPr id="331" name="Shape 331"/>
          <p:cNvSpPr/>
          <p:nvPr/>
        </p:nvSpPr>
        <p:spPr>
          <a:xfrm>
            <a:off x="878199" y="5003800"/>
            <a:ext cx="4383920" cy="3175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sz="1800">
                <a:solidFill>
                  <a:srgbClr val="000000"/>
                </a:solidFill>
                <a:latin typeface="Helvetica Light"/>
                <a:ea typeface="Helvetica Light"/>
                <a:cs typeface="Helvetica Light"/>
                <a:sym typeface="Helvetica Light"/>
              </a:defRPr>
            </a:pPr>
            <a:r>
              <a:t>Es clave del turismo territorial</a:t>
            </a:r>
          </a:p>
          <a:p>
            <a:pPr algn="l">
              <a:defRPr sz="1800">
                <a:solidFill>
                  <a:srgbClr val="000000"/>
                </a:solidFill>
                <a:latin typeface="Helvetica Light"/>
                <a:ea typeface="Helvetica Light"/>
                <a:cs typeface="Helvetica Light"/>
                <a:sym typeface="Helvetica Light"/>
              </a:defRPr>
            </a:pPr>
            <a:r>
              <a:t>Es un punto de interés del territorio</a:t>
            </a:r>
          </a:p>
          <a:p>
            <a:pPr algn="l">
              <a:defRPr sz="1800">
                <a:solidFill>
                  <a:srgbClr val="000000"/>
                </a:solidFill>
                <a:latin typeface="Helvetica Light"/>
                <a:ea typeface="Helvetica Light"/>
                <a:cs typeface="Helvetica Light"/>
                <a:sym typeface="Helvetica Light"/>
              </a:defRPr>
            </a:pPr>
            <a:r>
              <a:t>Es un buen complemento de otros productos</a:t>
            </a:r>
          </a:p>
          <a:p>
            <a:pPr algn="l">
              <a:defRPr sz="1800">
                <a:solidFill>
                  <a:srgbClr val="000000"/>
                </a:solidFill>
                <a:latin typeface="Helvetica Light"/>
                <a:ea typeface="Helvetica Light"/>
                <a:cs typeface="Helvetica Light"/>
                <a:sym typeface="Helvetica Light"/>
              </a:defRPr>
            </a:pPr>
            <a:r>
              <a:t>Es un elemento singular pero fuera de circuitos</a:t>
            </a:r>
          </a:p>
          <a:p>
            <a:pPr algn="l">
              <a:defRPr sz="1800">
                <a:solidFill>
                  <a:srgbClr val="000000"/>
                </a:solidFill>
                <a:latin typeface="Helvetica Light"/>
                <a:ea typeface="Helvetica Light"/>
                <a:cs typeface="Helvetica Light"/>
                <a:sym typeface="Helvetica Light"/>
              </a:defRPr>
            </a:pPr>
            <a:r>
              <a:t>Está desactivado pero podría ser clave en el territorio</a:t>
            </a:r>
          </a:p>
          <a:p>
            <a:pPr algn="l">
              <a:defRPr sz="1800">
                <a:solidFill>
                  <a:srgbClr val="000000"/>
                </a:solidFill>
                <a:latin typeface="Helvetica Light"/>
                <a:ea typeface="Helvetica Light"/>
                <a:cs typeface="Helvetica Light"/>
                <a:sym typeface="Helvetica Light"/>
              </a:defRPr>
            </a:pPr>
            <a:r>
              <a:t>Esta activado solo para la población local</a:t>
            </a:r>
          </a:p>
          <a:p>
            <a:pPr algn="l">
              <a:defRPr sz="1800">
                <a:solidFill>
                  <a:srgbClr val="000000"/>
                </a:solidFill>
                <a:latin typeface="Helvetica Light"/>
                <a:ea typeface="Helvetica Light"/>
                <a:cs typeface="Helvetica Light"/>
                <a:sym typeface="Helvetica Light"/>
              </a:defRPr>
            </a:pPr>
            <a:r>
              <a:t>y se desconoce a otra escala.</a:t>
            </a:r>
          </a:p>
          <a:p>
            <a:pPr algn="l">
              <a:defRPr sz="1800">
                <a:solidFill>
                  <a:srgbClr val="000000"/>
                </a:solidFill>
                <a:latin typeface="Helvetica Light"/>
                <a:ea typeface="Helvetica Light"/>
                <a:cs typeface="Helvetica Light"/>
                <a:sym typeface="Helvetica Light"/>
              </a:defRPr>
            </a:pPr>
            <a:r>
              <a:t>Otras</a:t>
            </a:r>
          </a:p>
        </p:txBody>
      </p:sp>
      <p:sp>
        <p:nvSpPr>
          <p:cNvPr id="332" name="Shape 332"/>
          <p:cNvSpPr/>
          <p:nvPr/>
        </p:nvSpPr>
        <p:spPr>
          <a:xfrm>
            <a:off x="10301599" y="3667759"/>
            <a:ext cx="2287758" cy="453898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lnSpc>
                <a:spcPct val="120000"/>
              </a:lnSpc>
              <a:defRPr sz="1800">
                <a:solidFill>
                  <a:srgbClr val="000000"/>
                </a:solidFill>
                <a:latin typeface="Helvetica Light"/>
                <a:ea typeface="Helvetica Light"/>
                <a:cs typeface="Helvetica Light"/>
                <a:sym typeface="Helvetica Light"/>
              </a:defRPr>
            </a:pPr>
            <a:r>
              <a:t>NECESITA</a:t>
            </a:r>
          </a:p>
          <a:p>
            <a:pPr marL="172861" indent="-172861" algn="l">
              <a:lnSpc>
                <a:spcPct val="120000"/>
              </a:lnSpc>
              <a:buSzPct val="75000"/>
              <a:buChar char="•"/>
              <a:defRPr sz="1400">
                <a:solidFill>
                  <a:srgbClr val="000000"/>
                </a:solidFill>
                <a:latin typeface="Helvetica Light"/>
                <a:ea typeface="Helvetica Light"/>
                <a:cs typeface="Helvetica Light"/>
                <a:sym typeface="Helvetica Light"/>
              </a:defRPr>
            </a:pPr>
            <a:r>
              <a:t>Complementariedad de interes públicos y privados</a:t>
            </a:r>
          </a:p>
          <a:p>
            <a:pPr marL="172861" indent="-172861" algn="l">
              <a:lnSpc>
                <a:spcPct val="120000"/>
              </a:lnSpc>
              <a:buSzPct val="75000"/>
              <a:buChar char="•"/>
              <a:defRPr sz="1400">
                <a:solidFill>
                  <a:srgbClr val="000000"/>
                </a:solidFill>
                <a:latin typeface="Helvetica Light"/>
                <a:ea typeface="Helvetica Light"/>
                <a:cs typeface="Helvetica Light"/>
                <a:sym typeface="Helvetica Light"/>
              </a:defRPr>
            </a:pPr>
            <a:r>
              <a:t>Integrarse en un modelo turístico: Liberal/Proteccionista</a:t>
            </a:r>
          </a:p>
          <a:p>
            <a:pPr marL="172861" indent="-172861" algn="l">
              <a:lnSpc>
                <a:spcPct val="120000"/>
              </a:lnSpc>
              <a:buSzPct val="75000"/>
              <a:buChar char="•"/>
              <a:defRPr sz="1400">
                <a:solidFill>
                  <a:srgbClr val="000000"/>
                </a:solidFill>
                <a:latin typeface="Helvetica Light"/>
                <a:ea typeface="Helvetica Light"/>
                <a:cs typeface="Helvetica Light"/>
                <a:sym typeface="Helvetica Light"/>
              </a:defRPr>
            </a:pPr>
            <a:r>
              <a:t>Calidad de la oferta</a:t>
            </a:r>
          </a:p>
          <a:p>
            <a:pPr marL="172861" indent="-172861" algn="l">
              <a:lnSpc>
                <a:spcPct val="120000"/>
              </a:lnSpc>
              <a:buSzPct val="75000"/>
              <a:buChar char="•"/>
              <a:defRPr sz="1400">
                <a:solidFill>
                  <a:srgbClr val="000000"/>
                </a:solidFill>
                <a:latin typeface="Helvetica Light"/>
                <a:ea typeface="Helvetica Light"/>
                <a:cs typeface="Helvetica Light"/>
                <a:sym typeface="Helvetica Light"/>
              </a:defRPr>
            </a:pPr>
            <a:r>
              <a:t>Publicidad y marketing</a:t>
            </a:r>
          </a:p>
          <a:p>
            <a:pPr marL="172861" indent="-172861" algn="l">
              <a:lnSpc>
                <a:spcPct val="120000"/>
              </a:lnSpc>
              <a:buSzPct val="75000"/>
              <a:buChar char="•"/>
              <a:defRPr sz="1400">
                <a:solidFill>
                  <a:srgbClr val="000000"/>
                </a:solidFill>
                <a:latin typeface="Helvetica Light"/>
                <a:ea typeface="Helvetica Light"/>
                <a:cs typeface="Helvetica Light"/>
                <a:sym typeface="Helvetica Light"/>
              </a:defRPr>
            </a:pPr>
            <a:r>
              <a:t>Una marca que lo singularice</a:t>
            </a:r>
          </a:p>
          <a:p>
            <a:pPr marL="172861" indent="-172861" algn="l">
              <a:lnSpc>
                <a:spcPct val="120000"/>
              </a:lnSpc>
              <a:buSzPct val="75000"/>
              <a:buChar char="•"/>
              <a:defRPr sz="1400">
                <a:solidFill>
                  <a:srgbClr val="000000"/>
                </a:solidFill>
                <a:latin typeface="Helvetica Light"/>
                <a:ea typeface="Helvetica Light"/>
                <a:cs typeface="Helvetica Light"/>
                <a:sym typeface="Helvetica Light"/>
              </a:defRPr>
            </a:pPr>
            <a:r>
              <a:t>Una imagen conceptual (clave, síntesis, percepción)</a:t>
            </a:r>
          </a:p>
          <a:p>
            <a:pPr marL="172861" indent="-172861" algn="l">
              <a:lnSpc>
                <a:spcPct val="120000"/>
              </a:lnSpc>
              <a:buSzPct val="75000"/>
              <a:buChar char="•"/>
              <a:defRPr sz="1400">
                <a:solidFill>
                  <a:srgbClr val="000000"/>
                </a:solidFill>
                <a:latin typeface="Helvetica Light"/>
                <a:ea typeface="Helvetica Light"/>
                <a:cs typeface="Helvetica Light"/>
                <a:sym typeface="Helvetica Light"/>
              </a:defRPr>
            </a:pPr>
            <a:r>
              <a:t>Posicionamiento: sitio en el mercado y en el imaginario social</a:t>
            </a:r>
          </a:p>
        </p:txBody>
      </p:sp>
      <p:pic>
        <p:nvPicPr>
          <p:cNvPr id="333" name="Montenmedio_222.jpe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358276" y="559593"/>
            <a:ext cx="3547754" cy="1993200"/>
          </a:xfrm>
          <a:prstGeom prst="rect">
            <a:avLst/>
          </a:prstGeom>
          <a:ln w="12700">
            <a:miter lim="400000"/>
          </a:ln>
        </p:spPr>
      </p:pic>
    </p:spTree>
  </p:cSld>
  <p:clrMapOvr>
    <a:masterClrMapping/>
  </p:clrMapOvr>
  <p:transition xmlns:p14="http://schemas.microsoft.com/office/powerpoint/2010/main" spd="slow"/>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New_Template4">
  <a:themeElements>
    <a:clrScheme name="New_Template4">
      <a:dk1>
        <a:srgbClr val="414141"/>
      </a:dk1>
      <a:lt1>
        <a:srgbClr val="004141"/>
      </a:lt1>
      <a:dk2>
        <a:srgbClr val="66635F"/>
      </a:dk2>
      <a:lt2>
        <a:srgbClr val="C9C3BA"/>
      </a:lt2>
      <a:accent1>
        <a:srgbClr val="738FAF"/>
      </a:accent1>
      <a:accent2>
        <a:srgbClr val="74B6A8"/>
      </a:accent2>
      <a:accent3>
        <a:srgbClr val="A0AA69"/>
      </a:accent3>
      <a:accent4>
        <a:srgbClr val="CBA968"/>
      </a:accent4>
      <a:accent5>
        <a:srgbClr val="D08A7A"/>
      </a:accent5>
      <a:accent6>
        <a:srgbClr val="9E95A9"/>
      </a:accent6>
      <a:hlink>
        <a:srgbClr val="0000FF"/>
      </a:hlink>
      <a:folHlink>
        <a:srgbClr val="FF00FF"/>
      </a:folHlink>
    </a:clrScheme>
    <a:fontScheme name="New_Template4">
      <a:majorFont>
        <a:latin typeface="Bodoni SvtyTwo ITC TT-Book"/>
        <a:ea typeface="Bodoni SvtyTwo ITC TT-Book"/>
        <a:cs typeface="Bodoni SvtyTwo ITC TT-Book"/>
      </a:majorFont>
      <a:minorFont>
        <a:latin typeface="Bodoni SvtyTwo ITC TT-Book"/>
        <a:ea typeface="Bodoni SvtyTwo ITC TT-Book"/>
        <a:cs typeface="Bodoni SvtyTwo ITC TT-Book"/>
      </a:minorFont>
    </a:fontScheme>
    <a:fmtScheme name="New_Template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outerShdw blurRad="25400" dist="33948" dir="2700000" rotWithShape="0">
                <a:srgbClr val="3B3936"/>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1414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4">
  <a:themeElements>
    <a:clrScheme name="New_Template4">
      <a:dk1>
        <a:srgbClr val="000000"/>
      </a:dk1>
      <a:lt1>
        <a:srgbClr val="FFFFFF"/>
      </a:lt1>
      <a:dk2>
        <a:srgbClr val="66635F"/>
      </a:dk2>
      <a:lt2>
        <a:srgbClr val="C9C3BA"/>
      </a:lt2>
      <a:accent1>
        <a:srgbClr val="738FAF"/>
      </a:accent1>
      <a:accent2>
        <a:srgbClr val="74B6A8"/>
      </a:accent2>
      <a:accent3>
        <a:srgbClr val="A0AA69"/>
      </a:accent3>
      <a:accent4>
        <a:srgbClr val="CBA968"/>
      </a:accent4>
      <a:accent5>
        <a:srgbClr val="D08A7A"/>
      </a:accent5>
      <a:accent6>
        <a:srgbClr val="9E95A9"/>
      </a:accent6>
      <a:hlink>
        <a:srgbClr val="0000FF"/>
      </a:hlink>
      <a:folHlink>
        <a:srgbClr val="FF00FF"/>
      </a:folHlink>
    </a:clrScheme>
    <a:fontScheme name="New_Template4">
      <a:majorFont>
        <a:latin typeface="Bodoni SvtyTwo ITC TT-Book"/>
        <a:ea typeface="Bodoni SvtyTwo ITC TT-Book"/>
        <a:cs typeface="Bodoni SvtyTwo ITC TT-Book"/>
      </a:majorFont>
      <a:minorFont>
        <a:latin typeface="Bodoni SvtyTwo ITC TT-Book"/>
        <a:ea typeface="Bodoni SvtyTwo ITC TT-Book"/>
        <a:cs typeface="Bodoni SvtyTwo ITC TT-Book"/>
      </a:minorFont>
    </a:fontScheme>
    <a:fmtScheme name="New_Template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outerShdw blurRad="25400" dist="33948" dir="2700000" rotWithShape="0">
                <a:srgbClr val="3B3936"/>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1414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2763</Words>
  <Application>Microsoft Macintosh PowerPoint</Application>
  <PresentationFormat>Personalizado</PresentationFormat>
  <Paragraphs>362</Paragraphs>
  <Slides>22</Slides>
  <Notes>0</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New_Template4</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Interpretación del Patrimonio cultural</vt:lpstr>
      <vt:lpstr>Presentación de PowerPoint</vt:lpstr>
      <vt:lpstr>¿POR QUÉ INTERPRETAR?</vt:lpstr>
      <vt:lpstr>¿CUÁNDO INTERPRETAR? </vt:lpstr>
      <vt:lpstr>La Interpretación tiene que ver con Comunicación</vt:lpstr>
      <vt:lpstr>La Interpretación tiene que ver con Conexiones</vt:lpstr>
      <vt:lpstr>Presentación de PowerPoint</vt:lpstr>
      <vt:lpstr>INTERPRETACIÓN, PERSONAS Y CULTURA</vt:lpstr>
      <vt:lpstr>Importancia Patrimonial y análisis del sitio</vt:lpstr>
      <vt:lpstr>Las temáticas</vt:lpstr>
      <vt:lpstr>Las temáticas</vt:lpstr>
      <vt:lpstr>Autenticidad, atmósfera y sostenibilidad</vt:lpstr>
      <vt:lpstr>¿CÓMO PUEDEN APOYAR A LA INTERPRETACIÓN LAS AGENCIAS ESTATALES, GOBIERNOS Y OTRAS ORGANIZACIONES?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cp:lastModifiedBy>Marcelo Martin Gugliemino</cp:lastModifiedBy>
  <cp:revision>1</cp:revision>
  <dcterms:modified xsi:type="dcterms:W3CDTF">2016-04-22T10:41:41Z</dcterms:modified>
</cp:coreProperties>
</file>